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98" r:id="rId2"/>
    <p:sldMasterId id="2147483703" r:id="rId3"/>
    <p:sldMasterId id="2147483706" r:id="rId4"/>
    <p:sldMasterId id="2147483718" r:id="rId5"/>
    <p:sldMasterId id="2147483721" r:id="rId6"/>
    <p:sldMasterId id="2147483734" r:id="rId7"/>
    <p:sldMasterId id="2147483746" r:id="rId8"/>
    <p:sldMasterId id="2147483758" r:id="rId9"/>
    <p:sldMasterId id="2147483770" r:id="rId10"/>
    <p:sldMasterId id="2147483782" r:id="rId11"/>
  </p:sldMasterIdLst>
  <p:notesMasterIdLst>
    <p:notesMasterId r:id="rId39"/>
  </p:notesMasterIdLst>
  <p:handoutMasterIdLst>
    <p:handoutMasterId r:id="rId40"/>
  </p:handoutMasterIdLst>
  <p:sldIdLst>
    <p:sldId id="368" r:id="rId12"/>
    <p:sldId id="369" r:id="rId13"/>
    <p:sldId id="370" r:id="rId14"/>
    <p:sldId id="444" r:id="rId15"/>
    <p:sldId id="443" r:id="rId16"/>
    <p:sldId id="441" r:id="rId17"/>
    <p:sldId id="376" r:id="rId18"/>
    <p:sldId id="425" r:id="rId19"/>
    <p:sldId id="420" r:id="rId20"/>
    <p:sldId id="381" r:id="rId21"/>
    <p:sldId id="421" r:id="rId22"/>
    <p:sldId id="437" r:id="rId23"/>
    <p:sldId id="438" r:id="rId24"/>
    <p:sldId id="430" r:id="rId25"/>
    <p:sldId id="439" r:id="rId26"/>
    <p:sldId id="431" r:id="rId27"/>
    <p:sldId id="435" r:id="rId28"/>
    <p:sldId id="436" r:id="rId29"/>
    <p:sldId id="434" r:id="rId30"/>
    <p:sldId id="383" r:id="rId31"/>
    <p:sldId id="382" r:id="rId32"/>
    <p:sldId id="442" r:id="rId33"/>
    <p:sldId id="384" r:id="rId34"/>
    <p:sldId id="385" r:id="rId35"/>
    <p:sldId id="386" r:id="rId36"/>
    <p:sldId id="387" r:id="rId37"/>
    <p:sldId id="388" r:id="rId38"/>
  </p:sldIdLst>
  <p:sldSz cx="9906000" cy="6858000" type="A4"/>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118" autoAdjust="0"/>
  </p:normalViewPr>
  <p:slideViewPr>
    <p:cSldViewPr>
      <p:cViewPr varScale="1">
        <p:scale>
          <a:sx n="87" d="100"/>
          <a:sy n="87" d="100"/>
        </p:scale>
        <p:origin x="882"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24CF1-AA93-4659-9FEB-7AA1C997CA5E}" type="doc">
      <dgm:prSet loTypeId="urn:microsoft.com/office/officeart/2005/8/layout/venn1" loCatId="relationship" qsTypeId="urn:microsoft.com/office/officeart/2005/8/quickstyle/simple1" qsCatId="simple" csTypeId="urn:microsoft.com/office/officeart/2005/8/colors/accent1_2" csCatId="accent1" phldr="1"/>
      <dgm:spPr/>
    </dgm:pt>
    <dgm:pt modelId="{2ADAA04F-A9BF-4EB3-9E52-A53840DB6B98}">
      <dgm:prSet phldrT="[テキスト]" custT="1"/>
      <dgm:spPr>
        <a:solidFill>
          <a:schemeClr val="accent6">
            <a:alpha val="50000"/>
          </a:schemeClr>
        </a:solidFill>
      </dgm:spPr>
      <dgm:t>
        <a:bodyPr/>
        <a:lstStyle/>
        <a:p>
          <a:r>
            <a:rPr kumimoji="1" lang="ja-JP" altLang="en-US" sz="2800" dirty="0" smtClean="0">
              <a:ea typeface="ＤＨＰ特太ゴシック体" pitchFamily="2" charset="-128"/>
            </a:rPr>
            <a:t>‘農業女子’の生産力</a:t>
          </a:r>
          <a:endParaRPr kumimoji="1" lang="ja-JP" altLang="en-US" sz="2800" dirty="0">
            <a:ea typeface="ＤＨＰ特太ゴシック体" pitchFamily="2" charset="-128"/>
          </a:endParaRPr>
        </a:p>
      </dgm:t>
    </dgm:pt>
    <dgm:pt modelId="{40A5ED6F-DEF3-48E3-89E6-7D0690813BE9}" type="parTrans" cxnId="{AC49BBDF-8364-44B2-B5A1-873D93095999}">
      <dgm:prSet/>
      <dgm:spPr/>
      <dgm:t>
        <a:bodyPr/>
        <a:lstStyle/>
        <a:p>
          <a:endParaRPr kumimoji="1" lang="ja-JP" altLang="en-US" sz="2800"/>
        </a:p>
      </dgm:t>
    </dgm:pt>
    <dgm:pt modelId="{7FDCCE0E-4645-4599-BCEA-AEF7ED329AF5}" type="sibTrans" cxnId="{AC49BBDF-8364-44B2-B5A1-873D93095999}">
      <dgm:prSet/>
      <dgm:spPr/>
      <dgm:t>
        <a:bodyPr/>
        <a:lstStyle/>
        <a:p>
          <a:endParaRPr kumimoji="1" lang="ja-JP" altLang="en-US" sz="2800"/>
        </a:p>
      </dgm:t>
    </dgm:pt>
    <dgm:pt modelId="{9BEE264B-CD46-412C-BA76-C316BCB435F8}">
      <dgm:prSet phldrT="[テキスト]" custT="1"/>
      <dgm:spPr>
        <a:solidFill>
          <a:srgbClr val="00B0F0">
            <a:alpha val="50000"/>
          </a:srgbClr>
        </a:solidFill>
      </dgm:spPr>
      <dgm:t>
        <a:bodyPr/>
        <a:lstStyle/>
        <a:p>
          <a:r>
            <a:rPr kumimoji="1" lang="ja-JP" altLang="en-US" sz="2800" dirty="0" smtClean="0">
              <a:ea typeface="ＤＨＰ特太ゴシック体" pitchFamily="2" charset="-128"/>
            </a:rPr>
            <a:t>‘農業女子’という市場力</a:t>
          </a:r>
          <a:endParaRPr kumimoji="1" lang="ja-JP" altLang="en-US" sz="2800" dirty="0">
            <a:ea typeface="ＤＨＰ特太ゴシック体" pitchFamily="2" charset="-128"/>
          </a:endParaRPr>
        </a:p>
      </dgm:t>
    </dgm:pt>
    <dgm:pt modelId="{5FF947EF-9D73-4FAB-9A4B-2553A969F929}" type="parTrans" cxnId="{2D94FA63-E205-4BB2-AF03-D8BD25F25235}">
      <dgm:prSet/>
      <dgm:spPr/>
      <dgm:t>
        <a:bodyPr/>
        <a:lstStyle/>
        <a:p>
          <a:endParaRPr kumimoji="1" lang="ja-JP" altLang="en-US" sz="2800"/>
        </a:p>
      </dgm:t>
    </dgm:pt>
    <dgm:pt modelId="{C4DFDB80-0667-49BF-AB7D-2CF8277272D1}" type="sibTrans" cxnId="{2D94FA63-E205-4BB2-AF03-D8BD25F25235}">
      <dgm:prSet/>
      <dgm:spPr/>
      <dgm:t>
        <a:bodyPr/>
        <a:lstStyle/>
        <a:p>
          <a:endParaRPr kumimoji="1" lang="ja-JP" altLang="en-US" sz="2800"/>
        </a:p>
      </dgm:t>
    </dgm:pt>
    <dgm:pt modelId="{A024C01A-7D07-4F09-85AC-224BD8802CB7}">
      <dgm:prSet phldrT="[テキスト]" custT="1"/>
      <dgm:spPr>
        <a:solidFill>
          <a:srgbClr val="92D050"/>
        </a:solidFill>
      </dgm:spPr>
      <dgm:t>
        <a:bodyPr/>
        <a:lstStyle/>
        <a:p>
          <a:r>
            <a:rPr kumimoji="1" lang="ja-JP" altLang="en-US" sz="2800" dirty="0" smtClean="0">
              <a:ea typeface="ＤＨＰ特太ゴシック体" pitchFamily="2" charset="-128"/>
            </a:rPr>
            <a:t>‘農業女子’ならではの</a:t>
          </a:r>
          <a:endParaRPr kumimoji="1" lang="en-US" altLang="ja-JP" sz="2800" dirty="0" smtClean="0">
            <a:ea typeface="ＤＨＰ特太ゴシック体" pitchFamily="2" charset="-128"/>
          </a:endParaRPr>
        </a:p>
        <a:p>
          <a:r>
            <a:rPr kumimoji="1" lang="ja-JP" altLang="en-US" sz="2800" dirty="0" smtClean="0">
              <a:ea typeface="ＤＨＰ特太ゴシック体" pitchFamily="2" charset="-128"/>
            </a:rPr>
            <a:t>知恵力</a:t>
          </a:r>
          <a:endParaRPr kumimoji="1" lang="ja-JP" altLang="en-US" sz="2800" dirty="0">
            <a:ea typeface="ＤＨＰ特太ゴシック体" pitchFamily="2" charset="-128"/>
          </a:endParaRPr>
        </a:p>
      </dgm:t>
    </dgm:pt>
    <dgm:pt modelId="{3FD40FC8-4F2E-426B-988D-741A85D94769}" type="parTrans" cxnId="{19DDF8CA-979D-4745-89AB-7ED68CABB43F}">
      <dgm:prSet/>
      <dgm:spPr/>
      <dgm:t>
        <a:bodyPr/>
        <a:lstStyle/>
        <a:p>
          <a:endParaRPr kumimoji="1" lang="ja-JP" altLang="en-US" sz="2800"/>
        </a:p>
      </dgm:t>
    </dgm:pt>
    <dgm:pt modelId="{C2D71B14-3433-4026-B2CF-22D96A9FD974}" type="sibTrans" cxnId="{19DDF8CA-979D-4745-89AB-7ED68CABB43F}">
      <dgm:prSet/>
      <dgm:spPr/>
      <dgm:t>
        <a:bodyPr/>
        <a:lstStyle/>
        <a:p>
          <a:endParaRPr kumimoji="1" lang="ja-JP" altLang="en-US" sz="2800"/>
        </a:p>
      </dgm:t>
    </dgm:pt>
    <dgm:pt modelId="{2D7A0FB0-6ACB-4A4E-83D5-5E52916EFCB7}" type="pres">
      <dgm:prSet presAssocID="{8B624CF1-AA93-4659-9FEB-7AA1C997CA5E}" presName="compositeShape" presStyleCnt="0">
        <dgm:presLayoutVars>
          <dgm:chMax val="7"/>
          <dgm:dir/>
          <dgm:resizeHandles val="exact"/>
        </dgm:presLayoutVars>
      </dgm:prSet>
      <dgm:spPr/>
    </dgm:pt>
    <dgm:pt modelId="{4C48D11F-6729-497A-A31F-E6523E103E8D}" type="pres">
      <dgm:prSet presAssocID="{2ADAA04F-A9BF-4EB3-9E52-A53840DB6B98}" presName="circ1" presStyleLbl="vennNode1" presStyleIdx="0" presStyleCnt="3"/>
      <dgm:spPr/>
      <dgm:t>
        <a:bodyPr/>
        <a:lstStyle/>
        <a:p>
          <a:endParaRPr kumimoji="1" lang="ja-JP" altLang="en-US"/>
        </a:p>
      </dgm:t>
    </dgm:pt>
    <dgm:pt modelId="{087E27C9-F7A2-40E4-B395-06F5033267EB}" type="pres">
      <dgm:prSet presAssocID="{2ADAA04F-A9BF-4EB3-9E52-A53840DB6B98}" presName="circ1Tx" presStyleLbl="revTx" presStyleIdx="0" presStyleCnt="0">
        <dgm:presLayoutVars>
          <dgm:chMax val="0"/>
          <dgm:chPref val="0"/>
          <dgm:bulletEnabled val="1"/>
        </dgm:presLayoutVars>
      </dgm:prSet>
      <dgm:spPr/>
      <dgm:t>
        <a:bodyPr/>
        <a:lstStyle/>
        <a:p>
          <a:endParaRPr kumimoji="1" lang="ja-JP" altLang="en-US"/>
        </a:p>
      </dgm:t>
    </dgm:pt>
    <dgm:pt modelId="{8D193EC2-6B30-4D0F-BA10-9FC4B98B0278}" type="pres">
      <dgm:prSet presAssocID="{9BEE264B-CD46-412C-BA76-C316BCB435F8}" presName="circ2" presStyleLbl="vennNode1" presStyleIdx="1" presStyleCnt="3"/>
      <dgm:spPr/>
      <dgm:t>
        <a:bodyPr/>
        <a:lstStyle/>
        <a:p>
          <a:endParaRPr kumimoji="1" lang="ja-JP" altLang="en-US"/>
        </a:p>
      </dgm:t>
    </dgm:pt>
    <dgm:pt modelId="{54687C38-868C-4CBF-BA05-52AE3644764A}" type="pres">
      <dgm:prSet presAssocID="{9BEE264B-CD46-412C-BA76-C316BCB435F8}" presName="circ2Tx" presStyleLbl="revTx" presStyleIdx="0" presStyleCnt="0">
        <dgm:presLayoutVars>
          <dgm:chMax val="0"/>
          <dgm:chPref val="0"/>
          <dgm:bulletEnabled val="1"/>
        </dgm:presLayoutVars>
      </dgm:prSet>
      <dgm:spPr/>
      <dgm:t>
        <a:bodyPr/>
        <a:lstStyle/>
        <a:p>
          <a:endParaRPr kumimoji="1" lang="ja-JP" altLang="en-US"/>
        </a:p>
      </dgm:t>
    </dgm:pt>
    <dgm:pt modelId="{3A1D2AD3-98C4-423C-870F-E52EE99164B9}" type="pres">
      <dgm:prSet presAssocID="{A024C01A-7D07-4F09-85AC-224BD8802CB7}" presName="circ3" presStyleLbl="vennNode1" presStyleIdx="2" presStyleCnt="3" custScaleX="99102"/>
      <dgm:spPr/>
      <dgm:t>
        <a:bodyPr/>
        <a:lstStyle/>
        <a:p>
          <a:endParaRPr kumimoji="1" lang="ja-JP" altLang="en-US"/>
        </a:p>
      </dgm:t>
    </dgm:pt>
    <dgm:pt modelId="{72A85AEB-A450-48F9-BDA0-5B37ABB2A971}" type="pres">
      <dgm:prSet presAssocID="{A024C01A-7D07-4F09-85AC-224BD8802CB7}"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AC49BBDF-8364-44B2-B5A1-873D93095999}" srcId="{8B624CF1-AA93-4659-9FEB-7AA1C997CA5E}" destId="{2ADAA04F-A9BF-4EB3-9E52-A53840DB6B98}" srcOrd="0" destOrd="0" parTransId="{40A5ED6F-DEF3-48E3-89E6-7D0690813BE9}" sibTransId="{7FDCCE0E-4645-4599-BCEA-AEF7ED329AF5}"/>
    <dgm:cxn modelId="{AC8357F8-6B93-45E7-90AA-4C0512B7374A}" type="presOf" srcId="{A024C01A-7D07-4F09-85AC-224BD8802CB7}" destId="{3A1D2AD3-98C4-423C-870F-E52EE99164B9}" srcOrd="0" destOrd="0" presId="urn:microsoft.com/office/officeart/2005/8/layout/venn1"/>
    <dgm:cxn modelId="{833041C0-C0F0-4766-855D-9B6371C0DB3C}" type="presOf" srcId="{2ADAA04F-A9BF-4EB3-9E52-A53840DB6B98}" destId="{087E27C9-F7A2-40E4-B395-06F5033267EB}" srcOrd="1" destOrd="0" presId="urn:microsoft.com/office/officeart/2005/8/layout/venn1"/>
    <dgm:cxn modelId="{85110AC3-6485-493D-BD5E-B95FB9498A18}" type="presOf" srcId="{8B624CF1-AA93-4659-9FEB-7AA1C997CA5E}" destId="{2D7A0FB0-6ACB-4A4E-83D5-5E52916EFCB7}" srcOrd="0" destOrd="0" presId="urn:microsoft.com/office/officeart/2005/8/layout/venn1"/>
    <dgm:cxn modelId="{43A70339-F5B7-4EE6-A8AE-3D0342C15DE7}" type="presOf" srcId="{A024C01A-7D07-4F09-85AC-224BD8802CB7}" destId="{72A85AEB-A450-48F9-BDA0-5B37ABB2A971}" srcOrd="1" destOrd="0" presId="urn:microsoft.com/office/officeart/2005/8/layout/venn1"/>
    <dgm:cxn modelId="{C6D6D1DF-BD80-422A-AEAF-B0AB428A33E6}" type="presOf" srcId="{2ADAA04F-A9BF-4EB3-9E52-A53840DB6B98}" destId="{4C48D11F-6729-497A-A31F-E6523E103E8D}" srcOrd="0" destOrd="0" presId="urn:microsoft.com/office/officeart/2005/8/layout/venn1"/>
    <dgm:cxn modelId="{9C37DF05-58E0-43CE-B3C2-2DC0F28FB1EA}" type="presOf" srcId="{9BEE264B-CD46-412C-BA76-C316BCB435F8}" destId="{54687C38-868C-4CBF-BA05-52AE3644764A}" srcOrd="1" destOrd="0" presId="urn:microsoft.com/office/officeart/2005/8/layout/venn1"/>
    <dgm:cxn modelId="{8E2DD106-0AA5-42DE-86BD-4CCE828B2357}" type="presOf" srcId="{9BEE264B-CD46-412C-BA76-C316BCB435F8}" destId="{8D193EC2-6B30-4D0F-BA10-9FC4B98B0278}" srcOrd="0" destOrd="0" presId="urn:microsoft.com/office/officeart/2005/8/layout/venn1"/>
    <dgm:cxn modelId="{2D94FA63-E205-4BB2-AF03-D8BD25F25235}" srcId="{8B624CF1-AA93-4659-9FEB-7AA1C997CA5E}" destId="{9BEE264B-CD46-412C-BA76-C316BCB435F8}" srcOrd="1" destOrd="0" parTransId="{5FF947EF-9D73-4FAB-9A4B-2553A969F929}" sibTransId="{C4DFDB80-0667-49BF-AB7D-2CF8277272D1}"/>
    <dgm:cxn modelId="{19DDF8CA-979D-4745-89AB-7ED68CABB43F}" srcId="{8B624CF1-AA93-4659-9FEB-7AA1C997CA5E}" destId="{A024C01A-7D07-4F09-85AC-224BD8802CB7}" srcOrd="2" destOrd="0" parTransId="{3FD40FC8-4F2E-426B-988D-741A85D94769}" sibTransId="{C2D71B14-3433-4026-B2CF-22D96A9FD974}"/>
    <dgm:cxn modelId="{CBCCF500-78F1-4B04-9E0A-3CA7142818DC}" type="presParOf" srcId="{2D7A0FB0-6ACB-4A4E-83D5-5E52916EFCB7}" destId="{4C48D11F-6729-497A-A31F-E6523E103E8D}" srcOrd="0" destOrd="0" presId="urn:microsoft.com/office/officeart/2005/8/layout/venn1"/>
    <dgm:cxn modelId="{82C300CC-446C-4C20-9F9D-C02E6A62B7BB}" type="presParOf" srcId="{2D7A0FB0-6ACB-4A4E-83D5-5E52916EFCB7}" destId="{087E27C9-F7A2-40E4-B395-06F5033267EB}" srcOrd="1" destOrd="0" presId="urn:microsoft.com/office/officeart/2005/8/layout/venn1"/>
    <dgm:cxn modelId="{5D3CB2C4-398F-49D6-9BAE-567C019D09D3}" type="presParOf" srcId="{2D7A0FB0-6ACB-4A4E-83D5-5E52916EFCB7}" destId="{8D193EC2-6B30-4D0F-BA10-9FC4B98B0278}" srcOrd="2" destOrd="0" presId="urn:microsoft.com/office/officeart/2005/8/layout/venn1"/>
    <dgm:cxn modelId="{9930B102-8BF9-4BDA-A2FB-2C9C48B611BB}" type="presParOf" srcId="{2D7A0FB0-6ACB-4A4E-83D5-5E52916EFCB7}" destId="{54687C38-868C-4CBF-BA05-52AE3644764A}" srcOrd="3" destOrd="0" presId="urn:microsoft.com/office/officeart/2005/8/layout/venn1"/>
    <dgm:cxn modelId="{54DEF52E-0DB0-4D18-8CA0-ED5B244347B7}" type="presParOf" srcId="{2D7A0FB0-6ACB-4A4E-83D5-5E52916EFCB7}" destId="{3A1D2AD3-98C4-423C-870F-E52EE99164B9}" srcOrd="4" destOrd="0" presId="urn:microsoft.com/office/officeart/2005/8/layout/venn1"/>
    <dgm:cxn modelId="{80C868F8-BDF0-47E3-A025-A681297C11B0}" type="presParOf" srcId="{2D7A0FB0-6ACB-4A4E-83D5-5E52916EFCB7}" destId="{72A85AEB-A450-48F9-BDA0-5B37ABB2A97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8888" cy="496888"/>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139" y="0"/>
            <a:ext cx="2948888" cy="496888"/>
          </a:xfrm>
          <a:prstGeom prst="rect">
            <a:avLst/>
          </a:prstGeom>
        </p:spPr>
        <p:txBody>
          <a:bodyPr vert="horz" lIns="91422" tIns="45711" rIns="91422" bIns="4571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8888" cy="496887"/>
          </a:xfrm>
          <a:prstGeom prst="rect">
            <a:avLst/>
          </a:prstGeom>
        </p:spPr>
        <p:txBody>
          <a:bodyPr vert="horz" lIns="91422" tIns="45711" rIns="91422"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139" y="9440863"/>
            <a:ext cx="2948888" cy="496887"/>
          </a:xfrm>
          <a:prstGeom prst="rect">
            <a:avLst/>
          </a:prstGeom>
        </p:spPr>
        <p:txBody>
          <a:bodyPr vert="horz" lIns="91422" tIns="45711" rIns="91422" bIns="45711" rtlCol="0" anchor="b"/>
          <a:lstStyle>
            <a:lvl1pPr algn="r">
              <a:defRPr sz="1200"/>
            </a:lvl1pPr>
          </a:lstStyle>
          <a:p>
            <a:fld id="{4829A20D-1D58-49B4-9CAA-9B376411CBD3}" type="slidenum">
              <a:rPr kumimoji="1" lang="ja-JP" altLang="en-US" smtClean="0"/>
              <a:t>‹#›</a:t>
            </a:fld>
            <a:endParaRPr kumimoji="1" lang="ja-JP" altLang="en-US"/>
          </a:p>
        </p:txBody>
      </p:sp>
    </p:spTree>
    <p:extLst>
      <p:ext uri="{BB962C8B-B14F-4D97-AF65-F5344CB8AC3E}">
        <p14:creationId xmlns:p14="http://schemas.microsoft.com/office/powerpoint/2010/main" val="415314703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967"/>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0"/>
            <a:ext cx="2949099" cy="496967"/>
          </a:xfrm>
          <a:prstGeom prst="rect">
            <a:avLst/>
          </a:prstGeom>
        </p:spPr>
        <p:txBody>
          <a:bodyPr vert="horz" lIns="91422" tIns="45711" rIns="91422" bIns="45711"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099" cy="496967"/>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7"/>
            <a:ext cx="2949099" cy="496967"/>
          </a:xfrm>
          <a:prstGeom prst="rect">
            <a:avLst/>
          </a:prstGeom>
        </p:spPr>
        <p:txBody>
          <a:bodyPr vert="horz" lIns="91422" tIns="45711" rIns="91422" bIns="45711" rtlCol="0" anchor="b"/>
          <a:lstStyle>
            <a:lvl1pPr algn="r">
              <a:defRPr sz="1200"/>
            </a:lvl1pPr>
          </a:lstStyle>
          <a:p>
            <a:fld id="{5EAE340F-2113-4400-9761-D93151552717}" type="slidenum">
              <a:rPr kumimoji="1" lang="ja-JP" altLang="en-US" smtClean="0"/>
              <a:t>‹#›</a:t>
            </a:fld>
            <a:endParaRPr kumimoji="1" lang="ja-JP" altLang="en-US"/>
          </a:p>
        </p:txBody>
      </p:sp>
    </p:spTree>
    <p:extLst>
      <p:ext uri="{BB962C8B-B14F-4D97-AF65-F5344CB8AC3E}">
        <p14:creationId xmlns:p14="http://schemas.microsoft.com/office/powerpoint/2010/main" val="1901771300"/>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256267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Tree>
    <p:extLst>
      <p:ext uri="{BB962C8B-B14F-4D97-AF65-F5344CB8AC3E}">
        <p14:creationId xmlns:p14="http://schemas.microsoft.com/office/powerpoint/2010/main" val="231045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212181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231262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bwMode="auto">
          <a:xfrm>
            <a:off x="3128963" y="511175"/>
            <a:ext cx="3692525" cy="2555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232317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23794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90816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273095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94048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56401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03420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xfrm>
            <a:off x="3132138" y="511175"/>
            <a:ext cx="3684587" cy="2551113"/>
          </a:xfrm>
          <a:ln/>
        </p:spPr>
      </p:sp>
      <p:sp>
        <p:nvSpPr>
          <p:cNvPr id="430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43012"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b="1">
                <a:solidFill>
                  <a:schemeClr val="tx1"/>
                </a:solidFill>
                <a:latin typeface="ＭＳ ゴシック" panose="020B0609070205080204" pitchFamily="49" charset="-128"/>
                <a:ea typeface="ＭＳ Ｐゴシック" panose="020B0600070205080204" pitchFamily="50" charset="-128"/>
              </a:defRPr>
            </a:lvl1pPr>
            <a:lvl2pPr marL="742950" indent="-285750">
              <a:defRPr kumimoji="1" sz="1200" b="1">
                <a:solidFill>
                  <a:schemeClr val="tx1"/>
                </a:solidFill>
                <a:latin typeface="ＭＳ ゴシック" panose="020B0609070205080204" pitchFamily="49" charset="-128"/>
                <a:ea typeface="ＭＳ Ｐゴシック" panose="020B0600070205080204" pitchFamily="50" charset="-128"/>
              </a:defRPr>
            </a:lvl2pPr>
            <a:lvl3pPr marL="1143000" indent="-228600">
              <a:defRPr kumimoji="1" sz="1200" b="1">
                <a:solidFill>
                  <a:schemeClr val="tx1"/>
                </a:solidFill>
                <a:latin typeface="ＭＳ ゴシック" panose="020B0609070205080204" pitchFamily="49" charset="-128"/>
                <a:ea typeface="ＭＳ Ｐゴシック" panose="020B0600070205080204" pitchFamily="50" charset="-128"/>
              </a:defRPr>
            </a:lvl3pPr>
            <a:lvl4pPr marL="1600200" indent="-228600">
              <a:defRPr kumimoji="1" sz="1200" b="1">
                <a:solidFill>
                  <a:schemeClr val="tx1"/>
                </a:solidFill>
                <a:latin typeface="ＭＳ ゴシック" panose="020B0609070205080204" pitchFamily="49" charset="-128"/>
                <a:ea typeface="ＭＳ Ｐゴシック" panose="020B0600070205080204" pitchFamily="50" charset="-128"/>
              </a:defRPr>
            </a:lvl4pPr>
            <a:lvl5pPr marL="2057400" indent="-228600">
              <a:defRPr kumimoji="1" sz="1200" b="1">
                <a:solidFill>
                  <a:schemeClr val="tx1"/>
                </a:solidFill>
                <a:latin typeface="ＭＳ ゴシック" panose="020B0609070205080204" pitchFamily="49" charset="-128"/>
                <a:ea typeface="ＭＳ Ｐゴシック" panose="020B0600070205080204" pitchFamily="50" charset="-128"/>
              </a:defRPr>
            </a:lvl5pPr>
            <a:lvl6pPr marL="2514600" indent="-228600" eaLnBrk="0" fontAlgn="base" hangingPunct="0">
              <a:spcBef>
                <a:spcPct val="0"/>
              </a:spcBef>
              <a:spcAft>
                <a:spcPct val="0"/>
              </a:spcAft>
              <a:defRPr kumimoji="1" sz="1200" b="1">
                <a:solidFill>
                  <a:schemeClr val="tx1"/>
                </a:solidFill>
                <a:latin typeface="ＭＳ ゴシック" panose="020B0609070205080204" pitchFamily="49" charset="-128"/>
                <a:ea typeface="ＭＳ Ｐゴシック" panose="020B0600070205080204" pitchFamily="50" charset="-128"/>
              </a:defRPr>
            </a:lvl6pPr>
            <a:lvl7pPr marL="2971800" indent="-228600" eaLnBrk="0" fontAlgn="base" hangingPunct="0">
              <a:spcBef>
                <a:spcPct val="0"/>
              </a:spcBef>
              <a:spcAft>
                <a:spcPct val="0"/>
              </a:spcAft>
              <a:defRPr kumimoji="1" sz="1200" b="1">
                <a:solidFill>
                  <a:schemeClr val="tx1"/>
                </a:solidFill>
                <a:latin typeface="ＭＳ ゴシック" panose="020B0609070205080204" pitchFamily="49" charset="-128"/>
                <a:ea typeface="ＭＳ Ｐゴシック" panose="020B0600070205080204" pitchFamily="50" charset="-128"/>
              </a:defRPr>
            </a:lvl7pPr>
            <a:lvl8pPr marL="3429000" indent="-228600" eaLnBrk="0" fontAlgn="base" hangingPunct="0">
              <a:spcBef>
                <a:spcPct val="0"/>
              </a:spcBef>
              <a:spcAft>
                <a:spcPct val="0"/>
              </a:spcAft>
              <a:defRPr kumimoji="1" sz="1200" b="1">
                <a:solidFill>
                  <a:schemeClr val="tx1"/>
                </a:solidFill>
                <a:latin typeface="ＭＳ ゴシック" panose="020B0609070205080204" pitchFamily="49" charset="-128"/>
                <a:ea typeface="ＭＳ Ｐゴシック" panose="020B0600070205080204" pitchFamily="50" charset="-128"/>
              </a:defRPr>
            </a:lvl8pPr>
            <a:lvl9pPr marL="3886200" indent="-228600" eaLnBrk="0" fontAlgn="base" hangingPunct="0">
              <a:spcBef>
                <a:spcPct val="0"/>
              </a:spcBef>
              <a:spcAft>
                <a:spcPct val="0"/>
              </a:spcAft>
              <a:defRPr kumimoji="1" sz="1200" b="1">
                <a:solidFill>
                  <a:schemeClr val="tx1"/>
                </a:solidFill>
                <a:latin typeface="ＭＳ ゴシック" panose="020B0609070205080204" pitchFamily="49" charset="-128"/>
                <a:ea typeface="ＭＳ Ｐゴシック" panose="020B0600070205080204" pitchFamily="50" charset="-128"/>
              </a:defRPr>
            </a:lvl9pPr>
          </a:lstStyle>
          <a:p>
            <a:fld id="{6FBAD122-5809-4156-AA1D-C2C0AA91CAAD}" type="slidenum">
              <a:rPr lang="en-US" altLang="ja-JP" b="0">
                <a:solidFill>
                  <a:srgbClr val="000000"/>
                </a:solidFill>
                <a:latin typeface="Arial" panose="020B0604020202020204" pitchFamily="34" charset="0"/>
              </a:rPr>
              <a:pPr/>
              <a:t>5</a:t>
            </a:fld>
            <a:endParaRPr lang="en-US" altLang="ja-JP" b="0">
              <a:solidFill>
                <a:srgbClr val="000000"/>
              </a:solidFill>
              <a:latin typeface="Arial" panose="020B0604020202020204" pitchFamily="34" charset="0"/>
            </a:endParaRPr>
          </a:p>
        </p:txBody>
      </p:sp>
    </p:spTree>
    <p:extLst>
      <p:ext uri="{BB962C8B-B14F-4D97-AF65-F5344CB8AC3E}">
        <p14:creationId xmlns:p14="http://schemas.microsoft.com/office/powerpoint/2010/main" val="222308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04267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402971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1174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xfrm>
            <a:off x="714375" y="747713"/>
            <a:ext cx="53879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xfrm>
            <a:off x="681834" y="4727265"/>
            <a:ext cx="5449894" cy="4477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anose="020B0604020202020204" pitchFamily="34" charset="0"/>
              <a:ea typeface="ＭＳ Ｐ明朝" panose="02020600040205080304" pitchFamily="18" charset="-128"/>
            </a:endParaRPr>
          </a:p>
        </p:txBody>
      </p:sp>
      <p:sp>
        <p:nvSpPr>
          <p:cNvPr id="2" name="日付プレースホルダー 1"/>
          <p:cNvSpPr>
            <a:spLocks noGrp="1"/>
          </p:cNvSpPr>
          <p:nvPr>
            <p:ph type="dt" idx="10"/>
          </p:nvPr>
        </p:nvSpPr>
        <p:spPr/>
        <p:txBody>
          <a:bodyPr/>
          <a:lstStyle/>
          <a:p>
            <a:endParaRPr kumimoji="1" lang="ja-JP" altLang="en-US"/>
          </a:p>
        </p:txBody>
      </p:sp>
      <p:sp>
        <p:nvSpPr>
          <p:cNvPr id="4" name="フッター プレースホルダー 3"/>
          <p:cNvSpPr>
            <a:spLocks noGrp="1"/>
          </p:cNvSpPr>
          <p:nvPr>
            <p:ph type="ftr" sz="quarter" idx="12"/>
          </p:nvPr>
        </p:nvSpPr>
        <p:spPr/>
        <p:txBody>
          <a:bodyPr/>
          <a:lstStyle/>
          <a:p>
            <a:endParaRPr kumimoji="1" lang="ja-JP" altLang="en-US"/>
          </a:p>
        </p:txBody>
      </p:sp>
      <p:sp>
        <p:nvSpPr>
          <p:cNvPr id="5" name="ヘッダー プレースホルダー 4"/>
          <p:cNvSpPr>
            <a:spLocks noGrp="1"/>
          </p:cNvSpPr>
          <p:nvPr>
            <p:ph type="hdr" sz="quarter" idx="13"/>
          </p:nvPr>
        </p:nvSpPr>
        <p:spPr/>
        <p:txBody>
          <a:bodyPr/>
          <a:lstStyle/>
          <a:p>
            <a:endParaRPr kumimoji="1" lang="ja-JP" altLang="en-US"/>
          </a:p>
        </p:txBody>
      </p:sp>
    </p:spTree>
    <p:extLst>
      <p:ext uri="{BB962C8B-B14F-4D97-AF65-F5344CB8AC3E}">
        <p14:creationId xmlns:p14="http://schemas.microsoft.com/office/powerpoint/2010/main" val="352258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922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40258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42318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7"/>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7"/>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63548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322" y="1600205"/>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5029224" y="1600205"/>
            <a:ext cx="4381501" cy="4525963"/>
          </a:xfrm>
        </p:spPr>
        <p:txBody>
          <a:bodyPr/>
          <a:lstStyle/>
          <a:p>
            <a:pPr lvl="0"/>
            <a:endParaRPr lang="ja-JP"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B2D62EC4-B72A-4A8C-B546-D2F281EDAC7D}" type="slidenum">
              <a:rPr lang="en-US" altLang="ja-JP"/>
              <a:pPr>
                <a:defRPr/>
              </a:pPr>
              <a:t>‹#›</a:t>
            </a:fld>
            <a:endParaRPr lang="en-US" altLang="ja-JP"/>
          </a:p>
        </p:txBody>
      </p:sp>
    </p:spTree>
    <p:extLst>
      <p:ext uri="{BB962C8B-B14F-4D97-AF65-F5344CB8AC3E}">
        <p14:creationId xmlns:p14="http://schemas.microsoft.com/office/powerpoint/2010/main" val="156869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DF66343-EDB3-428F-B719-3DD21DA807F9}" type="slidenum">
              <a:rPr lang="en-US" altLang="ja-JP"/>
              <a:pPr>
                <a:defRPr/>
              </a:pPr>
              <a:t>‹#›</a:t>
            </a:fld>
            <a:endParaRPr lang="en-US" altLang="ja-JP"/>
          </a:p>
        </p:txBody>
      </p:sp>
    </p:spTree>
    <p:extLst>
      <p:ext uri="{BB962C8B-B14F-4D97-AF65-F5344CB8AC3E}">
        <p14:creationId xmlns:p14="http://schemas.microsoft.com/office/powerpoint/2010/main" val="292211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322" y="1600205"/>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5029224" y="1600205"/>
            <a:ext cx="4381501" cy="4525963"/>
          </a:xfrm>
        </p:spPr>
        <p:txBody>
          <a:bodyPr/>
          <a:lstStyle/>
          <a:p>
            <a:pPr lvl="0"/>
            <a:endParaRPr lang="ja-JP"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2D62EC4-B72A-4A8C-B546-D2F281EDAC7D}" type="slidenum">
              <a:rPr lang="en-US" altLang="ja-JP"/>
              <a:pPr>
                <a:defRPr/>
              </a:pPr>
              <a:t>‹#›</a:t>
            </a:fld>
            <a:endParaRPr lang="en-US" altLang="ja-JP"/>
          </a:p>
        </p:txBody>
      </p:sp>
    </p:spTree>
    <p:extLst>
      <p:ext uri="{BB962C8B-B14F-4D97-AF65-F5344CB8AC3E}">
        <p14:creationId xmlns:p14="http://schemas.microsoft.com/office/powerpoint/2010/main" val="388564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3C0262-264D-436F-AA98-E0BEC4928694}" type="slidenum">
              <a:rPr lang="en-US" altLang="ja-JP"/>
              <a:pPr>
                <a:defRPr/>
              </a:pPr>
              <a:t>‹#›</a:t>
            </a:fld>
            <a:endParaRPr lang="en-US" altLang="ja-JP"/>
          </a:p>
        </p:txBody>
      </p:sp>
    </p:spTree>
    <p:extLst>
      <p:ext uri="{BB962C8B-B14F-4D97-AF65-F5344CB8AC3E}">
        <p14:creationId xmlns:p14="http://schemas.microsoft.com/office/powerpoint/2010/main" val="320367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b="1">
                <a:latin typeface="ＭＳ ゴシック" pitchFamily="49" charset="-128"/>
                <a:ea typeface="ＭＳ ゴシック" pitchFamily="49" charset="-128"/>
              </a:defRPr>
            </a:lvl1pPr>
          </a:lstStyle>
          <a:p>
            <a:pPr>
              <a:defRPr/>
            </a:pPr>
            <a:fld id="{EAA51628-DEE6-470F-A1FF-62B8CEBF01AA}" type="datetimeFigureOut">
              <a:rPr lang="ja-JP" altLang="en-US"/>
              <a:pPr>
                <a:defRPr/>
              </a:pPr>
              <a:t>2016/5/24</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b="1">
                <a:latin typeface="ＭＳ ゴシック" pitchFamily="49" charset="-128"/>
                <a:ea typeface="ＭＳ ゴシック" pitchFamily="49"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atin typeface="ＭＳ ゴシック" panose="020B0609070205080204" pitchFamily="49" charset="-128"/>
                <a:ea typeface="ＭＳ ゴシック" panose="020B0609070205080204" pitchFamily="49" charset="-128"/>
              </a:defRPr>
            </a:lvl1pPr>
          </a:lstStyle>
          <a:p>
            <a:fld id="{2FEA1813-96C9-46BB-8835-DBCB88E81211}" type="slidenum">
              <a:rPr lang="ja-JP" altLang="en-US"/>
              <a:pPr/>
              <a:t>‹#›</a:t>
            </a:fld>
            <a:endParaRPr lang="ja-JP" altLang="en-US"/>
          </a:p>
        </p:txBody>
      </p:sp>
    </p:spTree>
    <p:extLst>
      <p:ext uri="{BB962C8B-B14F-4D97-AF65-F5344CB8AC3E}">
        <p14:creationId xmlns:p14="http://schemas.microsoft.com/office/powerpoint/2010/main" val="3545571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3C0262-264D-436F-AA98-E0BEC4928694}" type="slidenum">
              <a:rPr lang="en-US" altLang="ja-JP"/>
              <a:pPr>
                <a:defRPr/>
              </a:pPr>
              <a:t>‹#›</a:t>
            </a:fld>
            <a:endParaRPr lang="en-US" altLang="ja-JP"/>
          </a:p>
        </p:txBody>
      </p:sp>
    </p:spTree>
    <p:extLst>
      <p:ext uri="{BB962C8B-B14F-4D97-AF65-F5344CB8AC3E}">
        <p14:creationId xmlns:p14="http://schemas.microsoft.com/office/powerpoint/2010/main" val="410569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96297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58351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23085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80363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4"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540634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6"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6"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184799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7875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215201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4"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601013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020764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22032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7"/>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7"/>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0303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1CC7A18-9E9F-4C83-BEA0-5FC436C932C7}" type="slidenum">
              <a:rPr lang="en-US" altLang="ja-JP"/>
              <a:pPr>
                <a:defRPr/>
              </a:pPr>
              <a:t>‹#›</a:t>
            </a:fld>
            <a:endParaRPr lang="en-US" altLang="ja-JP"/>
          </a:p>
        </p:txBody>
      </p:sp>
    </p:spTree>
    <p:extLst>
      <p:ext uri="{BB962C8B-B14F-4D97-AF65-F5344CB8AC3E}">
        <p14:creationId xmlns:p14="http://schemas.microsoft.com/office/powerpoint/2010/main" val="195215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66908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7339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84278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0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47793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4"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70760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6"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6"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66787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750497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843200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4"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148020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939617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81327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4"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4105962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7"/>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7"/>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02264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7"/>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99300" y="6356350"/>
            <a:ext cx="2311400" cy="365125"/>
          </a:xfrm>
          <a:prstGeom prst="rect">
            <a:avLst/>
          </a:prstGeom>
        </p:spPr>
        <p:txBody>
          <a:bodyPr/>
          <a:lstStyle>
            <a:lvl1pPr eaLnBrk="1" hangingPunct="1">
              <a:defRPr>
                <a:solidFill>
                  <a:prstClr val="black"/>
                </a:solidFill>
                <a:latin typeface="Arial" charset="0"/>
                <a:ea typeface="ＭＳ Ｐゴシック" charset="-128"/>
              </a:defRPr>
            </a:lvl1pPr>
          </a:lstStyle>
          <a:p>
            <a:pPr fontAlgn="base">
              <a:spcBef>
                <a:spcPct val="0"/>
              </a:spcBef>
              <a:spcAft>
                <a:spcPct val="0"/>
              </a:spcAft>
              <a:defRPr/>
            </a:pPr>
            <a:fld id="{7BA2F432-B578-4B92-9969-FDA14E5B7126}" type="slidenum">
              <a:rPr lang="en-US" altLang="ja-JP" sz="1000"/>
              <a:pPr fontAlgn="base">
                <a:spcBef>
                  <a:spcPct val="0"/>
                </a:spcBef>
                <a:spcAft>
                  <a:spcPct val="0"/>
                </a:spcAft>
                <a:defRPr/>
              </a:pPr>
              <a:t>‹#›</a:t>
            </a:fld>
            <a:endParaRPr lang="en-US" altLang="ja-JP" sz="1000"/>
          </a:p>
        </p:txBody>
      </p:sp>
    </p:spTree>
    <p:extLst>
      <p:ext uri="{BB962C8B-B14F-4D97-AF65-F5344CB8AC3E}">
        <p14:creationId xmlns:p14="http://schemas.microsoft.com/office/powerpoint/2010/main" val="455431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884367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1401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5"/>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50504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601008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2"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2"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026897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015548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715521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0414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6"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6"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724633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3250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17615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0"/>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94207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2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1184959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911902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8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1776326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18"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0"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094858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22"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22"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356827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650871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b="1"/>
            </a:lvl1pPr>
          </a:lstStyle>
          <a:p>
            <a:pPr>
              <a:defRPr/>
            </a:pPr>
            <a:endParaRPr lang="en-US" altLang="ja-JP"/>
          </a:p>
        </p:txBody>
      </p:sp>
    </p:spTree>
    <p:extLst>
      <p:ext uri="{BB962C8B-B14F-4D97-AF65-F5344CB8AC3E}">
        <p14:creationId xmlns:p14="http://schemas.microsoft.com/office/powerpoint/2010/main" val="381324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507329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2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90615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0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0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0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594417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607291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404"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91176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2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442318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549033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8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166935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18"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0"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156585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22"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22"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377279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427504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92868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b="1"/>
            </a:lvl1pPr>
          </a:lstStyle>
          <a:p>
            <a:pPr>
              <a:defRPr/>
            </a:pPr>
            <a:endParaRPr lang="en-US" altLang="ja-JP"/>
          </a:p>
        </p:txBody>
      </p:sp>
    </p:spTree>
    <p:extLst>
      <p:ext uri="{BB962C8B-B14F-4D97-AF65-F5344CB8AC3E}">
        <p14:creationId xmlns:p14="http://schemas.microsoft.com/office/powerpoint/2010/main" val="2898403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2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121880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0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0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0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418486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21776072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404"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847531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20879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029152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151941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904665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1771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4"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536703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7473494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8433489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563084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8426592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761959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781675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0049938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28731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2328952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3622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650119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55006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6462352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368675" y="6237288"/>
            <a:ext cx="31369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24790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84503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39671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4818871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84230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1.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ea typeface="ＭＳ Ｐゴシック" charset="-128"/>
              </a:defRPr>
            </a:lvl1pPr>
          </a:lstStyle>
          <a:p>
            <a:pPr fontAlgn="base">
              <a:spcBef>
                <a:spcPct val="0"/>
              </a:spcBef>
              <a:spcAft>
                <a:spcPct val="0"/>
              </a:spcAft>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fontAlgn="base">
              <a:spcBef>
                <a:spcPct val="0"/>
              </a:spcBef>
              <a:spcAft>
                <a:spcPct val="0"/>
              </a:spcAft>
              <a:defRPr/>
            </a:pPr>
            <a:endParaRPr lang="en-US" altLang="ja-JP">
              <a:solidFill>
                <a:prstClr val="black"/>
              </a:solidFill>
            </a:endParaRPr>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08CFFF52-8FF1-486D-8B90-4BE76040A728}"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208226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0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D52D37AB-B8DD-4770-A018-6E09C34ACF52}"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21663173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768D7D2A-B627-43A3-9CF0-FB0AB90906D1}"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211665313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ct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eaLnBrk="1" hangingPunct="1">
              <a:defRPr sz="1400" b="0">
                <a:solidFill>
                  <a:srgbClr val="000000"/>
                </a:solidFill>
                <a:latin typeface="+mn-lt"/>
                <a:ea typeface="+mn-ea"/>
              </a:defRPr>
            </a:lvl1pPr>
          </a:lstStyle>
          <a:p>
            <a:pPr fontAlgn="base">
              <a:spcBef>
                <a:spcPct val="0"/>
              </a:spcBef>
              <a:spcAft>
                <a:spcPct val="0"/>
              </a:spcAft>
              <a:defRPr/>
            </a:pPr>
            <a:fld id="{561610FB-E869-4150-B9F4-15E18EB0224E}"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426023748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806" r:id="rId3"/>
    <p:sldLayoutId id="2147483807" r:id="rId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ct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eaLnBrk="1" hangingPunct="1">
              <a:defRPr sz="1400" b="0">
                <a:solidFill>
                  <a:srgbClr val="000000"/>
                </a:solidFill>
                <a:latin typeface="+mn-lt"/>
                <a:ea typeface="+mn-ea"/>
              </a:defRPr>
            </a:lvl1pPr>
          </a:lstStyle>
          <a:p>
            <a:pPr fontAlgn="base">
              <a:spcBef>
                <a:spcPct val="0"/>
              </a:spcBef>
              <a:spcAft>
                <a:spcPct val="0"/>
              </a:spcAft>
              <a:defRPr/>
            </a:pPr>
            <a:fld id="{7EDA04F2-5EA3-4568-8297-CFE9BB06235F}"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987497955"/>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F53D4618-D436-4A9B-8199-5BA688652D6E}"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34608826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ctr" anchorCtr="0" compatLnSpc="1">
            <a:prstTxWarp prst="textNoShape">
              <a:avLst/>
            </a:prstTxWarp>
          </a:bodyPr>
          <a:lstStyle/>
          <a:p>
            <a:pPr lvl="0"/>
            <a:r>
              <a:rPr lang="ja-JP" altLang="en-US" smtClean="0"/>
              <a:t>マスタ タイトルの書式設定</a:t>
            </a:r>
          </a:p>
        </p:txBody>
      </p:sp>
      <p:sp>
        <p:nvSpPr>
          <p:cNvPr id="717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3" rIns="91408" bIns="4570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ctr" eaLnBrk="1" hangingPunct="1">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eaLnBrk="1" hangingPunct="1">
              <a:defRPr sz="1400" b="0">
                <a:solidFill>
                  <a:srgbClr val="000000"/>
                </a:solidFill>
                <a:latin typeface="+mn-lt"/>
                <a:ea typeface="+mn-ea"/>
              </a:defRPr>
            </a:lvl1pPr>
          </a:lstStyle>
          <a:p>
            <a:pPr fontAlgn="base">
              <a:spcBef>
                <a:spcPct val="0"/>
              </a:spcBef>
              <a:spcAft>
                <a:spcPct val="0"/>
              </a:spcAft>
              <a:defRPr/>
            </a:pPr>
            <a:fld id="{6FC1F1F0-2659-4113-B036-A0CFDE28F766}"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301249503"/>
      </p:ext>
    </p:extLst>
  </p:cSld>
  <p:clrMap bg1="lt1" tx1="dk1" bg2="lt2" tx2="dk2" accent1="accent1" accent2="accent2" accent3="accent3" accent4="accent4" accent5="accent5" accent6="accent6" hlink="hlink" folHlink="folHlink"/>
  <p:sldLayoutIdLst>
    <p:sldLayoutId id="2147483719"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473B4024-A30C-4CAE-A47A-6696C1731714}"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17742689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19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BED965D6-C94D-456B-A0DB-FE0EC770F7A1}"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13045066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6AA32930-5583-48B7-9CAE-B6C22F35B6E5}"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385399152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prstClr val="black"/>
                </a:solidFill>
                <a:latin typeface="Arial" charset="0"/>
                <a:ea typeface="ＭＳ Ｐゴシック" charset="-128"/>
              </a:defRPr>
            </a:lvl1pPr>
          </a:lstStyle>
          <a:p>
            <a:pPr fontAlgn="base">
              <a:spcBef>
                <a:spcPct val="0"/>
              </a:spcBef>
              <a:spcAft>
                <a:spcPct val="0"/>
              </a:spcAft>
              <a:defRPr/>
            </a:pPr>
            <a:endParaRPr lang="en-US" altLang="ja-JP"/>
          </a:p>
        </p:txBody>
      </p:sp>
      <p:sp>
        <p:nvSpPr>
          <p:cNvPr id="7" name="Rectangle 6"/>
          <p:cNvSpPr txBox="1">
            <a:spLocks noChangeArrowheads="1"/>
          </p:cNvSpPr>
          <p:nvPr/>
        </p:nvSpPr>
        <p:spPr>
          <a:xfrm>
            <a:off x="9632950" y="6634163"/>
            <a:ext cx="463550" cy="476250"/>
          </a:xfrm>
          <a:prstGeom prst="rect">
            <a:avLst/>
          </a:prstGeom>
          <a:ln/>
        </p:spPr>
        <p:txBody>
          <a:bodyPr/>
          <a:lstStyle>
            <a:lvl1pPr>
              <a:defRPr sz="1200" baseline="0"/>
            </a:lvl1pPr>
          </a:lstStyle>
          <a:p>
            <a:pPr fontAlgn="base">
              <a:spcBef>
                <a:spcPct val="0"/>
              </a:spcBef>
              <a:spcAft>
                <a:spcPct val="0"/>
              </a:spcAft>
              <a:defRPr/>
            </a:pPr>
            <a:fld id="{B1E61D2B-16A0-4ED2-8708-33EF16BDB6CA}"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19900571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Microsoft_Excel_97-2003_______6.xls"/><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package" Target="../embeddings/Microsoft_Excel_______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package" Target="../embeddings/Microsoft_Word___2.docx"/><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92.xml"/><Relationship Id="rId16" Type="http://schemas.openxmlformats.org/officeDocument/2006/relationships/image" Target="../media/image26.jpeg"/><Relationship Id="rId1" Type="http://schemas.openxmlformats.org/officeDocument/2006/relationships/vmlDrawing" Target="../drawings/vmlDrawing8.vml"/><Relationship Id="rId6" Type="http://schemas.openxmlformats.org/officeDocument/2006/relationships/image" Target="../media/image15.emf"/><Relationship Id="rId11" Type="http://schemas.openxmlformats.org/officeDocument/2006/relationships/image" Target="../media/image21.png"/><Relationship Id="rId5" Type="http://schemas.openxmlformats.org/officeDocument/2006/relationships/oleObject" Target="../embeddings/Microsoft_Excel_97-2003_______7.xls"/><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oleObject" Target="../embeddings/oleObject9.bin"/><Relationship Id="rId9" Type="http://schemas.openxmlformats.org/officeDocument/2006/relationships/image" Target="../media/image19.jpeg"/><Relationship Id="rId1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14.png"/><Relationship Id="rId21" Type="http://schemas.openxmlformats.org/officeDocument/2006/relationships/image" Target="../media/image44.pn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3.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48.xml"/><Relationship Id="rId6" Type="http://schemas.openxmlformats.org/officeDocument/2006/relationships/image" Target="../media/image29.jpe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jpe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70.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7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14.png"/><Relationship Id="rId7"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______1.xls"/></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2.bin"/><Relationship Id="rId7" Type="http://schemas.openxmlformats.org/officeDocument/2006/relationships/oleObject" Target="../embeddings/Microsoft_Excel_97-2003_______3.xls"/><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Microsoft_Excel_97-2003_______2.xls"/></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Microsoft_Excel_97-2003_______4.xls"/><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Microsoft_Excel_97-2003_______5.xls"/><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6"/>
          <p:cNvSpPr txBox="1">
            <a:spLocks noChangeArrowheads="1"/>
          </p:cNvSpPr>
          <p:nvPr/>
        </p:nvSpPr>
        <p:spPr bwMode="auto">
          <a:xfrm>
            <a:off x="3827463" y="6073775"/>
            <a:ext cx="22510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fontAlgn="base">
              <a:spcBef>
                <a:spcPct val="50000"/>
              </a:spcBef>
              <a:spcAft>
                <a:spcPct val="0"/>
              </a:spcAft>
              <a:buFontTx/>
              <a:buNone/>
            </a:pPr>
            <a:r>
              <a:rPr lang="ja-JP" altLang="en-US" sz="1300" dirty="0" smtClean="0">
                <a:solidFill>
                  <a:prstClr val="black"/>
                </a:solidFill>
                <a:ea typeface="ＭＳ ゴシック" panose="020B0609070205080204" pitchFamily="49" charset="-128"/>
              </a:rPr>
              <a:t>平成２８年５月</a:t>
            </a:r>
          </a:p>
        </p:txBody>
      </p:sp>
      <p:sp>
        <p:nvSpPr>
          <p:cNvPr id="2051" name="Text Box 8"/>
          <p:cNvSpPr txBox="1">
            <a:spLocks noChangeArrowheads="1"/>
          </p:cNvSpPr>
          <p:nvPr/>
        </p:nvSpPr>
        <p:spPr bwMode="auto">
          <a:xfrm>
            <a:off x="604838" y="2222500"/>
            <a:ext cx="8696325" cy="3232150"/>
          </a:xfrm>
          <a:prstGeom prst="rect">
            <a:avLst/>
          </a:prstGeom>
          <a:noFill/>
          <a:ln w="9525">
            <a:noFill/>
            <a:miter lim="800000"/>
            <a:headEnd/>
            <a:tailEnd/>
          </a:ln>
        </p:spPr>
        <p:txBody>
          <a:bodyPr>
            <a:spAutoFit/>
          </a:bodyPr>
          <a:lstStyle/>
          <a:p>
            <a:pPr algn="ctr" defTabSz="1222375" eaLnBrk="0" fontAlgn="base" hangingPunct="0">
              <a:spcBef>
                <a:spcPct val="50000"/>
              </a:spcBef>
              <a:spcAft>
                <a:spcPct val="0"/>
              </a:spcAft>
              <a:defRPr/>
            </a:pPr>
            <a:r>
              <a:rPr lang="ja-JP" altLang="en-US" sz="4800" dirty="0" smtClean="0">
                <a:solidFill>
                  <a:prstClr val="black"/>
                </a:solidFill>
              </a:rPr>
              <a:t>農村に</a:t>
            </a:r>
            <a:r>
              <a:rPr lang="ja-JP" altLang="en-US" sz="4800" dirty="0">
                <a:solidFill>
                  <a:prstClr val="black"/>
                </a:solidFill>
              </a:rPr>
              <a:t>おける男女共同参画</a:t>
            </a:r>
            <a:r>
              <a:rPr lang="ja-JP" altLang="en-US" sz="4800" dirty="0" smtClean="0">
                <a:solidFill>
                  <a:prstClr val="black"/>
                </a:solidFill>
              </a:rPr>
              <a:t>の　推進</a:t>
            </a:r>
            <a:r>
              <a:rPr lang="ja-JP" altLang="en-US" sz="4800" spc="300" dirty="0">
                <a:solidFill>
                  <a:prstClr val="black"/>
                </a:solidFill>
                <a:ea typeface="ＭＳ ゴシック" pitchFamily="49" charset="-128"/>
              </a:rPr>
              <a:t>に</a:t>
            </a:r>
            <a:r>
              <a:rPr lang="ja-JP" altLang="en-US" sz="4800" spc="300" dirty="0" smtClean="0">
                <a:solidFill>
                  <a:prstClr val="black"/>
                </a:solidFill>
                <a:ea typeface="ＭＳ ゴシック" pitchFamily="49" charset="-128"/>
              </a:rPr>
              <a:t>ついて</a:t>
            </a:r>
            <a:endParaRPr lang="ja-JP" altLang="en-US" sz="4800" spc="300" dirty="0">
              <a:solidFill>
                <a:prstClr val="black"/>
              </a:solidFill>
              <a:ea typeface="ＭＳ ゴシック" pitchFamily="49" charset="-128"/>
            </a:endParaRPr>
          </a:p>
          <a:p>
            <a:pPr algn="ctr" defTabSz="1222375" eaLnBrk="0" fontAlgn="base" hangingPunct="0">
              <a:spcBef>
                <a:spcPct val="50000"/>
              </a:spcBef>
              <a:spcAft>
                <a:spcPct val="0"/>
              </a:spcAft>
              <a:defRPr/>
            </a:pPr>
            <a:r>
              <a:rPr lang="ja-JP" altLang="en-US" sz="3600" spc="300" dirty="0">
                <a:solidFill>
                  <a:prstClr val="black"/>
                </a:solidFill>
                <a:ea typeface="ＭＳ ゴシック" pitchFamily="49" charset="-128"/>
              </a:rPr>
              <a:t>経営局就農・女性課</a:t>
            </a:r>
            <a:endParaRPr lang="en-US" altLang="ja-JP" sz="3600" spc="300" dirty="0">
              <a:solidFill>
                <a:prstClr val="black"/>
              </a:solidFill>
              <a:ea typeface="ＭＳ ゴシック" pitchFamily="49" charset="-128"/>
            </a:endParaRPr>
          </a:p>
          <a:p>
            <a:pPr algn="ctr" defTabSz="1222375" eaLnBrk="0" fontAlgn="base" hangingPunct="0">
              <a:spcBef>
                <a:spcPct val="50000"/>
              </a:spcBef>
              <a:spcAft>
                <a:spcPct val="0"/>
              </a:spcAft>
              <a:defRPr/>
            </a:pPr>
            <a:r>
              <a:rPr lang="ja-JP" altLang="en-US" sz="3600" spc="300" dirty="0">
                <a:solidFill>
                  <a:prstClr val="black"/>
                </a:solidFill>
                <a:ea typeface="ＭＳ ゴシック" pitchFamily="49" charset="-128"/>
              </a:rPr>
              <a:t>女性活躍推進室</a:t>
            </a:r>
          </a:p>
        </p:txBody>
      </p:sp>
      <p:pic>
        <p:nvPicPr>
          <p:cNvPr id="71684" name="図 5" descr="報告書用logo高画質.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588" y="6550025"/>
            <a:ext cx="20304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685" name="直線コネクタ 14"/>
          <p:cNvCxnSpPr>
            <a:cxnSpLocks noChangeShapeType="1"/>
          </p:cNvCxnSpPr>
          <p:nvPr/>
        </p:nvCxnSpPr>
        <p:spPr bwMode="auto">
          <a:xfrm>
            <a:off x="-268288" y="3716338"/>
            <a:ext cx="10587038" cy="0"/>
          </a:xfrm>
          <a:prstGeom prst="line">
            <a:avLst/>
          </a:prstGeom>
          <a:noFill/>
          <a:ln w="28575" algn="ctr">
            <a:solidFill>
              <a:srgbClr val="D60093"/>
            </a:solidFill>
            <a:round/>
            <a:headEnd/>
            <a:tailEnd/>
          </a:ln>
          <a:extLst>
            <a:ext uri="{909E8E84-426E-40DD-AFC4-6F175D3DCCD1}">
              <a14:hiddenFill xmlns:a14="http://schemas.microsoft.com/office/drawing/2010/main">
                <a:noFill/>
              </a14:hiddenFill>
            </a:ext>
          </a:extLst>
        </p:spPr>
      </p:cxnSp>
      <p:sp>
        <p:nvSpPr>
          <p:cNvPr id="2" name="テキスト ボックス 1"/>
          <p:cNvSpPr txBox="1"/>
          <p:nvPr/>
        </p:nvSpPr>
        <p:spPr bwMode="auto">
          <a:xfrm>
            <a:off x="5529063" y="188640"/>
            <a:ext cx="4331375" cy="448841"/>
          </a:xfrm>
          <a:prstGeom prst="rect">
            <a:avLst/>
          </a:prstGeom>
          <a:noFill/>
          <a:ln w="12700">
            <a:noFill/>
            <a:miter lim="800000"/>
            <a:headEnd/>
            <a:tailEnd/>
          </a:ln>
        </p:spPr>
        <p:txBody>
          <a:bodyPr wrap="square" lIns="74295" tIns="8890" rIns="74295" bIns="8890" rtlCol="0" anchor="ctr">
            <a:spAutoFit/>
          </a:bodyPr>
          <a:lstStyle/>
          <a:p>
            <a:pPr algn="ctr"/>
            <a:r>
              <a:rPr kumimoji="1" lang="ja-JP" altLang="en-US" sz="1400" b="1" dirty="0" smtClean="0">
                <a:latin typeface="+mj-ea"/>
                <a:ea typeface="+mj-ea"/>
              </a:rPr>
              <a:t>国立女性教育会館主催（</a:t>
            </a:r>
            <a:r>
              <a:rPr kumimoji="1" lang="en-US" altLang="ja-JP" sz="1400" b="1" dirty="0" smtClean="0">
                <a:latin typeface="+mj-ea"/>
                <a:ea typeface="+mj-ea"/>
              </a:rPr>
              <a:t>5</a:t>
            </a:r>
            <a:r>
              <a:rPr kumimoji="1" lang="ja-JP" altLang="en-US" sz="1400" b="1" dirty="0" smtClean="0">
                <a:latin typeface="+mj-ea"/>
                <a:ea typeface="+mj-ea"/>
              </a:rPr>
              <a:t>月</a:t>
            </a:r>
            <a:r>
              <a:rPr kumimoji="1" lang="en-US" altLang="ja-JP" sz="1400" b="1" dirty="0" smtClean="0">
                <a:latin typeface="+mj-ea"/>
                <a:ea typeface="+mj-ea"/>
              </a:rPr>
              <a:t>25</a:t>
            </a:r>
            <a:r>
              <a:rPr kumimoji="1" lang="ja-JP" altLang="en-US" sz="1400" b="1" dirty="0" smtClean="0">
                <a:latin typeface="+mj-ea"/>
                <a:ea typeface="+mj-ea"/>
              </a:rPr>
              <a:t>日）</a:t>
            </a:r>
            <a:endParaRPr kumimoji="1" lang="en-US" altLang="ja-JP" sz="1400" b="1" dirty="0" smtClean="0">
              <a:latin typeface="+mj-ea"/>
              <a:ea typeface="+mj-ea"/>
            </a:endParaRPr>
          </a:p>
          <a:p>
            <a:pPr algn="ctr"/>
            <a:r>
              <a:rPr lang="ja-JP" altLang="en-US" sz="1400" b="1" dirty="0" smtClean="0">
                <a:latin typeface="+mj-ea"/>
                <a:ea typeface="+mj-ea"/>
              </a:rPr>
              <a:t>「地域における男女共同参画推進リーダー研修」資料</a:t>
            </a:r>
            <a:endParaRPr kumimoji="1" lang="ja-JP" altLang="en-US" sz="1400" b="1" dirty="0" smtClean="0">
              <a:latin typeface="+mj-ea"/>
              <a:ea typeface="+mj-ea"/>
            </a:endParaRPr>
          </a:p>
        </p:txBody>
      </p:sp>
    </p:spTree>
    <p:extLst>
      <p:ext uri="{BB962C8B-B14F-4D97-AF65-F5344CB8AC3E}">
        <p14:creationId xmlns:p14="http://schemas.microsoft.com/office/powerpoint/2010/main" val="369078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45" name="Text Box 2774"/>
          <p:cNvSpPr txBox="1">
            <a:spLocks noChangeArrowheads="1"/>
          </p:cNvSpPr>
          <p:nvPr/>
        </p:nvSpPr>
        <p:spPr bwMode="auto">
          <a:xfrm>
            <a:off x="704528" y="1772816"/>
            <a:ext cx="684213" cy="18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087" tIns="14544" rIns="29087" bIns="14544">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buFontTx/>
              <a:buNone/>
            </a:pPr>
            <a:r>
              <a:rPr kumimoji="0" lang="ja-JP" altLang="en-US" sz="1000" dirty="0" smtClean="0">
                <a:solidFill>
                  <a:srgbClr val="080808"/>
                </a:solidFill>
                <a:latin typeface="ＭＳ 明朝" panose="02020609040205080304" pitchFamily="17" charset="-128"/>
              </a:rPr>
              <a:t>単位：戸</a:t>
            </a:r>
            <a:r>
              <a:rPr kumimoji="0" lang="ja-JP" altLang="en-US" sz="800" dirty="0" smtClean="0">
                <a:solidFill>
                  <a:srgbClr val="080808"/>
                </a:solidFill>
                <a:latin typeface="ＭＳ 明朝" panose="02020609040205080304" pitchFamily="17" charset="-128"/>
              </a:rPr>
              <a:t>　</a:t>
            </a:r>
          </a:p>
        </p:txBody>
      </p:sp>
      <p:sp>
        <p:nvSpPr>
          <p:cNvPr id="94246" name="Text Box 793"/>
          <p:cNvSpPr txBox="1">
            <a:spLocks noChangeArrowheads="1"/>
          </p:cNvSpPr>
          <p:nvPr/>
        </p:nvSpPr>
        <p:spPr bwMode="auto">
          <a:xfrm>
            <a:off x="670994" y="6309320"/>
            <a:ext cx="8530478" cy="3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9087" tIns="14544" rIns="29087" bIns="14544">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lnSpc>
                <a:spcPts val="900"/>
              </a:lnSpc>
              <a:spcBef>
                <a:spcPct val="0"/>
              </a:spcBef>
              <a:spcAft>
                <a:spcPct val="0"/>
              </a:spcAft>
              <a:buFontTx/>
              <a:buNone/>
            </a:pPr>
            <a:r>
              <a:rPr kumimoji="0" lang="ja-JP" altLang="en-US" sz="1000" dirty="0" smtClean="0">
                <a:solidFill>
                  <a:srgbClr val="080808"/>
                </a:solidFill>
                <a:latin typeface="ＭＳ 明朝" panose="02020609040205080304" pitchFamily="17" charset="-128"/>
              </a:rPr>
              <a:t>資料：農林水産省「家族経営協定に関する実態調査」</a:t>
            </a:r>
          </a:p>
          <a:p>
            <a:pPr eaLnBrk="0" fontAlgn="base" hangingPunct="0">
              <a:lnSpc>
                <a:spcPts val="900"/>
              </a:lnSpc>
              <a:spcBef>
                <a:spcPct val="0"/>
              </a:spcBef>
              <a:spcAft>
                <a:spcPct val="0"/>
              </a:spcAft>
              <a:buFontTx/>
              <a:buNone/>
            </a:pPr>
            <a:r>
              <a:rPr kumimoji="0" lang="ja-JP" altLang="en-US" sz="1000" dirty="0" smtClean="0">
                <a:solidFill>
                  <a:srgbClr val="000000"/>
                </a:solidFill>
                <a:latin typeface="ＭＳ ゴシック" panose="020B0609070205080204" pitchFamily="49" charset="-128"/>
              </a:rPr>
              <a:t>注１．各年とも３月</a:t>
            </a:r>
            <a:r>
              <a:rPr kumimoji="0" lang="en-US" altLang="ja-JP" sz="1000" dirty="0" smtClean="0">
                <a:solidFill>
                  <a:srgbClr val="000000"/>
                </a:solidFill>
                <a:latin typeface="ＭＳ ゴシック" panose="020B0609070205080204" pitchFamily="49" charset="-128"/>
              </a:rPr>
              <a:t>31</a:t>
            </a:r>
            <a:r>
              <a:rPr kumimoji="0" lang="ja-JP" altLang="en-US" sz="1000" dirty="0" smtClean="0">
                <a:solidFill>
                  <a:srgbClr val="000000"/>
                </a:solidFill>
                <a:latin typeface="ＭＳ ゴシック" panose="020B0609070205080204" pitchFamily="49" charset="-128"/>
              </a:rPr>
              <a:t>日現在。</a:t>
            </a:r>
          </a:p>
          <a:p>
            <a:pPr eaLnBrk="0" fontAlgn="base" hangingPunct="0">
              <a:lnSpc>
                <a:spcPts val="900"/>
              </a:lnSpc>
              <a:spcBef>
                <a:spcPct val="0"/>
              </a:spcBef>
              <a:spcAft>
                <a:spcPct val="0"/>
              </a:spcAft>
              <a:buFontTx/>
              <a:buNone/>
            </a:pPr>
            <a:r>
              <a:rPr kumimoji="0" lang="ja-JP" altLang="en-US" sz="1000" dirty="0" smtClean="0">
                <a:solidFill>
                  <a:srgbClr val="000000"/>
                </a:solidFill>
                <a:latin typeface="ＭＳ ゴシック" panose="020B0609070205080204" pitchFamily="49" charset="-128"/>
              </a:rPr>
              <a:t>注２．東日本大震災の影響により、平成</a:t>
            </a:r>
            <a:r>
              <a:rPr kumimoji="0" lang="en-US" altLang="ja-JP" sz="1000" dirty="0" smtClean="0">
                <a:solidFill>
                  <a:srgbClr val="000000"/>
                </a:solidFill>
                <a:latin typeface="ＭＳ ゴシック" panose="020B0609070205080204" pitchFamily="49" charset="-128"/>
              </a:rPr>
              <a:t>23</a:t>
            </a:r>
            <a:r>
              <a:rPr kumimoji="0" lang="ja-JP" altLang="en-US" sz="1000" dirty="0" smtClean="0">
                <a:solidFill>
                  <a:srgbClr val="000000"/>
                </a:solidFill>
                <a:latin typeface="ＭＳ ゴシック" panose="020B0609070205080204" pitchFamily="49" charset="-128"/>
              </a:rPr>
              <a:t>年の宮城県及び福島県の一部自治体の締結家数については、平成</a:t>
            </a:r>
            <a:r>
              <a:rPr kumimoji="0" lang="en-US" altLang="ja-JP" sz="1000" dirty="0" smtClean="0">
                <a:solidFill>
                  <a:srgbClr val="000000"/>
                </a:solidFill>
                <a:latin typeface="ＭＳ ゴシック" panose="020B0609070205080204" pitchFamily="49" charset="-128"/>
              </a:rPr>
              <a:t>22</a:t>
            </a:r>
            <a:r>
              <a:rPr kumimoji="0" lang="ja-JP" altLang="en-US" sz="1000" dirty="0" smtClean="0">
                <a:solidFill>
                  <a:srgbClr val="000000"/>
                </a:solidFill>
                <a:latin typeface="ＭＳ ゴシック" panose="020B0609070205080204" pitchFamily="49" charset="-128"/>
              </a:rPr>
              <a:t>年３月</a:t>
            </a:r>
            <a:r>
              <a:rPr kumimoji="0" lang="en-US" altLang="ja-JP" sz="1000" dirty="0" smtClean="0">
                <a:solidFill>
                  <a:srgbClr val="000000"/>
                </a:solidFill>
                <a:latin typeface="ＭＳ ゴシック" panose="020B0609070205080204" pitchFamily="49" charset="-128"/>
              </a:rPr>
              <a:t>31</a:t>
            </a:r>
            <a:r>
              <a:rPr kumimoji="0" lang="ja-JP" altLang="en-US" sz="1000" dirty="0" smtClean="0">
                <a:solidFill>
                  <a:srgbClr val="000000"/>
                </a:solidFill>
                <a:latin typeface="ＭＳ ゴシック" panose="020B0609070205080204" pitchFamily="49" charset="-128"/>
              </a:rPr>
              <a:t>日現在のデータを引用。</a:t>
            </a:r>
            <a:endParaRPr kumimoji="0" lang="ja-JP" altLang="en-US" sz="1000" dirty="0" smtClean="0">
              <a:solidFill>
                <a:srgbClr val="080808"/>
              </a:solidFill>
              <a:latin typeface="ＭＳ 明朝" panose="02020609040205080304" pitchFamily="17" charset="-128"/>
            </a:endParaRPr>
          </a:p>
        </p:txBody>
      </p:sp>
      <p:sp>
        <p:nvSpPr>
          <p:cNvPr id="18" name="正方形/長方形 17"/>
          <p:cNvSpPr/>
          <p:nvPr/>
        </p:nvSpPr>
        <p:spPr>
          <a:xfrm>
            <a:off x="0" y="-26988"/>
            <a:ext cx="9890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prstClr val="black"/>
                </a:solidFill>
                <a:latin typeface="HGP創英角ｺﾞｼｯｸUB" pitchFamily="50" charset="-128"/>
                <a:ea typeface="HGP創英角ｺﾞｼｯｸUB" pitchFamily="50" charset="-128"/>
              </a:rPr>
              <a:t>　</a:t>
            </a:r>
            <a:r>
              <a:rPr lang="ja-JP" altLang="en-US" sz="2000" dirty="0">
                <a:solidFill>
                  <a:prstClr val="black"/>
                </a:solidFill>
                <a:latin typeface="HGP創英角ｺﾞｼｯｸUB" pitchFamily="50" charset="-128"/>
                <a:ea typeface="HGP創英角ｺﾞｼｯｸUB" pitchFamily="50" charset="-128"/>
              </a:rPr>
              <a:t>家族経営協定の推進</a:t>
            </a:r>
          </a:p>
        </p:txBody>
      </p:sp>
      <p:sp>
        <p:nvSpPr>
          <p:cNvPr id="94248" name="角丸四角形 10"/>
          <p:cNvSpPr>
            <a:spLocks noChangeArrowheads="1"/>
          </p:cNvSpPr>
          <p:nvPr/>
        </p:nvSpPr>
        <p:spPr bwMode="auto">
          <a:xfrm>
            <a:off x="211261" y="548680"/>
            <a:ext cx="9422259" cy="1152798"/>
          </a:xfrm>
          <a:prstGeom prst="roundRect">
            <a:avLst>
              <a:gd name="adj" fmla="val 16667"/>
            </a:avLst>
          </a:prstGeom>
          <a:solidFill>
            <a:srgbClr val="FFFF99"/>
          </a:solidFill>
          <a:ln w="22225" algn="ctr">
            <a:solidFill>
              <a:schemeClr val="tx1"/>
            </a:solidFill>
            <a:round/>
            <a:headEnd/>
            <a:tailEnd/>
          </a:ln>
        </p:spPr>
        <p:txBody>
          <a:bodyPr lIns="91351" tIns="72000" rIns="91351" bIns="3597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1400" dirty="0" smtClean="0"/>
              <a:t>　</a:t>
            </a:r>
            <a:r>
              <a:rPr lang="ja-JP" altLang="en-US" sz="1600" dirty="0" smtClean="0"/>
              <a:t>家族</a:t>
            </a:r>
            <a:r>
              <a:rPr lang="ja-JP" altLang="en-US" sz="1600" dirty="0"/>
              <a:t>経営協定とは、家族経営の方針や家族一人ひとりの</a:t>
            </a:r>
            <a:r>
              <a:rPr lang="ja-JP" altLang="en-US" sz="1600" dirty="0" smtClean="0"/>
              <a:t>役割</a:t>
            </a:r>
            <a:r>
              <a:rPr lang="ja-JP" altLang="en-US" sz="1600" dirty="0"/>
              <a:t>、働きやすい環境づくりなどについて、家族間の十分</a:t>
            </a:r>
            <a:r>
              <a:rPr lang="ja-JP" altLang="en-US" sz="1600" dirty="0" smtClean="0"/>
              <a:t>な話し合いに基づき、取り決めるものです。</a:t>
            </a:r>
            <a:endParaRPr lang="en-US" altLang="ja-JP" sz="1600" dirty="0" smtClean="0"/>
          </a:p>
          <a:p>
            <a:pPr>
              <a:buNone/>
            </a:pPr>
            <a:r>
              <a:rPr lang="ja-JP" altLang="en-US" sz="1600" dirty="0" smtClean="0"/>
              <a:t>　このことにより、家族経営のメンバー全員の位置づけや役割をはっきりさせ、一人ひとりの力を最大限に発揮することが、家族経営の経営力の向上につながります。</a:t>
            </a:r>
            <a:endParaRPr lang="ja-JP" altLang="en-US" sz="1600" dirty="0" smtClean="0">
              <a:solidFill>
                <a:srgbClr val="000000"/>
              </a:solidFill>
            </a:endParaRPr>
          </a:p>
        </p:txBody>
      </p:sp>
      <p:cxnSp>
        <p:nvCxnSpPr>
          <p:cNvPr id="94249" name="直線コネクタ 21"/>
          <p:cNvCxnSpPr>
            <a:cxnSpLocks noChangeShapeType="1"/>
          </p:cNvCxnSpPr>
          <p:nvPr/>
        </p:nvCxnSpPr>
        <p:spPr bwMode="auto">
          <a:xfrm>
            <a:off x="3175" y="452438"/>
            <a:ext cx="9906000"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graphicFrame>
        <p:nvGraphicFramePr>
          <p:cNvPr id="94250" name="オブジェクト 1"/>
          <p:cNvGraphicFramePr>
            <a:graphicFrameLocks noChangeAspect="1"/>
          </p:cNvGraphicFramePr>
          <p:nvPr>
            <p:extLst>
              <p:ext uri="{D42A27DB-BD31-4B8C-83A1-F6EECF244321}">
                <p14:modId xmlns:p14="http://schemas.microsoft.com/office/powerpoint/2010/main" val="290003168"/>
              </p:ext>
            </p:extLst>
          </p:nvPr>
        </p:nvGraphicFramePr>
        <p:xfrm>
          <a:off x="190500" y="1989510"/>
          <a:ext cx="9056482" cy="4031778"/>
        </p:xfrm>
        <a:graphic>
          <a:graphicData uri="http://schemas.openxmlformats.org/presentationml/2006/ole">
            <mc:AlternateContent xmlns:mc="http://schemas.openxmlformats.org/markup-compatibility/2006">
              <mc:Choice xmlns:v="urn:schemas-microsoft-com:vml" Requires="v">
                <p:oleObj spid="_x0000_s5187" name="ワークシート" r:id="rId5" imgW="7334293" imgH="3267006" progId="Excel.Sheet.8">
                  <p:embed/>
                </p:oleObj>
              </mc:Choice>
              <mc:Fallback>
                <p:oleObj name="ワークシート" r:id="rId5" imgW="7334293" imgH="326700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989510"/>
                        <a:ext cx="9056482" cy="4031778"/>
                      </a:xfrm>
                      <a:prstGeom prst="rect">
                        <a:avLst/>
                      </a:prstGeom>
                      <a:noFill/>
                      <a:ln>
                        <a:noFill/>
                      </a:ln>
                      <a:extLst/>
                    </p:spPr>
                  </p:pic>
                </p:oleObj>
              </mc:Fallback>
            </mc:AlternateContent>
          </a:graphicData>
        </a:graphic>
      </p:graphicFrame>
      <p:sp>
        <p:nvSpPr>
          <p:cNvPr id="94251"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９</a:t>
            </a:r>
            <a:endParaRPr lang="ja-JP" altLang="en-US" sz="1600" b="1" dirty="0" smtClean="0">
              <a:solidFill>
                <a:srgbClr val="FFFFFF"/>
              </a:solidFill>
            </a:endParaRPr>
          </a:p>
        </p:txBody>
      </p:sp>
    </p:spTree>
    <p:extLst>
      <p:ext uri="{BB962C8B-B14F-4D97-AF65-F5344CB8AC3E}">
        <p14:creationId xmlns:p14="http://schemas.microsoft.com/office/powerpoint/2010/main" val="200542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61"/>
          <p:cNvSpPr>
            <a:spLocks noChangeArrowheads="1"/>
          </p:cNvSpPr>
          <p:nvPr/>
        </p:nvSpPr>
        <p:spPr bwMode="auto">
          <a:xfrm>
            <a:off x="2881312" y="692696"/>
            <a:ext cx="4149725" cy="331787"/>
          </a:xfrm>
          <a:prstGeom prst="rect">
            <a:avLst/>
          </a:prstGeom>
          <a:solidFill>
            <a:srgbClr val="FF99CC">
              <a:alpha val="4509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dirty="0" smtClean="0">
                <a:solidFill>
                  <a:srgbClr val="000000"/>
                </a:solidFill>
                <a:latin typeface="ＭＳ ゴシック" panose="020B0609070205080204" pitchFamily="49" charset="-128"/>
              </a:rPr>
              <a:t>取り決めている協定の内容</a:t>
            </a:r>
          </a:p>
        </p:txBody>
      </p:sp>
      <p:graphicFrame>
        <p:nvGraphicFramePr>
          <p:cNvPr id="27" name="Group 187"/>
          <p:cNvGraphicFramePr>
            <a:graphicFrameLocks noGrp="1"/>
          </p:cNvGraphicFramePr>
          <p:nvPr>
            <p:extLst>
              <p:ext uri="{D42A27DB-BD31-4B8C-83A1-F6EECF244321}">
                <p14:modId xmlns:p14="http://schemas.microsoft.com/office/powerpoint/2010/main" val="2911849224"/>
              </p:ext>
            </p:extLst>
          </p:nvPr>
        </p:nvGraphicFramePr>
        <p:xfrm>
          <a:off x="632520" y="1196972"/>
          <a:ext cx="8469957" cy="5019703"/>
        </p:xfrm>
        <a:graphic>
          <a:graphicData uri="http://schemas.openxmlformats.org/drawingml/2006/table">
            <a:tbl>
              <a:tblPr/>
              <a:tblGrid>
                <a:gridCol w="6798137"/>
                <a:gridCol w="1671820"/>
              </a:tblGrid>
              <a:tr h="7161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取り決め内容</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割合</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7391">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農業経営の方針</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76.7%</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490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労働報酬（日給、月給）、収益の配分</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75.0%</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80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農業面の役割分担（作業分担、簿記記帳等）</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69.9%</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61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労働時間・休日</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66.9%</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61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生活面の役割（家事、育児等）</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38.3%</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61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経営移譲（継承を含む。）</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34.1%</a:t>
                      </a:r>
                    </a:p>
                  </a:txBody>
                  <a:tcPr marL="29092" marR="29092" marT="14546" marB="1454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42" name="Rectangle 7"/>
          <p:cNvSpPr>
            <a:spLocks noChangeArrowheads="1"/>
          </p:cNvSpPr>
          <p:nvPr/>
        </p:nvSpPr>
        <p:spPr bwMode="auto">
          <a:xfrm>
            <a:off x="632520" y="6260939"/>
            <a:ext cx="3529012" cy="40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200" dirty="0" smtClean="0">
                <a:solidFill>
                  <a:srgbClr val="000000"/>
                </a:solidFill>
                <a:latin typeface="ＭＳ ゴシック" panose="020B0609070205080204" pitchFamily="49" charset="-128"/>
              </a:rPr>
              <a:t>資料：農林水産省調べ（平成</a:t>
            </a:r>
            <a:r>
              <a:rPr lang="en-US" altLang="ja-JP" sz="1200" dirty="0" smtClean="0">
                <a:solidFill>
                  <a:srgbClr val="000000"/>
                </a:solidFill>
                <a:latin typeface="ＭＳ ゴシック" panose="020B0609070205080204" pitchFamily="49" charset="-128"/>
              </a:rPr>
              <a:t>23</a:t>
            </a:r>
            <a:r>
              <a:rPr lang="ja-JP" altLang="en-US" sz="1200" dirty="0" smtClean="0">
                <a:solidFill>
                  <a:srgbClr val="000000"/>
                </a:solidFill>
                <a:latin typeface="ＭＳ ゴシック" panose="020B0609070205080204" pitchFamily="49" charset="-128"/>
              </a:rPr>
              <a:t>年度）</a:t>
            </a:r>
            <a:endParaRPr lang="en-US" altLang="ja-JP" sz="1200" dirty="0" smtClean="0">
              <a:solidFill>
                <a:srgbClr val="000000"/>
              </a:solidFill>
              <a:latin typeface="ＭＳ ゴシック" panose="020B0609070205080204" pitchFamily="49" charset="-128"/>
            </a:endParaRPr>
          </a:p>
          <a:p>
            <a:pPr fontAlgn="base">
              <a:spcBef>
                <a:spcPct val="0"/>
              </a:spcBef>
              <a:spcAft>
                <a:spcPct val="0"/>
              </a:spcAft>
              <a:buFontTx/>
              <a:buNone/>
            </a:pPr>
            <a:r>
              <a:rPr lang="ja-JP" altLang="en-US" sz="1200" dirty="0" smtClean="0">
                <a:solidFill>
                  <a:srgbClr val="000000"/>
                </a:solidFill>
                <a:latin typeface="ＭＳ ゴシック" panose="020B0609070205080204" pitchFamily="49" charset="-128"/>
              </a:rPr>
              <a:t>注：複数回答である。</a:t>
            </a:r>
          </a:p>
        </p:txBody>
      </p:sp>
      <p:sp>
        <p:nvSpPr>
          <p:cNvPr id="18" name="正方形/長方形 17"/>
          <p:cNvSpPr/>
          <p:nvPr/>
        </p:nvSpPr>
        <p:spPr>
          <a:xfrm>
            <a:off x="0" y="-112049"/>
            <a:ext cx="9890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prstClr val="black"/>
                </a:solidFill>
                <a:latin typeface="HGP創英角ｺﾞｼｯｸUB" pitchFamily="50" charset="-128"/>
                <a:ea typeface="HGP創英角ｺﾞｼｯｸUB" pitchFamily="50" charset="-128"/>
              </a:rPr>
              <a:t>　</a:t>
            </a:r>
            <a:r>
              <a:rPr lang="ja-JP" altLang="en-US" sz="2000" dirty="0">
                <a:solidFill>
                  <a:prstClr val="black"/>
                </a:solidFill>
                <a:latin typeface="HGP創英角ｺﾞｼｯｸUB" pitchFamily="50" charset="-128"/>
                <a:ea typeface="HGP創英角ｺﾞｼｯｸUB" pitchFamily="50" charset="-128"/>
              </a:rPr>
              <a:t>家族経営協定の推進</a:t>
            </a:r>
          </a:p>
        </p:txBody>
      </p:sp>
      <p:cxnSp>
        <p:nvCxnSpPr>
          <p:cNvPr id="94249" name="直線コネクタ 21"/>
          <p:cNvCxnSpPr>
            <a:cxnSpLocks noChangeShapeType="1"/>
          </p:cNvCxnSpPr>
          <p:nvPr/>
        </p:nvCxnSpPr>
        <p:spPr bwMode="auto">
          <a:xfrm>
            <a:off x="3175" y="452438"/>
            <a:ext cx="9906000"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sp>
        <p:nvSpPr>
          <p:cNvPr id="94251"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a:solidFill>
                  <a:srgbClr val="FFFFFF"/>
                </a:solidFill>
              </a:rPr>
              <a:t>10</a:t>
            </a:r>
            <a:endParaRPr lang="ja-JP" altLang="en-US" sz="1600" b="1" dirty="0" smtClean="0">
              <a:solidFill>
                <a:srgbClr val="FFFFFF"/>
              </a:solidFill>
            </a:endParaRPr>
          </a:p>
        </p:txBody>
      </p:sp>
    </p:spTree>
    <p:extLst>
      <p:ext uri="{BB962C8B-B14F-4D97-AF65-F5344CB8AC3E}">
        <p14:creationId xmlns:p14="http://schemas.microsoft.com/office/powerpoint/2010/main" val="365774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456" y="748052"/>
            <a:ext cx="4752528" cy="592716"/>
          </a:xfrm>
        </p:spPr>
        <p:txBody>
          <a:bodyPr/>
          <a:lstStyle/>
          <a:p>
            <a:r>
              <a:rPr lang="ja-JP" altLang="en-US" sz="1600" dirty="0">
                <a:latin typeface="HGS創英角ﾎﾟｯﾌﾟ体" panose="040B0A00000000000000" pitchFamily="50" charset="-128"/>
                <a:ea typeface="HGS創英角ﾎﾟｯﾌﾟ体" panose="040B0A00000000000000" pitchFamily="50" charset="-128"/>
              </a:rPr>
              <a:t>酪農ニコニコ</a:t>
            </a:r>
            <a:r>
              <a:rPr lang="ja-JP" altLang="en-US" sz="1600" dirty="0" smtClean="0">
                <a:latin typeface="HGS創英角ﾎﾟｯﾌﾟ体" panose="040B0A00000000000000" pitchFamily="50" charset="-128"/>
                <a:ea typeface="HGS創英角ﾎﾟｯﾌﾟ体" panose="040B0A00000000000000" pitchFamily="50" charset="-128"/>
              </a:rPr>
              <a:t>協定書</a:t>
            </a:r>
            <a:r>
              <a:rPr lang="ja-JP" altLang="en-US" sz="1600" dirty="0"/>
              <a:t/>
            </a:r>
            <a:br>
              <a:rPr lang="ja-JP" altLang="en-US" sz="1600" dirty="0"/>
            </a:br>
            <a:r>
              <a:rPr lang="ja-JP" altLang="en-US" sz="1000" dirty="0"/>
              <a:t>もうかる酪農・楽しい酪農を実現するため、○○○○では以下のことを決定しました。</a:t>
            </a:r>
            <a:endParaRPr kumimoji="1" lang="ja-JP" altLang="en-US" sz="1000" dirty="0"/>
          </a:p>
        </p:txBody>
      </p:sp>
      <p:cxnSp>
        <p:nvCxnSpPr>
          <p:cNvPr id="6" name="直線コネクタ 21"/>
          <p:cNvCxnSpPr>
            <a:cxnSpLocks noChangeShapeType="1"/>
          </p:cNvCxnSpPr>
          <p:nvPr/>
        </p:nvCxnSpPr>
        <p:spPr bwMode="auto">
          <a:xfrm>
            <a:off x="3175" y="367378"/>
            <a:ext cx="9906000"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sp>
        <p:nvSpPr>
          <p:cNvPr id="7" name="正方形/長方形 6"/>
          <p:cNvSpPr/>
          <p:nvPr/>
        </p:nvSpPr>
        <p:spPr>
          <a:xfrm>
            <a:off x="0" y="-112049"/>
            <a:ext cx="9890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prstClr val="black"/>
                </a:solidFill>
                <a:latin typeface="HGP創英角ｺﾞｼｯｸUB" pitchFamily="50" charset="-128"/>
                <a:ea typeface="HGP創英角ｺﾞｼｯｸUB" pitchFamily="50" charset="-128"/>
              </a:rPr>
              <a:t>　</a:t>
            </a:r>
            <a:r>
              <a:rPr lang="ja-JP" altLang="en-US" sz="2000" dirty="0">
                <a:solidFill>
                  <a:prstClr val="black"/>
                </a:solidFill>
                <a:latin typeface="HGP創英角ｺﾞｼｯｸUB" pitchFamily="50" charset="-128"/>
                <a:ea typeface="HGP創英角ｺﾞｼｯｸUB" pitchFamily="50" charset="-128"/>
              </a:rPr>
              <a:t>家族経営協定の</a:t>
            </a:r>
            <a:r>
              <a:rPr lang="ja-JP" altLang="en-US" sz="2000" dirty="0" smtClean="0">
                <a:solidFill>
                  <a:prstClr val="black"/>
                </a:solidFill>
                <a:latin typeface="HGP創英角ｺﾞｼｯｸUB" pitchFamily="50" charset="-128"/>
                <a:ea typeface="HGP創英角ｺﾞｼｯｸUB" pitchFamily="50" charset="-128"/>
              </a:rPr>
              <a:t>推進（協定の事例①②）</a:t>
            </a:r>
            <a:endParaRPr lang="ja-JP" altLang="en-US" sz="2000" dirty="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bwMode="auto">
          <a:xfrm>
            <a:off x="200472" y="1285410"/>
            <a:ext cx="4464496" cy="55941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ja-JP" altLang="en-US" sz="1400" b="1" dirty="0">
                <a:solidFill>
                  <a:schemeClr val="tx1"/>
                </a:solidFill>
                <a:latin typeface="ＭＳ ゴシック" pitchFamily="49" charset="-128"/>
                <a:ea typeface="ＭＳ ゴシック" pitchFamily="49" charset="-128"/>
              </a:rPr>
              <a:t>○</a:t>
            </a:r>
            <a:r>
              <a:rPr lang="ja-JP" altLang="en-US" sz="1400" b="1" dirty="0">
                <a:solidFill>
                  <a:schemeClr val="tx1"/>
                </a:solidFill>
                <a:latin typeface="HG創英角ﾎﾟｯﾌﾟ体" panose="040B0A09000000000000" pitchFamily="49" charset="-128"/>
                <a:ea typeface="HG創英角ﾎﾟｯﾌﾟ体" panose="040B0A09000000000000" pitchFamily="49" charset="-128"/>
              </a:rPr>
              <a:t>我が家の経営目標　　　　　　　　　　　　　　</a:t>
            </a:r>
          </a:p>
          <a:p>
            <a:pPr fontAlgn="base">
              <a:spcBef>
                <a:spcPct val="0"/>
              </a:spcBef>
              <a:spcAft>
                <a:spcPct val="0"/>
              </a:spcAft>
            </a:pPr>
            <a:r>
              <a:rPr lang="ja-JP" altLang="en-US" sz="1400" b="1" dirty="0">
                <a:solidFill>
                  <a:schemeClr val="tx1"/>
                </a:solidFill>
                <a:latin typeface="HG創英角ﾎﾟｯﾌﾟ体" panose="040B0A09000000000000" pitchFamily="49" charset="-128"/>
                <a:ea typeface="HG創英角ﾎﾟｯﾌﾟ体" panose="040B0A09000000000000" pitchFamily="49" charset="-128"/>
              </a:rPr>
              <a:t>　　　　　　経営収支を赤字にしない</a:t>
            </a:r>
            <a:endParaRPr kumimoji="1" lang="ja-JP" altLang="en-US" sz="1400" b="1" i="0" u="none" strike="noStrike" cap="none" normalizeH="0" baseline="0" dirty="0" smtClean="0">
              <a:ln>
                <a:noFill/>
              </a:ln>
              <a:solidFill>
                <a:schemeClr val="tx1"/>
              </a:solidFill>
              <a:effectLst/>
              <a:latin typeface="HG創英角ﾎﾟｯﾌﾟ体" panose="040B0A09000000000000" pitchFamily="49" charset="-128"/>
              <a:ea typeface="HG創英角ﾎﾟｯﾌﾟ体" panose="040B0A09000000000000" pitchFamily="49" charset="-128"/>
            </a:endParaRPr>
          </a:p>
        </p:txBody>
      </p:sp>
      <p:sp>
        <p:nvSpPr>
          <p:cNvPr id="10" name="正方形/長方形 9"/>
          <p:cNvSpPr/>
          <p:nvPr/>
        </p:nvSpPr>
        <p:spPr>
          <a:xfrm>
            <a:off x="200472" y="2996952"/>
            <a:ext cx="4320480" cy="3808735"/>
          </a:xfrm>
          <a:prstGeom prst="rect">
            <a:avLst/>
          </a:prstGeom>
        </p:spPr>
        <p:txBody>
          <a:bodyPr wrap="square">
            <a:spAutoFit/>
          </a:bodyPr>
          <a:lstStyle/>
          <a:p>
            <a:r>
              <a:rPr lang="en-US" altLang="ja-JP" sz="1050" dirty="0"/>
              <a:t>〈</a:t>
            </a:r>
            <a:r>
              <a:rPr lang="ja-JP" altLang="en-US" sz="1050" dirty="0"/>
              <a:t>牛舎で働かない日（休日）</a:t>
            </a:r>
            <a:r>
              <a:rPr lang="en-US" altLang="ja-JP" sz="1050" dirty="0"/>
              <a:t>〉</a:t>
            </a:r>
          </a:p>
          <a:p>
            <a:r>
              <a:rPr lang="ja-JP" altLang="en-US" sz="1050" dirty="0"/>
              <a:t>　　　・妻　毎月</a:t>
            </a:r>
            <a:r>
              <a:rPr lang="en-US" altLang="ja-JP" sz="1050" dirty="0"/>
              <a:t>1 </a:t>
            </a:r>
            <a:r>
              <a:rPr lang="ja-JP" altLang="en-US" sz="1050" dirty="0"/>
              <a:t>日、</a:t>
            </a:r>
            <a:r>
              <a:rPr lang="en-US" altLang="ja-JP" sz="1050" dirty="0"/>
              <a:t>15 </a:t>
            </a:r>
            <a:r>
              <a:rPr lang="ja-JP" altLang="en-US" sz="1050" dirty="0"/>
              <a:t>日</a:t>
            </a:r>
          </a:p>
          <a:p>
            <a:r>
              <a:rPr lang="ja-JP" altLang="en-US" sz="1050" dirty="0"/>
              <a:t>　　　・夫　出張の日を牛舎で働かない日として扱う。</a:t>
            </a:r>
          </a:p>
          <a:p>
            <a:r>
              <a:rPr lang="en-US" altLang="ja-JP" sz="1050" dirty="0"/>
              <a:t>※</a:t>
            </a:r>
            <a:r>
              <a:rPr lang="ja-JP" altLang="en-US" sz="1050" dirty="0"/>
              <a:t>但し、互いの同意があれば変更してもかまわない。</a:t>
            </a:r>
          </a:p>
          <a:p>
            <a:r>
              <a:rPr lang="en-US" altLang="ja-JP" sz="1050" dirty="0"/>
              <a:t>〈</a:t>
            </a:r>
            <a:r>
              <a:rPr lang="ja-JP" altLang="en-US" sz="1050" dirty="0"/>
              <a:t>お楽しみ金（給料）</a:t>
            </a:r>
            <a:r>
              <a:rPr lang="en-US" altLang="ja-JP" sz="1050" dirty="0"/>
              <a:t>〉</a:t>
            </a:r>
          </a:p>
          <a:p>
            <a:r>
              <a:rPr lang="ja-JP" altLang="en-US" sz="1050" dirty="0"/>
              <a:t>　　　・妻　</a:t>
            </a:r>
            <a:r>
              <a:rPr lang="en-US" altLang="ja-JP" sz="1050" dirty="0"/>
              <a:t>10 </a:t>
            </a:r>
            <a:r>
              <a:rPr lang="ja-JP" altLang="en-US" sz="1050" dirty="0"/>
              <a:t>万円　　夫　</a:t>
            </a:r>
            <a:r>
              <a:rPr lang="en-US" altLang="ja-JP" sz="1050" dirty="0"/>
              <a:t>1 </a:t>
            </a:r>
            <a:r>
              <a:rPr lang="ja-JP" altLang="en-US" sz="1050" dirty="0"/>
              <a:t>万円</a:t>
            </a:r>
          </a:p>
          <a:p>
            <a:r>
              <a:rPr lang="ja-JP" altLang="en-US" sz="1050" dirty="0"/>
              <a:t>　　　・経営状況に応じて年末に超お楽しみ金（ボーナス）が振り込まれる年もあります。</a:t>
            </a:r>
          </a:p>
          <a:p>
            <a:r>
              <a:rPr lang="en-US" altLang="ja-JP" sz="1050" dirty="0"/>
              <a:t>〈</a:t>
            </a:r>
            <a:r>
              <a:rPr lang="ja-JP" altLang="en-US" sz="1050" dirty="0"/>
              <a:t>温泉積立金</a:t>
            </a:r>
            <a:r>
              <a:rPr lang="en-US" altLang="ja-JP" sz="1050" dirty="0"/>
              <a:t>〉</a:t>
            </a:r>
          </a:p>
          <a:p>
            <a:r>
              <a:rPr lang="ja-JP" altLang="en-US" sz="1050" dirty="0"/>
              <a:t>　　　・家族での温泉旅行のために</a:t>
            </a:r>
            <a:r>
              <a:rPr lang="en-US" altLang="ja-JP" sz="1050" dirty="0"/>
              <a:t>1 </a:t>
            </a:r>
            <a:r>
              <a:rPr lang="ja-JP" altLang="en-US" sz="1050" dirty="0"/>
              <a:t>ヵ月</a:t>
            </a:r>
            <a:r>
              <a:rPr lang="en-US" altLang="ja-JP" sz="1050" dirty="0"/>
              <a:t>2 </a:t>
            </a:r>
            <a:r>
              <a:rPr lang="ja-JP" altLang="en-US" sz="1050" dirty="0"/>
              <a:t>万円を振り込みます。</a:t>
            </a:r>
          </a:p>
          <a:p>
            <a:r>
              <a:rPr lang="en-US" altLang="ja-JP" sz="1050" dirty="0"/>
              <a:t>※</a:t>
            </a:r>
            <a:r>
              <a:rPr lang="ja-JP" altLang="en-US" sz="1050" dirty="0"/>
              <a:t>お楽しみ金等振込方法</a:t>
            </a:r>
          </a:p>
          <a:p>
            <a:r>
              <a:rPr lang="ja-JP" altLang="en-US" sz="1050" dirty="0"/>
              <a:t>　　　　毎月乳代入金後に組勘より自動的にそれぞれ独自の口座に入金。</a:t>
            </a:r>
          </a:p>
          <a:p>
            <a:r>
              <a:rPr lang="en-US" altLang="ja-JP" sz="1050" dirty="0"/>
              <a:t>〈</a:t>
            </a:r>
            <a:r>
              <a:rPr lang="ja-JP" altLang="en-US" sz="1050" dirty="0"/>
              <a:t>約束事</a:t>
            </a:r>
            <a:r>
              <a:rPr lang="en-US" altLang="ja-JP" sz="1050" dirty="0"/>
              <a:t>〉</a:t>
            </a:r>
          </a:p>
          <a:p>
            <a:r>
              <a:rPr lang="ja-JP" altLang="en-US" sz="1050" dirty="0"/>
              <a:t>　　　・妻　夫に経営状態を報告してもらう。</a:t>
            </a:r>
          </a:p>
          <a:p>
            <a:r>
              <a:rPr lang="ja-JP" altLang="en-US" sz="1050" dirty="0"/>
              <a:t>　　　・夫　出張の際にはヘルパーを雇う。</a:t>
            </a:r>
          </a:p>
          <a:p>
            <a:r>
              <a:rPr lang="ja-JP" altLang="en-US" sz="1050" dirty="0"/>
              <a:t>この協定書は、毎年</a:t>
            </a:r>
            <a:r>
              <a:rPr lang="en-US" altLang="ja-JP" sz="1050" dirty="0"/>
              <a:t>12 </a:t>
            </a:r>
            <a:r>
              <a:rPr lang="ja-JP" altLang="en-US" sz="1050" dirty="0"/>
              <a:t>月に見直すこととする。</a:t>
            </a:r>
          </a:p>
          <a:p>
            <a:r>
              <a:rPr lang="ja-JP" altLang="en-US" sz="1050" dirty="0"/>
              <a:t>　　平成　　年　　月　　日</a:t>
            </a:r>
          </a:p>
          <a:p>
            <a:r>
              <a:rPr lang="ja-JP" altLang="en-US" sz="1050" dirty="0"/>
              <a:t>○○ ○○　　印</a:t>
            </a:r>
          </a:p>
          <a:p>
            <a:r>
              <a:rPr lang="ja-JP" altLang="en-US" sz="1050" dirty="0"/>
              <a:t>○○ △△　　印</a:t>
            </a:r>
          </a:p>
          <a:p>
            <a:r>
              <a:rPr lang="ja-JP" altLang="en-US" sz="1050" dirty="0"/>
              <a:t>立会人</a:t>
            </a:r>
          </a:p>
          <a:p>
            <a:r>
              <a:rPr lang="ja-JP" altLang="en-US" sz="1050" dirty="0"/>
              <a:t>　　浜頓別町農業委員会　　　　会長代理　　　 　　　　印</a:t>
            </a:r>
          </a:p>
          <a:p>
            <a:r>
              <a:rPr lang="ja-JP" altLang="en-US" sz="1050" dirty="0"/>
              <a:t>　　東宗谷農業協同組合　　　　組合長　　　　 　　　　</a:t>
            </a:r>
            <a:r>
              <a:rPr lang="ja-JP" altLang="en-US" sz="1050" dirty="0" smtClean="0"/>
              <a:t> 印</a:t>
            </a:r>
            <a:endParaRPr lang="ja-JP" altLang="en-US" sz="1050" dirty="0"/>
          </a:p>
          <a:p>
            <a:r>
              <a:rPr lang="ja-JP" altLang="en-US" sz="1050" dirty="0"/>
              <a:t>　　宗谷農業改良普及センター　所長　　　　　 　　　　印</a:t>
            </a: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25664411"/>
              </p:ext>
            </p:extLst>
          </p:nvPr>
        </p:nvGraphicFramePr>
        <p:xfrm>
          <a:off x="56456" y="1844825"/>
          <a:ext cx="4756467" cy="1080120"/>
        </p:xfrm>
        <a:graphic>
          <a:graphicData uri="http://schemas.openxmlformats.org/presentationml/2006/ole">
            <mc:AlternateContent xmlns:mc="http://schemas.openxmlformats.org/markup-compatibility/2006">
              <mc:Choice xmlns:v="urn:schemas-microsoft-com:vml" Requires="v">
                <p:oleObj spid="_x0000_s15387" name="ワークシート" r:id="rId4" imgW="5781594" imgH="1038165" progId="Excel.Sheet.12">
                  <p:embed/>
                </p:oleObj>
              </mc:Choice>
              <mc:Fallback>
                <p:oleObj name="ワークシート" r:id="rId4" imgW="5781594" imgH="1038165" progId="Excel.Sheet.12">
                  <p:embed/>
                  <p:pic>
                    <p:nvPicPr>
                      <p:cNvPr id="0" name=""/>
                      <p:cNvPicPr/>
                      <p:nvPr/>
                    </p:nvPicPr>
                    <p:blipFill>
                      <a:blip r:embed="rId5"/>
                      <a:stretch>
                        <a:fillRect/>
                      </a:stretch>
                    </p:blipFill>
                    <p:spPr>
                      <a:xfrm>
                        <a:off x="56456" y="1844825"/>
                        <a:ext cx="4756467" cy="1080120"/>
                      </a:xfrm>
                      <a:prstGeom prst="rect">
                        <a:avLst/>
                      </a:prstGeom>
                    </p:spPr>
                  </p:pic>
                </p:oleObj>
              </mc:Fallback>
            </mc:AlternateContent>
          </a:graphicData>
        </a:graphic>
      </p:graphicFrame>
      <p:sp>
        <p:nvSpPr>
          <p:cNvPr id="3" name="正方形/長方形 2"/>
          <p:cNvSpPr/>
          <p:nvPr/>
        </p:nvSpPr>
        <p:spPr>
          <a:xfrm>
            <a:off x="4956175" y="404664"/>
            <a:ext cx="3526928" cy="307777"/>
          </a:xfrm>
          <a:prstGeom prst="rect">
            <a:avLst/>
          </a:prstGeom>
        </p:spPr>
        <p:txBody>
          <a:bodyPr wrap="none">
            <a:spAutoFit/>
          </a:bodyPr>
          <a:lstStyle/>
          <a:p>
            <a:r>
              <a:rPr lang="ja-JP" altLang="en-US" sz="1400" b="1" dirty="0" smtClean="0"/>
              <a:t>②　生産</a:t>
            </a:r>
            <a:r>
              <a:rPr lang="ja-JP" altLang="en-US" sz="1400" b="1" dirty="0"/>
              <a:t>目標・所得目標を定めて作成した例</a:t>
            </a:r>
          </a:p>
        </p:txBody>
      </p:sp>
      <p:sp>
        <p:nvSpPr>
          <p:cNvPr id="4" name="正方形/長方形 3"/>
          <p:cNvSpPr/>
          <p:nvPr/>
        </p:nvSpPr>
        <p:spPr>
          <a:xfrm>
            <a:off x="5040560" y="754826"/>
            <a:ext cx="4953000" cy="1692771"/>
          </a:xfrm>
          <a:prstGeom prst="rect">
            <a:avLst/>
          </a:prstGeom>
        </p:spPr>
        <p:txBody>
          <a:bodyPr>
            <a:spAutoFit/>
          </a:bodyPr>
          <a:lstStyle/>
          <a:p>
            <a:pPr algn="ctr"/>
            <a:r>
              <a:rPr lang="ja-JP" altLang="en-US" sz="1600" b="1" dirty="0"/>
              <a:t>○○家の家族経営協定書</a:t>
            </a:r>
          </a:p>
          <a:p>
            <a:r>
              <a:rPr lang="ja-JP" altLang="en-US" sz="1050" dirty="0"/>
              <a:t>１　わが家の目標</a:t>
            </a:r>
          </a:p>
          <a:p>
            <a:pPr marL="85725" indent="-85725"/>
            <a:r>
              <a:rPr lang="ja-JP" altLang="en-US" sz="1050" dirty="0"/>
              <a:t>　　 </a:t>
            </a:r>
            <a:r>
              <a:rPr lang="ja-JP" altLang="en-US" sz="1050" dirty="0" smtClean="0"/>
              <a:t>規模</a:t>
            </a:r>
            <a:r>
              <a:rPr lang="ja-JP" altLang="en-US" sz="1050" dirty="0"/>
              <a:t>拡大による生産の向上、機械化体系の確立や優秀な人材雇用、制度資金</a:t>
            </a:r>
            <a:r>
              <a:rPr lang="ja-JP" altLang="en-US" sz="1050" dirty="0" smtClean="0"/>
              <a:t>の活用</a:t>
            </a:r>
            <a:r>
              <a:rPr lang="ja-JP" altLang="en-US" sz="1050" dirty="0"/>
              <a:t>など労働力、経費の削減を図る。これらの実践により、年間労働時間</a:t>
            </a:r>
            <a:r>
              <a:rPr lang="en-US" altLang="ja-JP" sz="1050" dirty="0" smtClean="0"/>
              <a:t>2000</a:t>
            </a:r>
            <a:r>
              <a:rPr lang="ja-JP" altLang="en-US" sz="1050" dirty="0" smtClean="0"/>
              <a:t>時間</a:t>
            </a:r>
            <a:r>
              <a:rPr lang="ja-JP" altLang="en-US" sz="1050" dirty="0"/>
              <a:t>以内、年間農業所得</a:t>
            </a:r>
            <a:r>
              <a:rPr lang="en-US" altLang="ja-JP" sz="1050" dirty="0"/>
              <a:t>350 </a:t>
            </a:r>
            <a:r>
              <a:rPr lang="ja-JP" altLang="en-US" sz="1050" dirty="0"/>
              <a:t>万円以上を目指します。</a:t>
            </a:r>
          </a:p>
          <a:p>
            <a:r>
              <a:rPr lang="ja-JP" altLang="en-US" sz="1050" dirty="0"/>
              <a:t>２　経営計画・目標</a:t>
            </a:r>
          </a:p>
          <a:p>
            <a:pPr marL="85725" indent="-85725"/>
            <a:r>
              <a:rPr lang="ja-JP" altLang="en-US" sz="1050" dirty="0"/>
              <a:t>　　 </a:t>
            </a:r>
            <a:r>
              <a:rPr lang="ja-JP" altLang="en-US" sz="1050" dirty="0" smtClean="0"/>
              <a:t>家族</a:t>
            </a:r>
            <a:r>
              <a:rPr lang="ja-JP" altLang="en-US" sz="1050" dirty="0"/>
              <a:t>で話し合い、今後の資金計画、作付計画、機械・施設の導入、経営規模</a:t>
            </a:r>
            <a:r>
              <a:rPr lang="ja-JP" altLang="en-US" sz="1050" dirty="0" smtClean="0"/>
              <a:t>及び</a:t>
            </a:r>
            <a:r>
              <a:rPr lang="ja-JP" altLang="en-US" sz="1050" dirty="0"/>
              <a:t>就業条件等の経営方針を決定します。具体的な内容と数値については、別紙</a:t>
            </a:r>
            <a:r>
              <a:rPr lang="ja-JP" altLang="en-US" sz="1050" dirty="0" smtClean="0"/>
              <a:t>経営</a:t>
            </a:r>
            <a:r>
              <a:rPr lang="ja-JP" altLang="en-US" sz="1050" dirty="0"/>
              <a:t>改善計画書に沿って実行します。</a:t>
            </a:r>
          </a:p>
        </p:txBody>
      </p:sp>
      <p:graphicFrame>
        <p:nvGraphicFramePr>
          <p:cNvPr id="5" name="表 4"/>
          <p:cNvGraphicFramePr>
            <a:graphicFrameLocks noGrp="1"/>
          </p:cNvGraphicFramePr>
          <p:nvPr>
            <p:extLst>
              <p:ext uri="{D42A27DB-BD31-4B8C-83A1-F6EECF244321}">
                <p14:modId xmlns:p14="http://schemas.microsoft.com/office/powerpoint/2010/main" val="793695236"/>
              </p:ext>
            </p:extLst>
          </p:nvPr>
        </p:nvGraphicFramePr>
        <p:xfrm>
          <a:off x="5961112" y="2432308"/>
          <a:ext cx="2895600" cy="708660"/>
        </p:xfrm>
        <a:graphic>
          <a:graphicData uri="http://schemas.openxmlformats.org/drawingml/2006/table">
            <a:tbl>
              <a:tblPr/>
              <a:tblGrid>
                <a:gridCol w="965200"/>
                <a:gridCol w="965200"/>
                <a:gridCol w="965200"/>
              </a:tblGrid>
              <a:tr h="171450">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品　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生産量目標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所得目標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ナバナ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HGPｺﾞｼｯｸM" panose="020B0600000000000000" pitchFamily="50" charset="-128"/>
                          <a:ea typeface="HGPｺﾞｼｯｸM" panose="020B0600000000000000" pitchFamily="50" charset="-128"/>
                        </a:rPr>
                        <a:t>３３．６ｔ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1450">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ラッキョウ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HGPｺﾞｼｯｸM" panose="020B0600000000000000" pitchFamily="50" charset="-128"/>
                          <a:ea typeface="HGPｺﾞｼｯｸM" panose="020B0600000000000000" pitchFamily="50" charset="-128"/>
                        </a:rPr>
                        <a:t>３３ｔ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1450">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HGPｺﾞｼｯｸM" panose="020B0600000000000000" pitchFamily="50" charset="-128"/>
                          <a:ea typeface="HGPｺﾞｼｯｸM" panose="020B0600000000000000" pitchFamily="50" charset="-128"/>
                        </a:rPr>
                        <a:t>３５０万円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4997914" y="3284984"/>
            <a:ext cx="4953000" cy="3162404"/>
          </a:xfrm>
          <a:prstGeom prst="rect">
            <a:avLst/>
          </a:prstGeom>
        </p:spPr>
        <p:txBody>
          <a:bodyPr>
            <a:spAutoFit/>
          </a:bodyPr>
          <a:lstStyle/>
          <a:p>
            <a:r>
              <a:rPr lang="zh-CN" altLang="en-US" sz="1050" dirty="0">
                <a:latin typeface="+mn-ea"/>
              </a:rPr>
              <a:t>３　役割分担</a:t>
            </a:r>
          </a:p>
          <a:p>
            <a:r>
              <a:rPr lang="ja-JP" altLang="en-US" sz="1050" dirty="0">
                <a:latin typeface="+mn-ea"/>
              </a:rPr>
              <a:t>　　 ・作業全般において、家族で役割分担し、各人が責任を持ち効率よく働きます。</a:t>
            </a:r>
          </a:p>
          <a:p>
            <a:r>
              <a:rPr lang="ja-JP" altLang="en-US" sz="1050" dirty="0">
                <a:latin typeface="+mn-ea"/>
              </a:rPr>
              <a:t>　　 ・簿記記帳担当者（○○）は経営の数字をチェックし、家族で見直しを行います。</a:t>
            </a:r>
          </a:p>
          <a:p>
            <a:r>
              <a:rPr lang="ja-JP" altLang="en-US" sz="1050" dirty="0">
                <a:latin typeface="+mn-ea"/>
              </a:rPr>
              <a:t>４　就業条件</a:t>
            </a:r>
          </a:p>
          <a:p>
            <a:pPr marL="180975" indent="-180975"/>
            <a:r>
              <a:rPr lang="ja-JP" altLang="en-US" sz="1050" dirty="0">
                <a:latin typeface="+mn-ea"/>
              </a:rPr>
              <a:t>　　 ・労働時間は、</a:t>
            </a:r>
            <a:r>
              <a:rPr lang="en-US" altLang="ja-JP" sz="1050" dirty="0">
                <a:latin typeface="+mn-ea"/>
              </a:rPr>
              <a:t>1 </a:t>
            </a:r>
            <a:r>
              <a:rPr lang="ja-JP" altLang="en-US" sz="1050" dirty="0">
                <a:latin typeface="+mn-ea"/>
              </a:rPr>
              <a:t>日</a:t>
            </a:r>
            <a:r>
              <a:rPr lang="en-US" altLang="ja-JP" sz="1050" dirty="0">
                <a:latin typeface="+mn-ea"/>
              </a:rPr>
              <a:t>8 </a:t>
            </a:r>
            <a:r>
              <a:rPr lang="ja-JP" altLang="en-US" sz="1050" dirty="0">
                <a:latin typeface="+mn-ea"/>
              </a:rPr>
              <a:t>時間を原則とします。ただし、農繁期や農閑期については</a:t>
            </a:r>
            <a:r>
              <a:rPr lang="ja-JP" altLang="en-US" sz="1050" dirty="0" smtClean="0">
                <a:latin typeface="+mn-ea"/>
              </a:rPr>
              <a:t>、家族</a:t>
            </a:r>
            <a:r>
              <a:rPr lang="ja-JP" altLang="en-US" sz="1050" dirty="0">
                <a:latin typeface="+mn-ea"/>
              </a:rPr>
              <a:t>で話し合い、調整しながら労働時間を決めます。</a:t>
            </a:r>
          </a:p>
          <a:p>
            <a:r>
              <a:rPr lang="zh-TW" altLang="en-US" sz="1050" dirty="0">
                <a:latin typeface="+mn-ea"/>
              </a:rPr>
              <a:t>５　労働報酬</a:t>
            </a:r>
          </a:p>
          <a:p>
            <a:pPr marL="180975" indent="-180975"/>
            <a:r>
              <a:rPr lang="ja-JP" altLang="en-US" sz="1050" dirty="0">
                <a:latin typeface="+mn-ea"/>
              </a:rPr>
              <a:t>　　 ・○○は、下記の金額を毎月口座に振り込みます。また、収益に応じて</a:t>
            </a:r>
            <a:r>
              <a:rPr lang="ja-JP" altLang="en-US" sz="1050" dirty="0" smtClean="0">
                <a:latin typeface="+mn-ea"/>
              </a:rPr>
              <a:t>ボーナスを</a:t>
            </a:r>
            <a:r>
              <a:rPr lang="ja-JP" altLang="en-US" sz="1050" dirty="0">
                <a:latin typeface="+mn-ea"/>
              </a:rPr>
              <a:t>支給します。</a:t>
            </a:r>
          </a:p>
          <a:p>
            <a:r>
              <a:rPr lang="ja-JP" altLang="en-US" sz="1050" dirty="0">
                <a:latin typeface="+mn-ea"/>
              </a:rPr>
              <a:t>　　　　　○○・・・</a:t>
            </a:r>
            <a:r>
              <a:rPr lang="en-US" altLang="ja-JP" sz="1050" dirty="0">
                <a:latin typeface="+mn-ea"/>
              </a:rPr>
              <a:t>15 </a:t>
            </a:r>
            <a:r>
              <a:rPr lang="ja-JP" altLang="en-US" sz="1050" dirty="0">
                <a:latin typeface="+mn-ea"/>
              </a:rPr>
              <a:t>万円</a:t>
            </a:r>
          </a:p>
          <a:p>
            <a:r>
              <a:rPr lang="ja-JP" altLang="en-US" sz="1050" dirty="0">
                <a:latin typeface="+mn-ea"/>
              </a:rPr>
              <a:t>６　その他</a:t>
            </a:r>
          </a:p>
          <a:p>
            <a:r>
              <a:rPr lang="ja-JP" altLang="en-US" sz="1050" dirty="0">
                <a:latin typeface="+mn-ea"/>
              </a:rPr>
              <a:t>　　 ・ここに定めることのほか、必要な事項は家族で話し合って決定します。</a:t>
            </a:r>
          </a:p>
          <a:p>
            <a:r>
              <a:rPr lang="ja-JP" altLang="en-US" sz="1050" dirty="0">
                <a:latin typeface="+mn-ea"/>
              </a:rPr>
              <a:t>　　 ・当事者からの申し出がない場合、自動的に更新されるものとします</a:t>
            </a:r>
            <a:r>
              <a:rPr lang="ja-JP" altLang="en-US" sz="1050" dirty="0" smtClean="0">
                <a:latin typeface="+mn-ea"/>
              </a:rPr>
              <a:t>。</a:t>
            </a:r>
            <a:endParaRPr lang="en-US" altLang="ja-JP" sz="1050" dirty="0" smtClean="0">
              <a:latin typeface="+mn-ea"/>
            </a:endParaRPr>
          </a:p>
          <a:p>
            <a:endParaRPr lang="ja-JP" altLang="en-US" sz="1050" dirty="0">
              <a:latin typeface="+mn-ea"/>
            </a:endParaRPr>
          </a:p>
          <a:p>
            <a:pPr algn="ctr"/>
            <a:r>
              <a:rPr lang="ja-JP" altLang="en-US" sz="1050" dirty="0" smtClean="0">
                <a:latin typeface="+mn-ea"/>
              </a:rPr>
              <a:t>　　　　　　　　　　　　　　　　　　　　　平成</a:t>
            </a:r>
            <a:r>
              <a:rPr lang="ja-JP" altLang="en-US" sz="1050" dirty="0">
                <a:latin typeface="+mn-ea"/>
              </a:rPr>
              <a:t>　　年　　月　　</a:t>
            </a:r>
            <a:r>
              <a:rPr lang="ja-JP" altLang="en-US" sz="1050" dirty="0" smtClean="0">
                <a:latin typeface="+mn-ea"/>
              </a:rPr>
              <a:t>日　</a:t>
            </a:r>
            <a:endParaRPr lang="ja-JP" altLang="en-US" sz="1050" dirty="0">
              <a:latin typeface="+mn-ea"/>
            </a:endParaRPr>
          </a:p>
          <a:p>
            <a:r>
              <a:rPr lang="ja-JP" altLang="en-US" sz="1050" dirty="0">
                <a:latin typeface="+mn-ea"/>
              </a:rPr>
              <a:t>　</a:t>
            </a:r>
            <a:r>
              <a:rPr lang="ja-JP" altLang="en-US" sz="1050" dirty="0" smtClean="0">
                <a:latin typeface="+mn-ea"/>
              </a:rPr>
              <a:t>　　　　　　　　　　　　　　　　　　　　　　　　　　　　　　住</a:t>
            </a:r>
            <a:r>
              <a:rPr lang="ja-JP" altLang="en-US" sz="1050" dirty="0">
                <a:latin typeface="+mn-ea"/>
              </a:rPr>
              <a:t>　所</a:t>
            </a:r>
          </a:p>
          <a:p>
            <a:r>
              <a:rPr lang="ja-JP" altLang="en-US" sz="1050" dirty="0">
                <a:latin typeface="+mn-ea"/>
              </a:rPr>
              <a:t>　　　</a:t>
            </a:r>
            <a:r>
              <a:rPr lang="ja-JP" altLang="en-US" sz="1050" dirty="0" smtClean="0">
                <a:latin typeface="+mn-ea"/>
              </a:rPr>
              <a:t>　　　　　　　　　　　　　　　　　　　　　　　　　　　　氏</a:t>
            </a:r>
            <a:r>
              <a:rPr lang="ja-JP" altLang="en-US" sz="1050" dirty="0">
                <a:latin typeface="+mn-ea"/>
              </a:rPr>
              <a:t>　名　　○○ ○○　　　印</a:t>
            </a:r>
          </a:p>
          <a:p>
            <a:r>
              <a:rPr lang="ja-JP" altLang="en-US" sz="1050" dirty="0">
                <a:latin typeface="+mn-ea"/>
              </a:rPr>
              <a:t>　　　</a:t>
            </a:r>
            <a:r>
              <a:rPr lang="ja-JP" altLang="en-US" sz="1050" dirty="0" smtClean="0">
                <a:latin typeface="+mn-ea"/>
              </a:rPr>
              <a:t>　　　　　　　　　　　　　　　　　　　　　　　　　　　　氏</a:t>
            </a:r>
            <a:r>
              <a:rPr lang="ja-JP" altLang="en-US" sz="1050" dirty="0">
                <a:latin typeface="+mn-ea"/>
              </a:rPr>
              <a:t>　名　　○○ △△　　　印</a:t>
            </a:r>
          </a:p>
          <a:p>
            <a:r>
              <a:rPr lang="zh-CN" altLang="en-US" sz="1050" dirty="0">
                <a:latin typeface="+mn-ea"/>
              </a:rPr>
              <a:t>　　　</a:t>
            </a:r>
            <a:r>
              <a:rPr lang="ja-JP" altLang="en-US" sz="1050" dirty="0" smtClean="0">
                <a:latin typeface="+mn-ea"/>
              </a:rPr>
              <a:t>　　　　　　　　　　　　　　　　　　　　　　　　　　　　</a:t>
            </a:r>
            <a:r>
              <a:rPr lang="zh-CN" altLang="en-US" sz="1050" dirty="0" smtClean="0">
                <a:latin typeface="+mn-ea"/>
              </a:rPr>
              <a:t>立会人</a:t>
            </a:r>
            <a:r>
              <a:rPr lang="ja-JP" altLang="en-US" sz="1050" dirty="0" smtClean="0">
                <a:latin typeface="+mn-ea"/>
              </a:rPr>
              <a:t>　</a:t>
            </a:r>
            <a:r>
              <a:rPr lang="zh-CN" altLang="en-US" sz="1050" dirty="0">
                <a:latin typeface="+mn-ea"/>
              </a:rPr>
              <a:t>　　　　 　　　　　</a:t>
            </a:r>
            <a:r>
              <a:rPr lang="zh-CN" altLang="en-US" sz="1050" dirty="0" smtClean="0">
                <a:latin typeface="+mn-ea"/>
              </a:rPr>
              <a:t> 印</a:t>
            </a:r>
            <a:endParaRPr lang="ja-JP" altLang="en-US" sz="2000" dirty="0">
              <a:latin typeface="+mn-ea"/>
            </a:endParaRPr>
          </a:p>
        </p:txBody>
      </p:sp>
      <p:sp>
        <p:nvSpPr>
          <p:cNvPr id="11" name="正方形/長方形 10"/>
          <p:cNvSpPr/>
          <p:nvPr/>
        </p:nvSpPr>
        <p:spPr>
          <a:xfrm>
            <a:off x="-15552" y="404664"/>
            <a:ext cx="3446777" cy="307777"/>
          </a:xfrm>
          <a:prstGeom prst="rect">
            <a:avLst/>
          </a:prstGeom>
        </p:spPr>
        <p:txBody>
          <a:bodyPr wrap="none">
            <a:spAutoFit/>
          </a:bodyPr>
          <a:lstStyle/>
          <a:p>
            <a:r>
              <a:rPr lang="ja-JP" altLang="en-US" sz="1400" b="1" dirty="0" smtClean="0">
                <a:latin typeface="ShinGoPro-Light"/>
              </a:rPr>
              <a:t>①　夫婦間</a:t>
            </a:r>
            <a:r>
              <a:rPr lang="ja-JP" altLang="en-US" sz="1400" b="1" dirty="0">
                <a:latin typeface="ShinGoPro-Light"/>
              </a:rPr>
              <a:t>の決めやすい事項で作成した例</a:t>
            </a:r>
            <a:endParaRPr lang="ja-JP" altLang="en-US" sz="2000" b="1" dirty="0"/>
          </a:p>
        </p:txBody>
      </p:sp>
      <p:sp>
        <p:nvSpPr>
          <p:cNvPr id="13" name="Rectangle 7"/>
          <p:cNvSpPr>
            <a:spLocks noChangeArrowheads="1"/>
          </p:cNvSpPr>
          <p:nvPr/>
        </p:nvSpPr>
        <p:spPr bwMode="auto">
          <a:xfrm>
            <a:off x="271860" y="6669484"/>
            <a:ext cx="7705476" cy="2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800" dirty="0" smtClean="0">
                <a:solidFill>
                  <a:srgbClr val="000000"/>
                </a:solidFill>
                <a:latin typeface="ＭＳ ゴシック" panose="020B0609070205080204" pitchFamily="49" charset="-128"/>
              </a:rPr>
              <a:t>資料：</a:t>
            </a:r>
            <a:r>
              <a:rPr lang="ja-JP" altLang="en-US" sz="800" dirty="0">
                <a:solidFill>
                  <a:srgbClr val="000000"/>
                </a:solidFill>
                <a:latin typeface="ＭＳ ゴシック" panose="020B0609070205080204" pitchFamily="49" charset="-128"/>
              </a:rPr>
              <a:t>家族経営</a:t>
            </a:r>
            <a:r>
              <a:rPr lang="ja-JP" altLang="en-US" sz="800" dirty="0" smtClean="0">
                <a:solidFill>
                  <a:srgbClr val="000000"/>
                </a:solidFill>
                <a:latin typeface="ＭＳ ゴシック" panose="020B0609070205080204" pitchFamily="49" charset="-128"/>
              </a:rPr>
              <a:t>協定の普及推進の手引き（</a:t>
            </a:r>
            <a:r>
              <a:rPr lang="ja-JP" altLang="en-US" sz="800" dirty="0" smtClean="0"/>
              <a:t>農山</a:t>
            </a:r>
            <a:r>
              <a:rPr lang="ja-JP" altLang="en-US" sz="800" dirty="0"/>
              <a:t>漁村男女共同参画推進協議会・全国農業</a:t>
            </a:r>
            <a:r>
              <a:rPr lang="ja-JP" altLang="en-US" sz="800" dirty="0" smtClean="0"/>
              <a:t>会議所</a:t>
            </a:r>
            <a:r>
              <a:rPr lang="en-US" altLang="ja-JP" sz="800" dirty="0" smtClean="0">
                <a:solidFill>
                  <a:srgbClr val="000000"/>
                </a:solidFill>
                <a:latin typeface="ＭＳ ゴシック" panose="020B0609070205080204" pitchFamily="49" charset="-128"/>
              </a:rPr>
              <a:t>【</a:t>
            </a:r>
            <a:r>
              <a:rPr lang="zh-CN" altLang="en-US" sz="800" dirty="0"/>
              <a:t>平成</a:t>
            </a:r>
            <a:r>
              <a:rPr lang="en-US" altLang="zh-CN" sz="800" dirty="0"/>
              <a:t>24</a:t>
            </a:r>
            <a:r>
              <a:rPr lang="zh-CN" altLang="en-US" sz="800" dirty="0"/>
              <a:t>年度男女共同参画加速化事業</a:t>
            </a:r>
            <a:r>
              <a:rPr lang="en-US" altLang="ja-JP" sz="800" dirty="0" smtClean="0">
                <a:solidFill>
                  <a:srgbClr val="000000"/>
                </a:solidFill>
                <a:latin typeface="ＭＳ ゴシック" panose="020B0609070205080204" pitchFamily="49" charset="-128"/>
              </a:rPr>
              <a:t>】</a:t>
            </a:r>
            <a:r>
              <a:rPr lang="ja-JP" altLang="en-US" sz="800" dirty="0" smtClean="0">
                <a:solidFill>
                  <a:srgbClr val="000000"/>
                </a:solidFill>
                <a:latin typeface="ＭＳ ゴシック" panose="020B0609070205080204" pitchFamily="49" charset="-128"/>
              </a:rPr>
              <a:t>）</a:t>
            </a:r>
            <a:endParaRPr lang="en-US" altLang="ja-JP" sz="800" dirty="0" smtClean="0">
              <a:solidFill>
                <a:srgbClr val="000000"/>
              </a:solidFill>
              <a:latin typeface="ＭＳ ゴシック" panose="020B0609070205080204" pitchFamily="49" charset="-128"/>
            </a:endParaRPr>
          </a:p>
        </p:txBody>
      </p:sp>
      <p:cxnSp>
        <p:nvCxnSpPr>
          <p:cNvPr id="17" name="直線コネクタ 16"/>
          <p:cNvCxnSpPr>
            <a:stCxn id="7" idx="2"/>
          </p:cNvCxnSpPr>
          <p:nvPr/>
        </p:nvCxnSpPr>
        <p:spPr bwMode="auto">
          <a:xfrm>
            <a:off x="4945063" y="388014"/>
            <a:ext cx="7937" cy="62814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11</a:t>
            </a:r>
            <a:endParaRPr lang="ja-JP" altLang="en-US" sz="1600" b="1" dirty="0" smtClean="0">
              <a:solidFill>
                <a:srgbClr val="FFFFFF"/>
              </a:solidFill>
            </a:endParaRPr>
          </a:p>
        </p:txBody>
      </p:sp>
    </p:spTree>
    <p:extLst>
      <p:ext uri="{BB962C8B-B14F-4D97-AF65-F5344CB8AC3E}">
        <p14:creationId xmlns:p14="http://schemas.microsoft.com/office/powerpoint/2010/main" val="2607417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12049"/>
            <a:ext cx="9890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prstClr val="black"/>
                </a:solidFill>
                <a:latin typeface="HGP創英角ｺﾞｼｯｸUB" pitchFamily="50" charset="-128"/>
                <a:ea typeface="HGP創英角ｺﾞｼｯｸUB" pitchFamily="50" charset="-128"/>
              </a:rPr>
              <a:t>　</a:t>
            </a:r>
            <a:r>
              <a:rPr lang="ja-JP" altLang="en-US" sz="2000" dirty="0">
                <a:solidFill>
                  <a:prstClr val="black"/>
                </a:solidFill>
                <a:latin typeface="HGP創英角ｺﾞｼｯｸUB" pitchFamily="50" charset="-128"/>
                <a:ea typeface="HGP創英角ｺﾞｼｯｸUB" pitchFamily="50" charset="-128"/>
              </a:rPr>
              <a:t>家族経営協定の</a:t>
            </a:r>
            <a:r>
              <a:rPr lang="ja-JP" altLang="en-US" sz="2000" dirty="0" smtClean="0">
                <a:solidFill>
                  <a:prstClr val="black"/>
                </a:solidFill>
                <a:latin typeface="HGP創英角ｺﾞｼｯｸUB" pitchFamily="50" charset="-128"/>
                <a:ea typeface="HGP創英角ｺﾞｼｯｸUB" pitchFamily="50" charset="-128"/>
              </a:rPr>
              <a:t>推進（協定の事例③）</a:t>
            </a:r>
            <a:endParaRPr lang="ja-JP" altLang="en-US" sz="2000" dirty="0">
              <a:solidFill>
                <a:prstClr val="black"/>
              </a:solidFill>
              <a:latin typeface="HGP創英角ｺﾞｼｯｸUB" pitchFamily="50" charset="-128"/>
              <a:ea typeface="HGP創英角ｺﾞｼｯｸUB" pitchFamily="50" charset="-128"/>
            </a:endParaRPr>
          </a:p>
        </p:txBody>
      </p:sp>
      <p:cxnSp>
        <p:nvCxnSpPr>
          <p:cNvPr id="8" name="直線コネクタ 21"/>
          <p:cNvCxnSpPr>
            <a:cxnSpLocks noChangeShapeType="1"/>
          </p:cNvCxnSpPr>
          <p:nvPr/>
        </p:nvCxnSpPr>
        <p:spPr bwMode="auto">
          <a:xfrm>
            <a:off x="3175" y="367378"/>
            <a:ext cx="9906000"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271860" y="6453460"/>
            <a:ext cx="7705476" cy="2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800" dirty="0" smtClean="0">
                <a:solidFill>
                  <a:srgbClr val="000000"/>
                </a:solidFill>
                <a:latin typeface="ＭＳ ゴシック" panose="020B0609070205080204" pitchFamily="49" charset="-128"/>
              </a:rPr>
              <a:t>資料：</a:t>
            </a:r>
            <a:r>
              <a:rPr lang="ja-JP" altLang="en-US" sz="800" dirty="0">
                <a:solidFill>
                  <a:srgbClr val="000000"/>
                </a:solidFill>
                <a:latin typeface="ＭＳ ゴシック" panose="020B0609070205080204" pitchFamily="49" charset="-128"/>
              </a:rPr>
              <a:t>家族経営</a:t>
            </a:r>
            <a:r>
              <a:rPr lang="ja-JP" altLang="en-US" sz="800" dirty="0" smtClean="0">
                <a:solidFill>
                  <a:srgbClr val="000000"/>
                </a:solidFill>
                <a:latin typeface="ＭＳ ゴシック" panose="020B0609070205080204" pitchFamily="49" charset="-128"/>
              </a:rPr>
              <a:t>協定の普及推進の手引き（</a:t>
            </a:r>
            <a:r>
              <a:rPr lang="ja-JP" altLang="en-US" sz="800" dirty="0" smtClean="0"/>
              <a:t>農山</a:t>
            </a:r>
            <a:r>
              <a:rPr lang="ja-JP" altLang="en-US" sz="800" dirty="0"/>
              <a:t>漁村男女共同参画推進協議会・全国農業</a:t>
            </a:r>
            <a:r>
              <a:rPr lang="ja-JP" altLang="en-US" sz="800" dirty="0" smtClean="0"/>
              <a:t>会議所</a:t>
            </a:r>
            <a:r>
              <a:rPr lang="en-US" altLang="ja-JP" sz="800" dirty="0" smtClean="0">
                <a:solidFill>
                  <a:srgbClr val="000000"/>
                </a:solidFill>
                <a:latin typeface="ＭＳ ゴシック" panose="020B0609070205080204" pitchFamily="49" charset="-128"/>
              </a:rPr>
              <a:t>【</a:t>
            </a:r>
            <a:r>
              <a:rPr lang="zh-CN" altLang="en-US" sz="800" dirty="0"/>
              <a:t>平成</a:t>
            </a:r>
            <a:r>
              <a:rPr lang="en-US" altLang="zh-CN" sz="800" dirty="0"/>
              <a:t>24</a:t>
            </a:r>
            <a:r>
              <a:rPr lang="zh-CN" altLang="en-US" sz="800" dirty="0"/>
              <a:t>年度男女共同参画加速化事業</a:t>
            </a:r>
            <a:r>
              <a:rPr lang="en-US" altLang="ja-JP" sz="800" dirty="0" smtClean="0">
                <a:solidFill>
                  <a:srgbClr val="000000"/>
                </a:solidFill>
                <a:latin typeface="ＭＳ ゴシック" panose="020B0609070205080204" pitchFamily="49" charset="-128"/>
              </a:rPr>
              <a:t>】</a:t>
            </a:r>
            <a:r>
              <a:rPr lang="ja-JP" altLang="en-US" sz="800" dirty="0" smtClean="0">
                <a:solidFill>
                  <a:srgbClr val="000000"/>
                </a:solidFill>
                <a:latin typeface="ＭＳ ゴシック" panose="020B0609070205080204" pitchFamily="49" charset="-128"/>
              </a:rPr>
              <a:t>）</a:t>
            </a:r>
            <a:endParaRPr lang="en-US" altLang="ja-JP" sz="800" dirty="0" smtClean="0">
              <a:solidFill>
                <a:srgbClr val="000000"/>
              </a:solidFill>
              <a:latin typeface="ＭＳ ゴシック" panose="020B0609070205080204" pitchFamily="49" charset="-128"/>
            </a:endParaRPr>
          </a:p>
        </p:txBody>
      </p:sp>
      <p:sp>
        <p:nvSpPr>
          <p:cNvPr id="2" name="正方形/長方形 1"/>
          <p:cNvSpPr/>
          <p:nvPr/>
        </p:nvSpPr>
        <p:spPr>
          <a:xfrm>
            <a:off x="56456" y="404664"/>
            <a:ext cx="4203395" cy="307777"/>
          </a:xfrm>
          <a:prstGeom prst="rect">
            <a:avLst/>
          </a:prstGeom>
        </p:spPr>
        <p:txBody>
          <a:bodyPr wrap="none">
            <a:spAutoFit/>
          </a:bodyPr>
          <a:lstStyle/>
          <a:p>
            <a:r>
              <a:rPr lang="ja-JP" altLang="en-US" sz="1400" b="1" dirty="0" smtClean="0"/>
              <a:t>③　将来</a:t>
            </a:r>
            <a:r>
              <a:rPr lang="ja-JP" altLang="en-US" sz="1400" b="1" dirty="0"/>
              <a:t>の経営移譲について詳しく定めて作成した例</a:t>
            </a:r>
          </a:p>
        </p:txBody>
      </p:sp>
      <p:sp>
        <p:nvSpPr>
          <p:cNvPr id="5" name="正方形/長方形 4"/>
          <p:cNvSpPr/>
          <p:nvPr/>
        </p:nvSpPr>
        <p:spPr>
          <a:xfrm>
            <a:off x="-15552" y="692696"/>
            <a:ext cx="4953000" cy="507831"/>
          </a:xfrm>
          <a:prstGeom prst="rect">
            <a:avLst/>
          </a:prstGeom>
        </p:spPr>
        <p:txBody>
          <a:bodyPr>
            <a:spAutoFit/>
          </a:bodyPr>
          <a:lstStyle/>
          <a:p>
            <a:r>
              <a:rPr lang="zh-CN" altLang="en-US" sz="900" b="1" dirty="0">
                <a:latin typeface="RyuminPro-Bold"/>
              </a:rPr>
              <a:t>第１条（目的）</a:t>
            </a:r>
          </a:p>
          <a:p>
            <a:r>
              <a:rPr lang="ja-JP" altLang="en-US" sz="900" dirty="0">
                <a:latin typeface="RyuminPro-Regular"/>
              </a:rPr>
              <a:t>　我が家の健全な農業経営と明るい農家生活を築く為に家族がそれぞれの立場を確立し下記に</a:t>
            </a:r>
            <a:r>
              <a:rPr lang="ja-JP" altLang="en-US" sz="900" dirty="0" smtClean="0">
                <a:latin typeface="RyuminPro-Regular"/>
              </a:rPr>
              <a:t>記載した</a:t>
            </a:r>
            <a:r>
              <a:rPr lang="ja-JP" altLang="en-US" sz="900" dirty="0">
                <a:latin typeface="RyuminPro-Regular"/>
              </a:rPr>
              <a:t>目標に向かって就業条件、経営内の役割分担を明確にするためにこの協定書を締結する。</a:t>
            </a:r>
            <a:endParaRPr lang="ja-JP" altLang="en-US" sz="1600" dirty="0"/>
          </a:p>
        </p:txBody>
      </p:sp>
      <p:sp>
        <p:nvSpPr>
          <p:cNvPr id="10" name="正方形/長方形 9"/>
          <p:cNvSpPr/>
          <p:nvPr/>
        </p:nvSpPr>
        <p:spPr bwMode="auto">
          <a:xfrm>
            <a:off x="200472" y="1141394"/>
            <a:ext cx="4464496" cy="84744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ja-JP" altLang="en-US" sz="1000" b="1" dirty="0" smtClean="0">
                <a:solidFill>
                  <a:schemeClr val="tx1"/>
                </a:solidFill>
                <a:latin typeface="HG創英角ﾎﾟｯﾌﾟ体" panose="040B0A09000000000000" pitchFamily="49" charset="-128"/>
                <a:ea typeface="HG創英角ﾎﾟｯﾌﾟ体" panose="040B0A09000000000000" pitchFamily="49" charset="-128"/>
              </a:rPr>
              <a:t>目標</a:t>
            </a:r>
            <a:r>
              <a:rPr lang="ja-JP" altLang="en-US" sz="1000" b="1" dirty="0">
                <a:solidFill>
                  <a:schemeClr val="tx1"/>
                </a:solidFill>
                <a:latin typeface="HG創英角ﾎﾟｯﾌﾟ体" panose="040B0A09000000000000" pitchFamily="49" charset="-128"/>
                <a:ea typeface="HG創英角ﾎﾟｯﾌﾟ体" panose="040B0A09000000000000" pitchFamily="49" charset="-128"/>
              </a:rPr>
              <a:t>　　　　　　　　　　　　　　</a:t>
            </a:r>
          </a:p>
          <a:p>
            <a:r>
              <a:rPr lang="ja-JP" altLang="en-US" sz="1000" dirty="0">
                <a:latin typeface="GothicBBBPro-Medium"/>
              </a:rPr>
              <a:t>◆　ゆとりある農業経営と生活。</a:t>
            </a:r>
          </a:p>
          <a:p>
            <a:r>
              <a:rPr lang="ja-JP" altLang="en-US" sz="1000" dirty="0">
                <a:latin typeface="GothicBBBPro-Medium"/>
              </a:rPr>
              <a:t>◆　地域の輪を大切にし、地域活動を積極的に行う。</a:t>
            </a:r>
          </a:p>
          <a:p>
            <a:r>
              <a:rPr lang="ja-JP" altLang="en-US" sz="1000" dirty="0">
                <a:latin typeface="GothicBBBPro-Medium"/>
              </a:rPr>
              <a:t>◆　家族みんながそれぞれを尊重し、明るく暮らせる家庭を目指す。</a:t>
            </a:r>
          </a:p>
          <a:p>
            <a:r>
              <a:rPr lang="ja-JP" altLang="en-US" sz="1000" dirty="0">
                <a:latin typeface="GothicBBBPro-Medium"/>
              </a:rPr>
              <a:t>◆　ビジョンとポリシーを持って日々生活する。</a:t>
            </a:r>
            <a:endParaRPr kumimoji="1" lang="ja-JP" altLang="en-US" sz="1000" b="1" i="0" u="none" strike="noStrike" cap="none" normalizeH="0" baseline="0" dirty="0" smtClean="0">
              <a:ln>
                <a:noFill/>
              </a:ln>
              <a:solidFill>
                <a:schemeClr val="tx1"/>
              </a:solidFill>
              <a:effectLst/>
              <a:latin typeface="HG創英角ﾎﾟｯﾌﾟ体" panose="040B0A09000000000000" pitchFamily="49" charset="-128"/>
              <a:ea typeface="HG創英角ﾎﾟｯﾌﾟ体" panose="040B0A09000000000000" pitchFamily="49" charset="-128"/>
            </a:endParaRPr>
          </a:p>
        </p:txBody>
      </p:sp>
      <p:sp>
        <p:nvSpPr>
          <p:cNvPr id="6" name="正方形/長方形 5"/>
          <p:cNvSpPr/>
          <p:nvPr/>
        </p:nvSpPr>
        <p:spPr>
          <a:xfrm>
            <a:off x="-15552" y="1988840"/>
            <a:ext cx="4953000" cy="923330"/>
          </a:xfrm>
          <a:prstGeom prst="rect">
            <a:avLst/>
          </a:prstGeom>
        </p:spPr>
        <p:txBody>
          <a:bodyPr>
            <a:spAutoFit/>
          </a:bodyPr>
          <a:lstStyle/>
          <a:p>
            <a:r>
              <a:rPr lang="ja-JP" altLang="en-US" sz="900" b="1" dirty="0">
                <a:latin typeface="RyuminPro-Bold"/>
              </a:rPr>
              <a:t>第２条（経営計画の策定）</a:t>
            </a:r>
          </a:p>
          <a:p>
            <a:r>
              <a:rPr lang="ja-JP" altLang="en-US" sz="900" dirty="0">
                <a:latin typeface="RyuminPro-Regular"/>
              </a:rPr>
              <a:t>　夫婦で相談して、今後の資金計画、作付計画、施設の導入、就業条件の改善等の経営方針を決定し</a:t>
            </a:r>
            <a:r>
              <a:rPr lang="ja-JP" altLang="en-US" sz="900" dirty="0" smtClean="0">
                <a:latin typeface="RyuminPro-Regular"/>
              </a:rPr>
              <a:t>、それぞれ</a:t>
            </a:r>
            <a:r>
              <a:rPr lang="ja-JP" altLang="en-US" sz="900" dirty="0">
                <a:latin typeface="RyuminPro-Regular"/>
              </a:rPr>
              <a:t>の意見を尊重して経営計画を策定する。</a:t>
            </a:r>
          </a:p>
          <a:p>
            <a:endParaRPr lang="en-US" altLang="zh-CN" sz="900" b="1" dirty="0" smtClean="0">
              <a:latin typeface="RyuminPro-Bold"/>
            </a:endParaRPr>
          </a:p>
          <a:p>
            <a:r>
              <a:rPr lang="zh-CN" altLang="en-US" sz="900" b="1" dirty="0" smtClean="0">
                <a:latin typeface="RyuminPro-Bold"/>
              </a:rPr>
              <a:t>第３条</a:t>
            </a:r>
            <a:r>
              <a:rPr lang="zh-CN" altLang="en-US" sz="900" b="1" dirty="0">
                <a:latin typeface="RyuminPro-Bold"/>
              </a:rPr>
              <a:t>（役割分担）</a:t>
            </a:r>
          </a:p>
          <a:p>
            <a:r>
              <a:rPr lang="ja-JP" altLang="en-US" sz="900" dirty="0">
                <a:latin typeface="RyuminPro-Regular"/>
              </a:rPr>
              <a:t>　　⑴責任分担は能力を十分に考慮して家族で協議の上、決定する。</a:t>
            </a:r>
            <a:endParaRPr lang="ja-JP" altLang="en-US" sz="1600" dirty="0"/>
          </a:p>
        </p:txBody>
      </p:sp>
      <p:graphicFrame>
        <p:nvGraphicFramePr>
          <p:cNvPr id="11" name="表 10"/>
          <p:cNvGraphicFramePr>
            <a:graphicFrameLocks noGrp="1"/>
          </p:cNvGraphicFramePr>
          <p:nvPr>
            <p:extLst>
              <p:ext uri="{D42A27DB-BD31-4B8C-83A1-F6EECF244321}">
                <p14:modId xmlns:p14="http://schemas.microsoft.com/office/powerpoint/2010/main" val="1189277676"/>
              </p:ext>
            </p:extLst>
          </p:nvPr>
        </p:nvGraphicFramePr>
        <p:xfrm>
          <a:off x="200471" y="2852936"/>
          <a:ext cx="4464497" cy="933450"/>
        </p:xfrm>
        <a:graphic>
          <a:graphicData uri="http://schemas.openxmlformats.org/drawingml/2006/table">
            <a:tbl>
              <a:tblPr/>
              <a:tblGrid>
                <a:gridCol w="772701"/>
                <a:gridCol w="1845898"/>
                <a:gridCol w="1845898"/>
              </a:tblGrid>
              <a:tr h="171450">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責任分担の内容（農業）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責任分担の内容（生活）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経営主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牛の一般管理、牧草の管理、牛舎の修繕、種付（他農家）、藁集め、帳簿の管理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食器洗い、洗濯たたみ、風呂掃除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配偶者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簿記記帳、子牛の管理（人工哺育、給餌）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炊事、洗濯、掃除、買い物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正方形/長方形 11"/>
          <p:cNvSpPr/>
          <p:nvPr/>
        </p:nvSpPr>
        <p:spPr>
          <a:xfrm>
            <a:off x="-15552" y="3801234"/>
            <a:ext cx="4953000" cy="800219"/>
          </a:xfrm>
          <a:prstGeom prst="rect">
            <a:avLst/>
          </a:prstGeom>
        </p:spPr>
        <p:txBody>
          <a:bodyPr>
            <a:spAutoFit/>
          </a:bodyPr>
          <a:lstStyle/>
          <a:p>
            <a:r>
              <a:rPr lang="ja-JP" altLang="en-US" sz="1000" dirty="0">
                <a:latin typeface="RyuminPro-Regular"/>
              </a:rPr>
              <a:t>　</a:t>
            </a:r>
            <a:r>
              <a:rPr lang="ja-JP" altLang="en-US" sz="900" dirty="0">
                <a:latin typeface="RyuminPro-Regular"/>
              </a:rPr>
              <a:t>ただし、お互い手助けが必要なときは相談して責任分担を行う事とする</a:t>
            </a:r>
            <a:r>
              <a:rPr lang="ja-JP" altLang="en-US" sz="900" dirty="0" smtClean="0">
                <a:latin typeface="RyuminPro-Regular"/>
              </a:rPr>
              <a:t>。</a:t>
            </a:r>
            <a:endParaRPr lang="en-US" altLang="ja-JP" sz="900" dirty="0" smtClean="0">
              <a:latin typeface="RyuminPro-Regular"/>
            </a:endParaRPr>
          </a:p>
          <a:p>
            <a:endParaRPr lang="ja-JP" altLang="en-US" sz="900" dirty="0">
              <a:latin typeface="RyuminPro-Regular"/>
            </a:endParaRPr>
          </a:p>
          <a:p>
            <a:r>
              <a:rPr lang="ja-JP" altLang="en-US" sz="900" b="1" dirty="0">
                <a:latin typeface="RyuminPro-Bold"/>
              </a:rPr>
              <a:t>第４条（労働報酬）</a:t>
            </a:r>
          </a:p>
          <a:p>
            <a:r>
              <a:rPr lang="ja-JP" altLang="en-US" sz="900" dirty="0">
                <a:latin typeface="RyuminPro-Regular"/>
              </a:rPr>
              <a:t>　　⑴労働報酬の種類　　月給制</a:t>
            </a:r>
          </a:p>
          <a:p>
            <a:r>
              <a:rPr lang="ja-JP" altLang="en-US" sz="900" dirty="0">
                <a:latin typeface="RyuminPro-Regular"/>
              </a:rPr>
              <a:t>　　⑵農業経営における労働報酬は下記の通りと</a:t>
            </a:r>
            <a:r>
              <a:rPr lang="ja-JP" altLang="en-US" sz="900" dirty="0" smtClean="0">
                <a:latin typeface="RyuminPro-Regular"/>
              </a:rPr>
              <a:t>する。</a:t>
            </a:r>
            <a:endParaRPr lang="ja-JP" altLang="en-US" sz="1600" dirty="0"/>
          </a:p>
        </p:txBody>
      </p:sp>
      <p:graphicFrame>
        <p:nvGraphicFramePr>
          <p:cNvPr id="13" name="表 12"/>
          <p:cNvGraphicFramePr>
            <a:graphicFrameLocks noGrp="1"/>
          </p:cNvGraphicFramePr>
          <p:nvPr>
            <p:extLst>
              <p:ext uri="{D42A27DB-BD31-4B8C-83A1-F6EECF244321}">
                <p14:modId xmlns:p14="http://schemas.microsoft.com/office/powerpoint/2010/main" val="1784929959"/>
              </p:ext>
            </p:extLst>
          </p:nvPr>
        </p:nvGraphicFramePr>
        <p:xfrm>
          <a:off x="516136" y="4581128"/>
          <a:ext cx="3860800" cy="514350"/>
        </p:xfrm>
        <a:graphic>
          <a:graphicData uri="http://schemas.openxmlformats.org/drawingml/2006/table">
            <a:tbl>
              <a:tblPr/>
              <a:tblGrid>
                <a:gridCol w="965200"/>
                <a:gridCol w="965200"/>
                <a:gridCol w="965200"/>
                <a:gridCol w="965200"/>
              </a:tblGrid>
              <a:tr h="171450">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支払月額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支払方法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支払期日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農協口座預入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毎月末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農協口座預入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毎月末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15552" y="5120024"/>
            <a:ext cx="4953000" cy="1200329"/>
          </a:xfrm>
          <a:prstGeom prst="rect">
            <a:avLst/>
          </a:prstGeom>
        </p:spPr>
        <p:txBody>
          <a:bodyPr>
            <a:spAutoFit/>
          </a:bodyPr>
          <a:lstStyle/>
          <a:p>
            <a:r>
              <a:rPr lang="zh-CN" altLang="en-US" sz="900" b="1" dirty="0">
                <a:latin typeface="RyuminPro-Bold"/>
              </a:rPr>
              <a:t>第５条（収益配分）</a:t>
            </a:r>
          </a:p>
          <a:p>
            <a:r>
              <a:rPr lang="ja-JP" altLang="en-US" sz="900" dirty="0">
                <a:latin typeface="RyuminPro-Regular"/>
              </a:rPr>
              <a:t>　農業経営から生じる収益については、夫婦で相談して決める。</a:t>
            </a:r>
          </a:p>
          <a:p>
            <a:endParaRPr lang="en-US" altLang="ja-JP" sz="900" b="1" dirty="0" smtClean="0">
              <a:latin typeface="RyuminPro-Bold"/>
            </a:endParaRPr>
          </a:p>
          <a:p>
            <a:r>
              <a:rPr lang="ja-JP" altLang="en-US" sz="900" b="1" dirty="0" smtClean="0">
                <a:latin typeface="RyuminPro-Bold"/>
              </a:rPr>
              <a:t>第６条</a:t>
            </a:r>
            <a:r>
              <a:rPr lang="ja-JP" altLang="en-US" sz="900" b="1" dirty="0">
                <a:latin typeface="RyuminPro-Bold"/>
              </a:rPr>
              <a:t>（生活費の出し方）</a:t>
            </a:r>
          </a:p>
          <a:p>
            <a:pPr marL="265113" indent="-265113"/>
            <a:r>
              <a:rPr lang="ja-JP" altLang="en-US" sz="900" dirty="0">
                <a:latin typeface="RyuminPro-Regular"/>
              </a:rPr>
              <a:t>　　⑴ 生活費のうち、家計費（経営者の母に渡す）、国民健康保険、国民年金料、農業者年金料</a:t>
            </a:r>
            <a:r>
              <a:rPr lang="ja-JP" altLang="en-US" sz="900" dirty="0" smtClean="0">
                <a:latin typeface="RyuminPro-Regular"/>
              </a:rPr>
              <a:t>、生命</a:t>
            </a:r>
            <a:r>
              <a:rPr lang="ja-JP" altLang="en-US" sz="900" dirty="0">
                <a:latin typeface="RyuminPro-Regular"/>
              </a:rPr>
              <a:t>保険料、車検料、自動車保険料、携帯代、燃料費、冠婚葬祭費、お小遣いなどは経営</a:t>
            </a:r>
            <a:r>
              <a:rPr lang="ja-JP" altLang="en-US" sz="900" dirty="0" smtClean="0">
                <a:latin typeface="RyuminPro-Regular"/>
              </a:rPr>
              <a:t>主の</a:t>
            </a:r>
            <a:r>
              <a:rPr lang="ja-JP" altLang="en-US" sz="900" dirty="0">
                <a:latin typeface="RyuminPro-Regular"/>
              </a:rPr>
              <a:t>収入から充てる。</a:t>
            </a:r>
          </a:p>
          <a:p>
            <a:r>
              <a:rPr lang="ja-JP" altLang="en-US" sz="900" dirty="0">
                <a:latin typeface="RyuminPro-Regular"/>
              </a:rPr>
              <a:t>　　⑵生活費のうち、医療費、交際費などは経営主の配偶者の労働報酬から充てる。</a:t>
            </a:r>
            <a:endParaRPr lang="ja-JP" altLang="en-US" sz="1600" dirty="0"/>
          </a:p>
        </p:txBody>
      </p:sp>
      <p:sp>
        <p:nvSpPr>
          <p:cNvPr id="15" name="正方形/長方形 14"/>
          <p:cNvSpPr/>
          <p:nvPr/>
        </p:nvSpPr>
        <p:spPr>
          <a:xfrm>
            <a:off x="-15552" y="6207115"/>
            <a:ext cx="4953000" cy="246221"/>
          </a:xfrm>
          <a:prstGeom prst="rect">
            <a:avLst/>
          </a:prstGeom>
        </p:spPr>
        <p:txBody>
          <a:bodyPr>
            <a:spAutoFit/>
          </a:bodyPr>
          <a:lstStyle/>
          <a:p>
            <a:r>
              <a:rPr lang="ja-JP" altLang="en-US" sz="1000" dirty="0">
                <a:latin typeface="RyuminPro-Regular"/>
              </a:rPr>
              <a:t>　</a:t>
            </a:r>
            <a:r>
              <a:rPr lang="ja-JP" altLang="en-US" sz="900" dirty="0">
                <a:latin typeface="RyuminPro-Regular"/>
              </a:rPr>
              <a:t>　⑶固定資産税、電気代、電話代、新聞代、食費、組費などは経営主の両親の収入から充てる。</a:t>
            </a:r>
            <a:endParaRPr lang="ja-JP" altLang="en-US" sz="1600" dirty="0"/>
          </a:p>
        </p:txBody>
      </p:sp>
      <p:sp>
        <p:nvSpPr>
          <p:cNvPr id="16" name="正方形/長方形 15"/>
          <p:cNvSpPr/>
          <p:nvPr/>
        </p:nvSpPr>
        <p:spPr>
          <a:xfrm>
            <a:off x="4968552" y="458956"/>
            <a:ext cx="4953000" cy="5355312"/>
          </a:xfrm>
          <a:prstGeom prst="rect">
            <a:avLst/>
          </a:prstGeom>
        </p:spPr>
        <p:txBody>
          <a:bodyPr>
            <a:spAutoFit/>
          </a:bodyPr>
          <a:lstStyle/>
          <a:p>
            <a:r>
              <a:rPr lang="zh-CN" altLang="en-US" sz="900" b="1" dirty="0">
                <a:latin typeface="RyuminPro-Bold"/>
              </a:rPr>
              <a:t>第７条（就業条件）</a:t>
            </a:r>
          </a:p>
          <a:p>
            <a:r>
              <a:rPr lang="ja-JP" altLang="en-US" sz="900" dirty="0">
                <a:latin typeface="RyuminPro-Regular"/>
              </a:rPr>
              <a:t>　　⑴ </a:t>
            </a:r>
            <a:r>
              <a:rPr lang="en-US" altLang="ja-JP" sz="900" dirty="0">
                <a:latin typeface="RyuminPro-Regular"/>
              </a:rPr>
              <a:t>4 </a:t>
            </a:r>
            <a:r>
              <a:rPr lang="ja-JP" altLang="en-US" sz="900" dirty="0">
                <a:latin typeface="RyuminPro-Regular"/>
              </a:rPr>
              <a:t>月上旬</a:t>
            </a:r>
            <a:r>
              <a:rPr lang="en-US" altLang="ja-JP" sz="900" dirty="0">
                <a:latin typeface="RyuminPro-Regular"/>
              </a:rPr>
              <a:t>〜10 </a:t>
            </a:r>
            <a:r>
              <a:rPr lang="ja-JP" altLang="en-US" sz="900" dirty="0">
                <a:latin typeface="RyuminPro-Regular"/>
              </a:rPr>
              <a:t>月</a:t>
            </a:r>
            <a:r>
              <a:rPr lang="ja-JP" altLang="en-US" sz="900" dirty="0" smtClean="0">
                <a:latin typeface="RyuminPro-Regular"/>
              </a:rPr>
              <a:t>下旬　　　　　　 </a:t>
            </a:r>
            <a:r>
              <a:rPr lang="en-US" altLang="ja-JP" sz="900" dirty="0">
                <a:latin typeface="RyuminPro-Regular"/>
              </a:rPr>
              <a:t>11 </a:t>
            </a:r>
            <a:r>
              <a:rPr lang="ja-JP" altLang="en-US" sz="900" dirty="0">
                <a:latin typeface="RyuminPro-Regular"/>
              </a:rPr>
              <a:t>月上旬</a:t>
            </a:r>
            <a:r>
              <a:rPr lang="en-US" altLang="ja-JP" sz="900" dirty="0">
                <a:latin typeface="RyuminPro-Regular"/>
              </a:rPr>
              <a:t>〜3 </a:t>
            </a:r>
            <a:r>
              <a:rPr lang="ja-JP" altLang="en-US" sz="900" dirty="0">
                <a:latin typeface="RyuminPro-Regular"/>
              </a:rPr>
              <a:t>月下旬</a:t>
            </a:r>
          </a:p>
          <a:p>
            <a:r>
              <a:rPr lang="ja-JP" altLang="en-US" sz="900" dirty="0">
                <a:latin typeface="RyuminPro-Regular"/>
              </a:rPr>
              <a:t>　　　経営主　</a:t>
            </a:r>
            <a:r>
              <a:rPr lang="en-US" altLang="ja-JP" sz="900" dirty="0">
                <a:latin typeface="RyuminPro-Regular"/>
              </a:rPr>
              <a:t>7</a:t>
            </a:r>
            <a:r>
              <a:rPr lang="ja-JP" altLang="en-US" sz="900" dirty="0">
                <a:latin typeface="RyuminPro-Regular"/>
              </a:rPr>
              <a:t>：</a:t>
            </a:r>
            <a:r>
              <a:rPr lang="en-US" altLang="ja-JP" sz="900" dirty="0">
                <a:latin typeface="RyuminPro-Regular"/>
              </a:rPr>
              <a:t>00 〜19</a:t>
            </a:r>
            <a:r>
              <a:rPr lang="ja-JP" altLang="en-US" sz="900" dirty="0">
                <a:latin typeface="RyuminPro-Regular"/>
              </a:rPr>
              <a:t>：</a:t>
            </a:r>
            <a:r>
              <a:rPr lang="en-US" altLang="ja-JP" sz="900" dirty="0">
                <a:latin typeface="RyuminPro-Regular"/>
              </a:rPr>
              <a:t>00 </a:t>
            </a:r>
            <a:r>
              <a:rPr lang="ja-JP" altLang="en-US" sz="900" dirty="0" smtClean="0">
                <a:latin typeface="RyuminPro-Regular"/>
              </a:rPr>
              <a:t>　　　　　　経営</a:t>
            </a:r>
            <a:r>
              <a:rPr lang="ja-JP" altLang="en-US" sz="900" dirty="0">
                <a:latin typeface="RyuminPro-Regular"/>
              </a:rPr>
              <a:t>主　</a:t>
            </a:r>
            <a:r>
              <a:rPr lang="en-US" altLang="ja-JP" sz="900" dirty="0">
                <a:latin typeface="RyuminPro-Regular"/>
              </a:rPr>
              <a:t>8</a:t>
            </a:r>
            <a:r>
              <a:rPr lang="ja-JP" altLang="en-US" sz="900" dirty="0">
                <a:latin typeface="RyuminPro-Regular"/>
              </a:rPr>
              <a:t>：</a:t>
            </a:r>
            <a:r>
              <a:rPr lang="en-US" altLang="ja-JP" sz="900" dirty="0">
                <a:latin typeface="RyuminPro-Regular"/>
              </a:rPr>
              <a:t>00 〜17</a:t>
            </a:r>
            <a:r>
              <a:rPr lang="ja-JP" altLang="en-US" sz="900" dirty="0">
                <a:latin typeface="RyuminPro-Regular"/>
              </a:rPr>
              <a:t>：</a:t>
            </a:r>
            <a:r>
              <a:rPr lang="en-US" altLang="ja-JP" sz="900" dirty="0">
                <a:latin typeface="RyuminPro-Regular"/>
              </a:rPr>
              <a:t>00</a:t>
            </a:r>
          </a:p>
          <a:p>
            <a:r>
              <a:rPr lang="ja-JP" altLang="en-US" sz="900" dirty="0">
                <a:latin typeface="RyuminPro-Regular"/>
              </a:rPr>
              <a:t>　　　配偶者　</a:t>
            </a:r>
            <a:r>
              <a:rPr lang="en-US" altLang="ja-JP" sz="900" dirty="0">
                <a:latin typeface="RyuminPro-Regular"/>
              </a:rPr>
              <a:t>8</a:t>
            </a:r>
            <a:r>
              <a:rPr lang="ja-JP" altLang="en-US" sz="900" dirty="0">
                <a:latin typeface="RyuminPro-Regular"/>
              </a:rPr>
              <a:t>：</a:t>
            </a:r>
            <a:r>
              <a:rPr lang="en-US" altLang="ja-JP" sz="900" dirty="0">
                <a:latin typeface="RyuminPro-Regular"/>
              </a:rPr>
              <a:t>00 〜19</a:t>
            </a:r>
            <a:r>
              <a:rPr lang="ja-JP" altLang="en-US" sz="900" dirty="0">
                <a:latin typeface="RyuminPro-Regular"/>
              </a:rPr>
              <a:t>：</a:t>
            </a:r>
            <a:r>
              <a:rPr lang="en-US" altLang="ja-JP" sz="900" dirty="0">
                <a:latin typeface="RyuminPro-Regular"/>
              </a:rPr>
              <a:t>00 </a:t>
            </a:r>
            <a:r>
              <a:rPr lang="ja-JP" altLang="en-US" sz="900" dirty="0" smtClean="0">
                <a:latin typeface="RyuminPro-Regular"/>
              </a:rPr>
              <a:t>　　　　　　配偶者</a:t>
            </a:r>
            <a:r>
              <a:rPr lang="ja-JP" altLang="en-US" sz="900" dirty="0">
                <a:latin typeface="RyuminPro-Regular"/>
              </a:rPr>
              <a:t>　</a:t>
            </a:r>
            <a:r>
              <a:rPr lang="en-US" altLang="ja-JP" sz="900" dirty="0">
                <a:latin typeface="RyuminPro-Regular"/>
              </a:rPr>
              <a:t>8</a:t>
            </a:r>
            <a:r>
              <a:rPr lang="ja-JP" altLang="en-US" sz="900" dirty="0">
                <a:latin typeface="RyuminPro-Regular"/>
              </a:rPr>
              <a:t>：</a:t>
            </a:r>
            <a:r>
              <a:rPr lang="en-US" altLang="ja-JP" sz="900" dirty="0">
                <a:latin typeface="RyuminPro-Regular"/>
              </a:rPr>
              <a:t>00 〜17</a:t>
            </a:r>
            <a:r>
              <a:rPr lang="ja-JP" altLang="en-US" sz="900" dirty="0">
                <a:latin typeface="RyuminPro-Regular"/>
              </a:rPr>
              <a:t>：</a:t>
            </a:r>
            <a:r>
              <a:rPr lang="en-US" altLang="ja-JP" sz="900" dirty="0">
                <a:latin typeface="RyuminPro-Regular"/>
              </a:rPr>
              <a:t>00</a:t>
            </a:r>
          </a:p>
          <a:p>
            <a:r>
              <a:rPr lang="ja-JP" altLang="en-US" sz="900" dirty="0">
                <a:latin typeface="RyuminPro-Regular"/>
              </a:rPr>
              <a:t>　　⑵休憩時間は</a:t>
            </a:r>
            <a:r>
              <a:rPr lang="en-US" altLang="ja-JP" sz="900" dirty="0">
                <a:latin typeface="RyuminPro-Regular"/>
              </a:rPr>
              <a:t>12</a:t>
            </a:r>
            <a:r>
              <a:rPr lang="ja-JP" altLang="en-US" sz="900" dirty="0">
                <a:latin typeface="RyuminPro-Regular"/>
              </a:rPr>
              <a:t>：</a:t>
            </a:r>
            <a:r>
              <a:rPr lang="en-US" altLang="ja-JP" sz="900" dirty="0">
                <a:latin typeface="RyuminPro-Regular"/>
              </a:rPr>
              <a:t>00 〜13</a:t>
            </a:r>
            <a:r>
              <a:rPr lang="ja-JP" altLang="en-US" sz="900" dirty="0">
                <a:latin typeface="RyuminPro-Regular"/>
              </a:rPr>
              <a:t>：</a:t>
            </a:r>
            <a:r>
              <a:rPr lang="en-US" altLang="ja-JP" sz="900" dirty="0">
                <a:latin typeface="RyuminPro-Regular"/>
              </a:rPr>
              <a:t>30 </a:t>
            </a:r>
            <a:r>
              <a:rPr lang="ja-JP" altLang="en-US" sz="900" dirty="0">
                <a:latin typeface="RyuminPro-Regular"/>
              </a:rPr>
              <a:t>とする。</a:t>
            </a:r>
          </a:p>
          <a:p>
            <a:r>
              <a:rPr lang="ja-JP" altLang="en-US" sz="900" dirty="0">
                <a:latin typeface="RyuminPro-Regular"/>
              </a:rPr>
              <a:t>　　　作業間休憩時間は午前・午後</a:t>
            </a:r>
            <a:r>
              <a:rPr lang="en-US" altLang="ja-JP" sz="900" dirty="0">
                <a:latin typeface="RyuminPro-Regular"/>
              </a:rPr>
              <a:t>30 </a:t>
            </a:r>
            <a:r>
              <a:rPr lang="ja-JP" altLang="en-US" sz="900" dirty="0">
                <a:latin typeface="RyuminPro-Regular"/>
              </a:rPr>
              <a:t>分間とする。</a:t>
            </a:r>
          </a:p>
          <a:p>
            <a:r>
              <a:rPr lang="zh-TW" altLang="en-US" sz="900" dirty="0">
                <a:latin typeface="RyuminPro-Regular"/>
              </a:rPr>
              <a:t>　　⑶自主休業</a:t>
            </a:r>
          </a:p>
          <a:p>
            <a:r>
              <a:rPr lang="ja-JP" altLang="en-US" sz="900" dirty="0">
                <a:latin typeface="RyuminPro-Regular"/>
              </a:rPr>
              <a:t>　　　経営主　冠婚葬祭</a:t>
            </a:r>
          </a:p>
          <a:p>
            <a:r>
              <a:rPr lang="ja-JP" altLang="en-US" sz="900" dirty="0">
                <a:latin typeface="RyuminPro-Regular"/>
              </a:rPr>
              <a:t>　　　配偶者　冠婚葬祭　実家（いろいろ済ませる）</a:t>
            </a:r>
          </a:p>
          <a:p>
            <a:r>
              <a:rPr lang="ja-JP" altLang="en-US" sz="900" dirty="0">
                <a:latin typeface="RyuminPro-Regular"/>
              </a:rPr>
              <a:t>　　　</a:t>
            </a:r>
            <a:r>
              <a:rPr lang="en-US" altLang="ja-JP" sz="900" dirty="0">
                <a:latin typeface="RyuminPro-Regular"/>
              </a:rPr>
              <a:t>※</a:t>
            </a:r>
            <a:r>
              <a:rPr lang="ja-JP" altLang="en-US" sz="900" dirty="0">
                <a:latin typeface="RyuminPro-Regular"/>
              </a:rPr>
              <a:t>自主休業は家族と相談して決める。</a:t>
            </a:r>
          </a:p>
          <a:p>
            <a:endParaRPr lang="en-US" altLang="ja-JP" sz="900" b="1" dirty="0" smtClean="0">
              <a:latin typeface="RyuminPro-Bold"/>
            </a:endParaRPr>
          </a:p>
          <a:p>
            <a:r>
              <a:rPr lang="ja-JP" altLang="en-US" sz="900" b="1" dirty="0" smtClean="0">
                <a:latin typeface="RyuminPro-Bold"/>
              </a:rPr>
              <a:t>第８条</a:t>
            </a:r>
            <a:r>
              <a:rPr lang="ja-JP" altLang="en-US" sz="900" b="1" dirty="0">
                <a:latin typeface="RyuminPro-Bold"/>
              </a:rPr>
              <a:t>（将来の経営移譲）</a:t>
            </a:r>
          </a:p>
          <a:p>
            <a:r>
              <a:rPr lang="ja-JP" altLang="en-US" sz="900" dirty="0">
                <a:latin typeface="RyuminPro-Regular"/>
              </a:rPr>
              <a:t>　　⑴ 経営権及び経営資産の移譲については、子供又は孫、身内等と相談の上、決めることとする。</a:t>
            </a:r>
          </a:p>
          <a:p>
            <a:r>
              <a:rPr lang="ja-JP" altLang="en-US" sz="900" dirty="0" smtClean="0">
                <a:latin typeface="RyuminPro-Regular"/>
              </a:rPr>
              <a:t>　　　　もし</a:t>
            </a:r>
            <a:r>
              <a:rPr lang="ja-JP" altLang="en-US" sz="900" dirty="0">
                <a:latin typeface="RyuminPro-Regular"/>
              </a:rPr>
              <a:t>身内が就農・継承しない場合は、第</a:t>
            </a:r>
            <a:r>
              <a:rPr lang="en-US" altLang="ja-JP" sz="900" dirty="0">
                <a:latin typeface="RyuminPro-Regular"/>
              </a:rPr>
              <a:t>3 </a:t>
            </a:r>
            <a:r>
              <a:rPr lang="ja-JP" altLang="en-US" sz="900" dirty="0">
                <a:latin typeface="RyuminPro-Regular"/>
              </a:rPr>
              <a:t>者に移譲させることも考慮する。</a:t>
            </a:r>
          </a:p>
          <a:p>
            <a:r>
              <a:rPr lang="ja-JP" altLang="en-US" sz="900" dirty="0">
                <a:latin typeface="RyuminPro-Regular"/>
              </a:rPr>
              <a:t>　　⑵経営移譲後は、経営主と配偶者は国民年金、農業者年金、年金共済を生活費に充てる。</a:t>
            </a:r>
          </a:p>
          <a:p>
            <a:r>
              <a:rPr lang="ja-JP" altLang="en-US" sz="900" dirty="0">
                <a:latin typeface="RyuminPro-Regular"/>
              </a:rPr>
              <a:t>　　⑶体力に応じた作業分担による報酬で安定した老後生活を確保する。</a:t>
            </a:r>
          </a:p>
          <a:p>
            <a:endParaRPr lang="en-US" altLang="ja-JP" sz="900" b="1" dirty="0" smtClean="0">
              <a:latin typeface="RyuminPro-Bold"/>
            </a:endParaRPr>
          </a:p>
          <a:p>
            <a:r>
              <a:rPr lang="ja-JP" altLang="en-US" sz="900" b="1" dirty="0" smtClean="0">
                <a:latin typeface="RyuminPro-Bold"/>
              </a:rPr>
              <a:t>第９条</a:t>
            </a:r>
            <a:r>
              <a:rPr lang="ja-JP" altLang="en-US" sz="900" b="1" dirty="0">
                <a:latin typeface="RyuminPro-Bold"/>
              </a:rPr>
              <a:t>（生活設計・福利厚生）</a:t>
            </a:r>
          </a:p>
          <a:p>
            <a:r>
              <a:rPr lang="ja-JP" altLang="en-US" sz="900" dirty="0">
                <a:latin typeface="RyuminPro-Regular"/>
              </a:rPr>
              <a:t>　　⑴月に</a:t>
            </a:r>
            <a:r>
              <a:rPr lang="en-US" altLang="ja-JP" sz="900" dirty="0">
                <a:latin typeface="RyuminPro-Regular"/>
              </a:rPr>
              <a:t>1 </a:t>
            </a:r>
            <a:r>
              <a:rPr lang="ja-JP" altLang="en-US" sz="900" dirty="0">
                <a:latin typeface="RyuminPro-Regular"/>
              </a:rPr>
              <a:t>回は夜に夫婦で外食する。</a:t>
            </a:r>
          </a:p>
          <a:p>
            <a:r>
              <a:rPr lang="ja-JP" altLang="en-US" sz="900" dirty="0">
                <a:latin typeface="RyuminPro-Regular"/>
              </a:rPr>
              <a:t>　　⑵家族（経営主の母や祖父）と相談して、年に</a:t>
            </a:r>
            <a:r>
              <a:rPr lang="en-US" altLang="ja-JP" sz="900" dirty="0">
                <a:latin typeface="RyuminPro-Regular"/>
              </a:rPr>
              <a:t>1 </a:t>
            </a:r>
            <a:r>
              <a:rPr lang="ja-JP" altLang="en-US" sz="900" dirty="0">
                <a:latin typeface="RyuminPro-Regular"/>
              </a:rPr>
              <a:t>回の一泊二日の旅行に行けるように工夫する。</a:t>
            </a:r>
          </a:p>
          <a:p>
            <a:r>
              <a:rPr lang="ja-JP" altLang="en-US" sz="900" dirty="0">
                <a:latin typeface="RyuminPro-Regular"/>
              </a:rPr>
              <a:t>　　⑶新婚旅行の代わりに子供が出来たら</a:t>
            </a:r>
            <a:r>
              <a:rPr lang="en-US" altLang="ja-JP" sz="900" dirty="0">
                <a:latin typeface="RyuminPro-Regular"/>
              </a:rPr>
              <a:t>1 </a:t>
            </a:r>
            <a:r>
              <a:rPr lang="ja-JP" altLang="en-US" sz="900" dirty="0">
                <a:latin typeface="RyuminPro-Regular"/>
              </a:rPr>
              <a:t>週間旅行に行けるようにする。</a:t>
            </a:r>
          </a:p>
          <a:p>
            <a:r>
              <a:rPr lang="ja-JP" altLang="en-US" sz="900" dirty="0">
                <a:latin typeface="RyuminPro-Regular"/>
              </a:rPr>
              <a:t>　　⑷ご飯は</a:t>
            </a:r>
            <a:r>
              <a:rPr lang="en-US" altLang="ja-JP" sz="900" dirty="0">
                <a:latin typeface="RyuminPro-Regular"/>
              </a:rPr>
              <a:t>3 </a:t>
            </a:r>
            <a:r>
              <a:rPr lang="ja-JP" altLang="en-US" sz="900" dirty="0">
                <a:latin typeface="RyuminPro-Regular"/>
              </a:rPr>
              <a:t>食、夫婦（家族）で食べる。</a:t>
            </a:r>
          </a:p>
          <a:p>
            <a:r>
              <a:rPr lang="ja-JP" altLang="en-US" sz="900" dirty="0">
                <a:latin typeface="RyuminPro-Regular"/>
              </a:rPr>
              <a:t>　　⑸家事などはお互いに手伝う。</a:t>
            </a:r>
          </a:p>
          <a:p>
            <a:r>
              <a:rPr lang="ja-JP" altLang="en-US" sz="900" dirty="0">
                <a:latin typeface="RyuminPro-Regular"/>
              </a:rPr>
              <a:t>　　⑹年に</a:t>
            </a:r>
            <a:r>
              <a:rPr lang="en-US" altLang="ja-JP" sz="900" dirty="0">
                <a:latin typeface="RyuminPro-Regular"/>
              </a:rPr>
              <a:t>1 </a:t>
            </a:r>
            <a:r>
              <a:rPr lang="ja-JP" altLang="en-US" sz="900" dirty="0">
                <a:latin typeface="RyuminPro-Regular"/>
              </a:rPr>
              <a:t>回健康診断を受診し、健康管理に留意する。</a:t>
            </a:r>
          </a:p>
          <a:p>
            <a:endParaRPr lang="en-US" altLang="zh-CN" sz="900" b="1" dirty="0" smtClean="0">
              <a:latin typeface="RyuminPro-Bold"/>
            </a:endParaRPr>
          </a:p>
          <a:p>
            <a:r>
              <a:rPr lang="zh-CN" altLang="en-US" sz="900" b="1" dirty="0" smtClean="0">
                <a:latin typeface="RyuminPro-Bold"/>
              </a:rPr>
              <a:t>第１０条</a:t>
            </a:r>
            <a:r>
              <a:rPr lang="zh-CN" altLang="en-US" sz="900" b="1" dirty="0">
                <a:latin typeface="RyuminPro-Bold"/>
              </a:rPr>
              <a:t>（研修）</a:t>
            </a:r>
          </a:p>
          <a:p>
            <a:r>
              <a:rPr lang="ja-JP" altLang="en-US" sz="900" dirty="0">
                <a:latin typeface="RyuminPro-Regular"/>
              </a:rPr>
              <a:t>　　⑴農業経営・農家生活の向上に関する研修会等は積極的に参加する。</a:t>
            </a:r>
          </a:p>
          <a:p>
            <a:r>
              <a:rPr lang="ja-JP" altLang="en-US" sz="900" dirty="0">
                <a:latin typeface="RyuminPro-Regular"/>
              </a:rPr>
              <a:t>　　⑵夫婦で参加可能な場合は、極力参加する。</a:t>
            </a:r>
          </a:p>
          <a:p>
            <a:endParaRPr lang="en-US" altLang="ja-JP" sz="900" b="1" dirty="0" smtClean="0">
              <a:latin typeface="RyuminPro-Bold"/>
            </a:endParaRPr>
          </a:p>
          <a:p>
            <a:r>
              <a:rPr lang="ja-JP" altLang="en-US" sz="900" b="1" dirty="0" smtClean="0">
                <a:latin typeface="RyuminPro-Bold"/>
              </a:rPr>
              <a:t>第１１条</a:t>
            </a:r>
            <a:r>
              <a:rPr lang="ja-JP" altLang="en-US" sz="900" b="1" dirty="0">
                <a:latin typeface="RyuminPro-Bold"/>
              </a:rPr>
              <a:t>（その他）</a:t>
            </a:r>
          </a:p>
          <a:p>
            <a:r>
              <a:rPr lang="ja-JP" altLang="en-US" sz="900" dirty="0">
                <a:latin typeface="RyuminPro-Regular"/>
              </a:rPr>
              <a:t>　この協定書に規定されている以外の事項で、決定すべき事項が生じた場合は、その都度夫婦で相</a:t>
            </a:r>
          </a:p>
          <a:p>
            <a:r>
              <a:rPr lang="ja-JP" altLang="en-US" sz="900" dirty="0">
                <a:latin typeface="RyuminPro-Regular"/>
              </a:rPr>
              <a:t>談して決定するとともに、必要に応じて立会人に相談の上、内容の見直しを行う。</a:t>
            </a:r>
          </a:p>
          <a:p>
            <a:endParaRPr lang="en-US" altLang="ja-JP" sz="900" b="1" dirty="0" smtClean="0">
              <a:latin typeface="RyuminPro-Bold"/>
            </a:endParaRPr>
          </a:p>
          <a:p>
            <a:r>
              <a:rPr lang="ja-JP" altLang="en-US" sz="900" b="1" dirty="0" smtClean="0">
                <a:latin typeface="RyuminPro-Bold"/>
              </a:rPr>
              <a:t>付則</a:t>
            </a:r>
            <a:endParaRPr lang="ja-JP" altLang="en-US" sz="900" b="1" dirty="0">
              <a:latin typeface="RyuminPro-Bold"/>
            </a:endParaRPr>
          </a:p>
          <a:p>
            <a:r>
              <a:rPr lang="ja-JP" altLang="en-US" sz="900" dirty="0">
                <a:latin typeface="RyuminPro-Regular"/>
              </a:rPr>
              <a:t>　①　　この協定書は、平成○○年○○月○○日より実施する。</a:t>
            </a:r>
          </a:p>
          <a:p>
            <a:pPr marL="361950" indent="-361950"/>
            <a:r>
              <a:rPr lang="ja-JP" altLang="en-US" sz="900" dirty="0">
                <a:latin typeface="RyuminPro-Regular"/>
              </a:rPr>
              <a:t>　②　 　この協定書の有効期限は、実施の日より</a:t>
            </a:r>
            <a:r>
              <a:rPr lang="en-US" altLang="ja-JP" sz="900" dirty="0">
                <a:latin typeface="RyuminPro-Regular"/>
              </a:rPr>
              <a:t>1 </a:t>
            </a:r>
            <a:r>
              <a:rPr lang="ja-JP" altLang="en-US" sz="900" dirty="0">
                <a:latin typeface="RyuminPro-Regular"/>
              </a:rPr>
              <a:t>年間とし、当事者から申立てがない限り</a:t>
            </a:r>
            <a:r>
              <a:rPr lang="ja-JP" altLang="en-US" sz="900" dirty="0" smtClean="0">
                <a:latin typeface="RyuminPro-Regular"/>
              </a:rPr>
              <a:t>自動的に</a:t>
            </a:r>
            <a:r>
              <a:rPr lang="ja-JP" altLang="en-US" sz="900" dirty="0">
                <a:latin typeface="RyuminPro-Regular"/>
              </a:rPr>
              <a:t>更新されるものとする。</a:t>
            </a:r>
          </a:p>
          <a:p>
            <a:r>
              <a:rPr lang="ja-JP" altLang="en-US" sz="900" dirty="0">
                <a:latin typeface="RyuminPro-Regular"/>
              </a:rPr>
              <a:t>　③　　この協定書は、</a:t>
            </a:r>
            <a:r>
              <a:rPr lang="en-US" altLang="ja-JP" sz="900" dirty="0">
                <a:latin typeface="RyuminPro-Regular"/>
              </a:rPr>
              <a:t>4 </a:t>
            </a:r>
            <a:r>
              <a:rPr lang="ja-JP" altLang="en-US" sz="900" dirty="0">
                <a:latin typeface="RyuminPro-Regular"/>
              </a:rPr>
              <a:t>通作成し、夫、妻及び立会人が各</a:t>
            </a:r>
            <a:r>
              <a:rPr lang="en-US" altLang="ja-JP" sz="900" dirty="0">
                <a:latin typeface="RyuminPro-Regular"/>
              </a:rPr>
              <a:t>1 </a:t>
            </a:r>
            <a:r>
              <a:rPr lang="ja-JP" altLang="en-US" sz="900" dirty="0">
                <a:latin typeface="RyuminPro-Regular"/>
              </a:rPr>
              <a:t>通を保有する。</a:t>
            </a:r>
            <a:endParaRPr lang="ja-JP" altLang="en-US" sz="1600" dirty="0"/>
          </a:p>
        </p:txBody>
      </p:sp>
      <p:sp>
        <p:nvSpPr>
          <p:cNvPr id="17"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12</a:t>
            </a:r>
            <a:endParaRPr lang="ja-JP" altLang="en-US" sz="1600" b="1" dirty="0" smtClean="0">
              <a:solidFill>
                <a:srgbClr val="FFFFFF"/>
              </a:solidFill>
            </a:endParaRPr>
          </a:p>
        </p:txBody>
      </p:sp>
    </p:spTree>
    <p:extLst>
      <p:ext uri="{BB962C8B-B14F-4D97-AF65-F5344CB8AC3E}">
        <p14:creationId xmlns:p14="http://schemas.microsoft.com/office/powerpoint/2010/main" val="14771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女性農業者に対する支援</a:t>
            </a:r>
            <a:br>
              <a:rPr lang="ja-JP" altLang="en-US"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3600"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（輝く</a:t>
            </a:r>
            <a:r>
              <a:rPr lang="ja-JP" altLang="en-US" sz="36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女性農業経営者育成</a:t>
            </a:r>
            <a:r>
              <a:rPr lang="ja-JP" altLang="en-US" sz="3600"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事業）</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13</a:t>
            </a:r>
            <a:endParaRPr lang="ja-JP" altLang="en-US" sz="1600" b="1" dirty="0" smtClean="0">
              <a:solidFill>
                <a:srgbClr val="FFFFFF"/>
              </a:solidFill>
            </a:endParaRPr>
          </a:p>
        </p:txBody>
      </p:sp>
    </p:spTree>
    <p:extLst>
      <p:ext uri="{BB962C8B-B14F-4D97-AF65-F5344CB8AC3E}">
        <p14:creationId xmlns:p14="http://schemas.microsoft.com/office/powerpoint/2010/main" val="155663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572000" y="1125538"/>
            <a:ext cx="5060950" cy="4464050"/>
          </a:xfrm>
          <a:prstGeom prst="rect">
            <a:avLst/>
          </a:prstGeom>
          <a:solidFill>
            <a:srgbClr val="FFFF66">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72000" anchor="ctr"/>
          <a:lstStyle>
            <a:lvl1pPr eaLnBrk="0" hangingPunct="0">
              <a:defRPr kumimoji="1" sz="1200" b="1">
                <a:solidFill>
                  <a:schemeClr val="tx1"/>
                </a:solidFill>
                <a:latin typeface="ＭＳ ゴシック" pitchFamily="49" charset="-128"/>
                <a:ea typeface="ＭＳ Ｐゴシック" charset="-128"/>
              </a:defRPr>
            </a:lvl1pPr>
            <a:lvl2pPr marL="742950" indent="-285750" eaLnBrk="0" hangingPunct="0">
              <a:defRPr kumimoji="1" sz="1200" b="1">
                <a:solidFill>
                  <a:schemeClr val="tx1"/>
                </a:solidFill>
                <a:latin typeface="ＭＳ ゴシック" pitchFamily="49" charset="-128"/>
                <a:ea typeface="ＭＳ Ｐゴシック" charset="-128"/>
              </a:defRPr>
            </a:lvl2pPr>
            <a:lvl3pPr marL="1143000" indent="-228600" eaLnBrk="0" hangingPunct="0">
              <a:defRPr kumimoji="1" sz="1200" b="1">
                <a:solidFill>
                  <a:schemeClr val="tx1"/>
                </a:solidFill>
                <a:latin typeface="ＭＳ ゴシック" pitchFamily="49" charset="-128"/>
                <a:ea typeface="ＭＳ Ｐゴシック" charset="-128"/>
              </a:defRPr>
            </a:lvl3pPr>
            <a:lvl4pPr marL="1600200" indent="-228600" eaLnBrk="0" hangingPunct="0">
              <a:defRPr kumimoji="1" sz="1200" b="1">
                <a:solidFill>
                  <a:schemeClr val="tx1"/>
                </a:solidFill>
                <a:latin typeface="ＭＳ ゴシック" pitchFamily="49" charset="-128"/>
                <a:ea typeface="ＭＳ Ｐゴシック" charset="-128"/>
              </a:defRPr>
            </a:lvl4pPr>
            <a:lvl5pPr marL="2057400" indent="-228600" eaLnBrk="0" hangingPunct="0">
              <a:defRPr kumimoji="1" sz="1200" b="1">
                <a:solidFill>
                  <a:schemeClr val="tx1"/>
                </a:solidFill>
                <a:latin typeface="ＭＳ ゴシック" pitchFamily="49" charset="-128"/>
                <a:ea typeface="ＭＳ Ｐゴシック" charset="-128"/>
              </a:defRPr>
            </a:lvl5pPr>
            <a:lvl6pPr marL="25146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6pPr>
            <a:lvl7pPr marL="29718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7pPr>
            <a:lvl8pPr marL="34290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8pPr>
            <a:lvl9pPr marL="38862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9pPr>
          </a:lstStyle>
          <a:p>
            <a:pPr algn="ctr" eaLnBrk="1" hangingPunct="1">
              <a:defRPr/>
            </a:pPr>
            <a:endParaRPr lang="en-US" altLang="ja-JP" sz="1600"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400" b="0" dirty="0" smtClean="0">
                <a:solidFill>
                  <a:srgbClr val="002060"/>
                </a:solidFill>
                <a:latin typeface="メイリオ" pitchFamily="50" charset="-128"/>
                <a:ea typeface="メイリオ" pitchFamily="50" charset="-128"/>
                <a:cs typeface="メイリオ" pitchFamily="50" charset="-128"/>
              </a:rPr>
              <a:t>●女性農業者の取組の発信強化と地域ネットワーク強化</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100" b="0" dirty="0" smtClean="0">
                <a:solidFill>
                  <a:srgbClr val="002060"/>
                </a:solidFill>
                <a:latin typeface="HGｺﾞｼｯｸM" pitchFamily="49" charset="-128"/>
                <a:ea typeface="HGｺﾞｼｯｸM" pitchFamily="49" charset="-128"/>
                <a:cs typeface="メイリオ" pitchFamily="50" charset="-128"/>
              </a:rPr>
              <a:t>（</a:t>
            </a:r>
            <a:r>
              <a:rPr lang="ja-JP" altLang="en-US" sz="1100" b="0" dirty="0" smtClean="0">
                <a:solidFill>
                  <a:prstClr val="black"/>
                </a:solidFill>
                <a:latin typeface="HGｺﾞｼｯｸM" pitchFamily="49" charset="-128"/>
                <a:ea typeface="HGｺﾞｼｯｸM" pitchFamily="49" charset="-128"/>
                <a:cs typeface="メイリオ" pitchFamily="50" charset="-128"/>
              </a:rPr>
              <a:t>平成</a:t>
            </a:r>
            <a:r>
              <a:rPr lang="en-US" altLang="ja-JP" sz="1100" b="0" dirty="0" smtClean="0">
                <a:solidFill>
                  <a:prstClr val="black"/>
                </a:solidFill>
                <a:latin typeface="HGｺﾞｼｯｸM" pitchFamily="49" charset="-128"/>
                <a:ea typeface="HGｺﾞｼｯｸM" pitchFamily="49" charset="-128"/>
                <a:cs typeface="メイリオ" pitchFamily="50" charset="-128"/>
              </a:rPr>
              <a:t>28</a:t>
            </a:r>
            <a:r>
              <a:rPr lang="ja-JP" altLang="en-US" sz="1100" b="0" dirty="0" smtClean="0">
                <a:solidFill>
                  <a:prstClr val="black"/>
                </a:solidFill>
                <a:latin typeface="HGｺﾞｼｯｸM" pitchFamily="49" charset="-128"/>
                <a:ea typeface="HGｺﾞｼｯｸM" pitchFamily="49" charset="-128"/>
                <a:cs typeface="メイリオ" pitchFamily="50" charset="-128"/>
              </a:rPr>
              <a:t>年度は</a:t>
            </a:r>
            <a:r>
              <a:rPr lang="ja-JP" altLang="en-US" sz="1100" b="0" dirty="0" smtClean="0">
                <a:solidFill>
                  <a:prstClr val="black"/>
                </a:solidFill>
                <a:latin typeface="HGｺﾞｼｯｸM" pitchFamily="49" charset="-128"/>
                <a:ea typeface="HGｺﾞｼｯｸM" pitchFamily="49" charset="-128"/>
              </a:rPr>
              <a:t>株式会社　第一プログレスが実施予定</a:t>
            </a:r>
            <a:r>
              <a:rPr lang="ja-JP" altLang="en-US" sz="1100" b="0" dirty="0" smtClean="0">
                <a:solidFill>
                  <a:srgbClr val="002060"/>
                </a:solidFill>
                <a:latin typeface="HGｺﾞｼｯｸM" pitchFamily="49" charset="-128"/>
                <a:ea typeface="HGｺﾞｼｯｸM" pitchFamily="49" charset="-128"/>
                <a:cs typeface="メイリオ" pitchFamily="50" charset="-128"/>
              </a:rPr>
              <a:t>）</a:t>
            </a:r>
            <a:endParaRPr lang="en-US" altLang="ja-JP" sz="1100" b="0" dirty="0" smtClean="0">
              <a:solidFill>
                <a:srgbClr val="002060"/>
              </a:solidFill>
              <a:latin typeface="HGｺﾞｼｯｸM" pitchFamily="49" charset="-128"/>
              <a:ea typeface="HGｺﾞｼｯｸM" pitchFamily="49" charset="-128"/>
              <a:cs typeface="メイリオ" pitchFamily="50" charset="-128"/>
            </a:endParaRPr>
          </a:p>
          <a:p>
            <a:pPr eaLnBrk="1" hangingPunct="1">
              <a:defRPr/>
            </a:pPr>
            <a:endParaRPr lang="en-US" altLang="ja-JP" sz="8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400" b="0" dirty="0" smtClean="0">
                <a:solidFill>
                  <a:prstClr val="black"/>
                </a:solidFill>
                <a:latin typeface="メイリオ" pitchFamily="50" charset="-128"/>
                <a:ea typeface="メイリオ" pitchFamily="50" charset="-128"/>
                <a:cs typeface="メイリオ" pitchFamily="50" charset="-128"/>
              </a:rPr>
              <a:t>　</a:t>
            </a:r>
            <a:r>
              <a:rPr lang="ja-JP" altLang="en-US" b="0" dirty="0" smtClean="0">
                <a:solidFill>
                  <a:prstClr val="black"/>
                </a:solidFill>
                <a:latin typeface="メイリオ" pitchFamily="50" charset="-128"/>
                <a:ea typeface="メイリオ" pitchFamily="50" charset="-128"/>
                <a:cs typeface="メイリオ" pitchFamily="50" charset="-128"/>
              </a:rPr>
              <a:t>女性農業者が地域農業の活性化等に向けて行う取組を広く社会に発 </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en-US" altLang="ja-JP" b="0" dirty="0" smtClean="0">
                <a:solidFill>
                  <a:prstClr val="black"/>
                </a:solidFill>
                <a:latin typeface="メイリオ" pitchFamily="50" charset="-128"/>
                <a:ea typeface="メイリオ" pitchFamily="50" charset="-128"/>
                <a:cs typeface="メイリオ" pitchFamily="50" charset="-128"/>
              </a:rPr>
              <a:t> </a:t>
            </a:r>
            <a:r>
              <a:rPr lang="ja-JP" altLang="en-US" b="0" dirty="0" smtClean="0">
                <a:solidFill>
                  <a:prstClr val="black"/>
                </a:solidFill>
                <a:latin typeface="メイリオ" pitchFamily="50" charset="-128"/>
                <a:ea typeface="メイリオ" pitchFamily="50" charset="-128"/>
                <a:cs typeface="メイリオ" pitchFamily="50" charset="-128"/>
              </a:rPr>
              <a:t>信するとともに、地域の女性農業者のネットワークを強化</a:t>
            </a: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・「農業女子プロジェクト」（女性農業者の知恵と企業の力を結び</a:t>
            </a:r>
            <a:r>
              <a:rPr lang="ja-JP" altLang="en-US" b="0" dirty="0" err="1" smtClean="0">
                <a:solidFill>
                  <a:prstClr val="black"/>
                </a:solidFill>
                <a:latin typeface="メイリオ" pitchFamily="50" charset="-128"/>
                <a:ea typeface="メイリオ" pitchFamily="50" charset="-128"/>
                <a:cs typeface="メイリオ" pitchFamily="50" charset="-128"/>
              </a:rPr>
              <a:t>つ</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en-US" altLang="ja-JP" b="0" dirty="0" smtClean="0">
                <a:solidFill>
                  <a:prstClr val="black"/>
                </a:solidFill>
                <a:latin typeface="メイリオ" pitchFamily="50" charset="-128"/>
                <a:ea typeface="メイリオ" pitchFamily="50" charset="-128"/>
                <a:cs typeface="メイリオ" pitchFamily="50" charset="-128"/>
              </a:rPr>
              <a:t>    </a:t>
            </a:r>
            <a:r>
              <a:rPr lang="ja-JP" altLang="en-US" b="0" dirty="0" smtClean="0">
                <a:solidFill>
                  <a:prstClr val="black"/>
                </a:solidFill>
                <a:latin typeface="メイリオ" pitchFamily="50" charset="-128"/>
                <a:ea typeface="メイリオ" pitchFamily="50" charset="-128"/>
                <a:cs typeface="メイリオ" pitchFamily="50" charset="-128"/>
              </a:rPr>
              <a:t>け、新たな商品やサービス等の開発を行い、農業で活躍する女性の</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en-US" altLang="ja-JP" b="0" dirty="0" smtClean="0">
                <a:solidFill>
                  <a:prstClr val="black"/>
                </a:solidFill>
                <a:latin typeface="メイリオ" pitchFamily="50" charset="-128"/>
                <a:ea typeface="メイリオ" pitchFamily="50" charset="-128"/>
                <a:cs typeface="メイリオ" pitchFamily="50" charset="-128"/>
              </a:rPr>
              <a:t>    </a:t>
            </a:r>
            <a:r>
              <a:rPr lang="ja-JP" altLang="en-US" b="0" dirty="0" smtClean="0">
                <a:solidFill>
                  <a:prstClr val="black"/>
                </a:solidFill>
                <a:latin typeface="メイリオ" pitchFamily="50" charset="-128"/>
                <a:ea typeface="メイリオ" pitchFamily="50" charset="-128"/>
                <a:cs typeface="メイリオ" pitchFamily="50" charset="-128"/>
              </a:rPr>
              <a:t>姿を多くの人に知ってもらう取組）の情報発信サイトの運営、情報</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誌等を活用した広報</a:t>
            </a:r>
          </a:p>
          <a:p>
            <a:pPr eaLnBrk="1" hangingPunct="1">
              <a:defRPr/>
            </a:pPr>
            <a:endParaRPr lang="ja-JP" altLang="en-US"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・「農業女子プロジェクト」メンバーが参加するワークショップ等を通</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a:t>
            </a:r>
            <a:r>
              <a:rPr lang="ja-JP" altLang="en-US" b="0" dirty="0" err="1" smtClean="0">
                <a:solidFill>
                  <a:prstClr val="black"/>
                </a:solidFill>
                <a:latin typeface="メイリオ" pitchFamily="50" charset="-128"/>
                <a:ea typeface="メイリオ" pitchFamily="50" charset="-128"/>
                <a:cs typeface="メイリオ" pitchFamily="50" charset="-128"/>
              </a:rPr>
              <a:t>じた</a:t>
            </a:r>
            <a:r>
              <a:rPr lang="ja-JP" altLang="en-US" b="0" dirty="0" smtClean="0">
                <a:solidFill>
                  <a:prstClr val="black"/>
                </a:solidFill>
                <a:latin typeface="メイリオ" pitchFamily="50" charset="-128"/>
                <a:ea typeface="メイリオ" pitchFamily="50" charset="-128"/>
                <a:cs typeface="メイリオ" pitchFamily="50" charset="-128"/>
              </a:rPr>
              <a:t>地域の女性農業者ネットワークの活動促進</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400" b="0" dirty="0" smtClean="0">
                <a:solidFill>
                  <a:srgbClr val="002060"/>
                </a:solidFill>
                <a:latin typeface="メイリオ" pitchFamily="50" charset="-128"/>
                <a:ea typeface="メイリオ" pitchFamily="50" charset="-128"/>
                <a:cs typeface="メイリオ" pitchFamily="50" charset="-128"/>
              </a:rPr>
              <a:t>●女性の活躍推進に取り組む農業法人等への支援</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100" b="0" dirty="0" smtClean="0">
                <a:solidFill>
                  <a:prstClr val="black"/>
                </a:solidFill>
                <a:latin typeface="HGｺﾞｼｯｸM" pitchFamily="49" charset="-128"/>
                <a:ea typeface="HGｺﾞｼｯｸM" pitchFamily="49" charset="-128"/>
              </a:rPr>
              <a:t>（平成</a:t>
            </a:r>
            <a:r>
              <a:rPr lang="en-US" altLang="ja-JP" sz="1100" b="0" dirty="0" smtClean="0">
                <a:solidFill>
                  <a:prstClr val="black"/>
                </a:solidFill>
                <a:latin typeface="HGｺﾞｼｯｸM" pitchFamily="49" charset="-128"/>
                <a:ea typeface="HGｺﾞｼｯｸM" pitchFamily="49" charset="-128"/>
              </a:rPr>
              <a:t>28</a:t>
            </a:r>
            <a:r>
              <a:rPr lang="ja-JP" altLang="en-US" sz="1100" b="0" dirty="0" smtClean="0">
                <a:solidFill>
                  <a:prstClr val="black"/>
                </a:solidFill>
                <a:latin typeface="HGｺﾞｼｯｸM" pitchFamily="49" charset="-128"/>
                <a:ea typeface="HGｺﾞｼｯｸM" pitchFamily="49" charset="-128"/>
              </a:rPr>
              <a:t>年度は</a:t>
            </a:r>
            <a:r>
              <a:rPr lang="zh-TW" altLang="en-US" sz="1100" b="0" dirty="0" smtClean="0">
                <a:solidFill>
                  <a:prstClr val="black"/>
                </a:solidFill>
                <a:latin typeface="HGｺﾞｼｯｸM" pitchFamily="49" charset="-128"/>
                <a:ea typeface="HGｺﾞｼｯｸM" pitchFamily="49" charset="-128"/>
              </a:rPr>
              <a:t>公益社団法人　日本農業法人協会</a:t>
            </a:r>
            <a:r>
              <a:rPr lang="ja-JP" altLang="en-US" sz="1100" b="0" dirty="0" smtClean="0">
                <a:solidFill>
                  <a:prstClr val="black"/>
                </a:solidFill>
                <a:latin typeface="HGｺﾞｼｯｸM" pitchFamily="49" charset="-128"/>
                <a:ea typeface="HGｺﾞｼｯｸM" pitchFamily="49" charset="-128"/>
              </a:rPr>
              <a:t>が実施予定）</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女性農業者の活躍推進に取り組んでいる優良農業法人・農業経営体の</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認定等を通じ、女性が活躍する先進的取組を全国に拡大</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・女性が活躍する農業法人・農業経営体についての調査及び認定・表彰</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・上記認定を受けた者等による農業法人・農業経営体向け啓発セミナー</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の開催</a:t>
            </a:r>
            <a:endParaRPr lang="en-US" altLang="ja-JP" b="0" dirty="0" smtClean="0">
              <a:solidFill>
                <a:prstClr val="black"/>
              </a:solidFill>
              <a:latin typeface="メイリオ" pitchFamily="50" charset="-128"/>
              <a:ea typeface="メイリオ" pitchFamily="50" charset="-128"/>
              <a:cs typeface="メイリオ" pitchFamily="50" charset="-128"/>
            </a:endParaRPr>
          </a:p>
        </p:txBody>
      </p:sp>
      <p:sp>
        <p:nvSpPr>
          <p:cNvPr id="14" name="正方形/長方形 13"/>
          <p:cNvSpPr/>
          <p:nvPr/>
        </p:nvSpPr>
        <p:spPr>
          <a:xfrm>
            <a:off x="304800" y="1125538"/>
            <a:ext cx="4146550" cy="4464050"/>
          </a:xfrm>
          <a:prstGeom prst="rect">
            <a:avLst/>
          </a:prstGeom>
          <a:solidFill>
            <a:srgbClr val="99FF3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anchor="ctr"/>
          <a:lstStyle>
            <a:lvl1pPr eaLnBrk="0" hangingPunct="0">
              <a:defRPr kumimoji="1" sz="1200" b="1">
                <a:solidFill>
                  <a:schemeClr val="tx1"/>
                </a:solidFill>
                <a:latin typeface="ＭＳ ゴシック" pitchFamily="49" charset="-128"/>
                <a:ea typeface="ＭＳ Ｐゴシック" charset="-128"/>
              </a:defRPr>
            </a:lvl1pPr>
            <a:lvl2pPr marL="742950" indent="-285750" eaLnBrk="0" hangingPunct="0">
              <a:defRPr kumimoji="1" sz="1200" b="1">
                <a:solidFill>
                  <a:schemeClr val="tx1"/>
                </a:solidFill>
                <a:latin typeface="ＭＳ ゴシック" pitchFamily="49" charset="-128"/>
                <a:ea typeface="ＭＳ Ｐゴシック" charset="-128"/>
              </a:defRPr>
            </a:lvl2pPr>
            <a:lvl3pPr marL="1143000" indent="-228600" eaLnBrk="0" hangingPunct="0">
              <a:defRPr kumimoji="1" sz="1200" b="1">
                <a:solidFill>
                  <a:schemeClr val="tx1"/>
                </a:solidFill>
                <a:latin typeface="ＭＳ ゴシック" pitchFamily="49" charset="-128"/>
                <a:ea typeface="ＭＳ Ｐゴシック" charset="-128"/>
              </a:defRPr>
            </a:lvl3pPr>
            <a:lvl4pPr marL="1600200" indent="-228600" eaLnBrk="0" hangingPunct="0">
              <a:defRPr kumimoji="1" sz="1200" b="1">
                <a:solidFill>
                  <a:schemeClr val="tx1"/>
                </a:solidFill>
                <a:latin typeface="ＭＳ ゴシック" pitchFamily="49" charset="-128"/>
                <a:ea typeface="ＭＳ Ｐゴシック" charset="-128"/>
              </a:defRPr>
            </a:lvl4pPr>
            <a:lvl5pPr marL="2057400" indent="-228600" eaLnBrk="0" hangingPunct="0">
              <a:defRPr kumimoji="1" sz="1200" b="1">
                <a:solidFill>
                  <a:schemeClr val="tx1"/>
                </a:solidFill>
                <a:latin typeface="ＭＳ ゴシック" pitchFamily="49" charset="-128"/>
                <a:ea typeface="ＭＳ Ｐゴシック" charset="-128"/>
              </a:defRPr>
            </a:lvl5pPr>
            <a:lvl6pPr marL="25146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6pPr>
            <a:lvl7pPr marL="29718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7pPr>
            <a:lvl8pPr marL="34290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8pPr>
            <a:lvl9pPr marL="38862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9pPr>
          </a:lstStyle>
          <a:p>
            <a:pPr eaLnBrk="1" hangingPunct="1">
              <a:defRPr/>
            </a:pPr>
            <a:r>
              <a:rPr lang="ja-JP" altLang="en-US" b="0" dirty="0" smtClean="0">
                <a:solidFill>
                  <a:srgbClr val="002060"/>
                </a:solidFill>
                <a:latin typeface="メイリオ" pitchFamily="50" charset="-128"/>
                <a:ea typeface="メイリオ" pitchFamily="50" charset="-128"/>
                <a:cs typeface="メイリオ" pitchFamily="50" charset="-128"/>
              </a:rPr>
              <a:t>　</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400" b="0" dirty="0" smtClean="0">
                <a:solidFill>
                  <a:srgbClr val="002060"/>
                </a:solidFill>
                <a:latin typeface="メイリオ" pitchFamily="50" charset="-128"/>
                <a:ea typeface="メイリオ" pitchFamily="50" charset="-128"/>
                <a:cs typeface="メイリオ" pitchFamily="50" charset="-128"/>
              </a:rPr>
              <a:t>●次世代リーダー支援</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100" b="0" dirty="0" smtClean="0">
                <a:solidFill>
                  <a:prstClr val="black"/>
                </a:solidFill>
                <a:latin typeface="HGｺﾞｼｯｸM" pitchFamily="49" charset="-128"/>
                <a:ea typeface="HGｺﾞｼｯｸM" pitchFamily="49" charset="-128"/>
                <a:cs typeface="メイリオ" pitchFamily="50" charset="-128"/>
              </a:rPr>
              <a:t>（平成</a:t>
            </a:r>
            <a:r>
              <a:rPr lang="en-US" altLang="ja-JP" sz="1100" b="0" dirty="0" smtClean="0">
                <a:solidFill>
                  <a:prstClr val="black"/>
                </a:solidFill>
                <a:latin typeface="HGｺﾞｼｯｸM" pitchFamily="49" charset="-128"/>
                <a:ea typeface="HGｺﾞｼｯｸM" pitchFamily="49" charset="-128"/>
                <a:cs typeface="メイリオ" pitchFamily="50" charset="-128"/>
              </a:rPr>
              <a:t>28</a:t>
            </a:r>
            <a:r>
              <a:rPr lang="ja-JP" altLang="en-US" sz="1100" b="0" dirty="0" smtClean="0">
                <a:solidFill>
                  <a:prstClr val="black"/>
                </a:solidFill>
                <a:latin typeface="HGｺﾞｼｯｸM" pitchFamily="49" charset="-128"/>
                <a:ea typeface="HGｺﾞｼｯｸM" pitchFamily="49" charset="-128"/>
                <a:cs typeface="メイリオ" pitchFamily="50" charset="-128"/>
              </a:rPr>
              <a:t>年度は</a:t>
            </a:r>
            <a:r>
              <a:rPr lang="ja-JP" altLang="en-US" sz="1100" b="0" dirty="0" smtClean="0">
                <a:solidFill>
                  <a:prstClr val="black"/>
                </a:solidFill>
                <a:latin typeface="HGｺﾞｼｯｸM" pitchFamily="49" charset="-128"/>
                <a:ea typeface="HGｺﾞｼｯｸM" pitchFamily="49" charset="-128"/>
              </a:rPr>
              <a:t>一般社団法人　日本能率協会が実施</a:t>
            </a:r>
            <a:r>
              <a:rPr lang="ja-JP" altLang="en-US" sz="1100" b="0" dirty="0">
                <a:solidFill>
                  <a:prstClr val="black"/>
                </a:solidFill>
                <a:latin typeface="HGｺﾞｼｯｸM" pitchFamily="49" charset="-128"/>
                <a:ea typeface="HGｺﾞｼｯｸM" pitchFamily="49" charset="-128"/>
              </a:rPr>
              <a:t>予定</a:t>
            </a:r>
            <a:r>
              <a:rPr lang="ja-JP" altLang="en-US" sz="1100" b="0" dirty="0" smtClean="0">
                <a:solidFill>
                  <a:prstClr val="black"/>
                </a:solidFill>
                <a:latin typeface="HGｺﾞｼｯｸM" pitchFamily="49" charset="-128"/>
                <a:ea typeface="HGｺﾞｼｯｸM" pitchFamily="49" charset="-128"/>
              </a:rPr>
              <a:t>）</a:t>
            </a:r>
            <a:endParaRPr lang="en-US" altLang="ja-JP" sz="1000" b="0" dirty="0" smtClean="0">
              <a:solidFill>
                <a:prstClr val="black"/>
              </a:solidFill>
              <a:latin typeface="HGｺﾞｼｯｸM" pitchFamily="49" charset="-128"/>
              <a:ea typeface="HGｺﾞｼｯｸM" pitchFamily="49" charset="-128"/>
            </a:endParaRPr>
          </a:p>
          <a:p>
            <a:pPr algn="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a:t>
            </a:r>
            <a:endParaRPr lang="ja-JP" altLang="en-US" sz="14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・次世代リーダーを目指す女性農業者を対象として、ブ</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ロック毎に基礎研修会を開催</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・上記基礎研修会の参加者から選抜された者を対象として</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消費者への直接販売や商談会出展等の実践型研修を開催</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・新たなチャレンジを行う女性農業者の経営発展に関する</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取組等の情報発信</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sz="1400" b="0" dirty="0" smtClean="0">
                <a:solidFill>
                  <a:srgbClr val="002060"/>
                </a:solidFill>
                <a:latin typeface="メイリオ" pitchFamily="50" charset="-128"/>
                <a:ea typeface="メイリオ" pitchFamily="50" charset="-128"/>
                <a:cs typeface="メイリオ" pitchFamily="50" charset="-128"/>
              </a:rPr>
              <a:t>●地域女性発展支援</a:t>
            </a:r>
            <a:endParaRPr lang="en-US" altLang="ja-JP" sz="1400" b="0" dirty="0" smtClean="0">
              <a:solidFill>
                <a:srgbClr val="002060"/>
              </a:solidFill>
              <a:latin typeface="メイリオ" pitchFamily="50" charset="-128"/>
              <a:ea typeface="メイリオ" pitchFamily="50" charset="-128"/>
              <a:cs typeface="メイリオ" pitchFamily="50" charset="-128"/>
            </a:endParaRPr>
          </a:p>
          <a:p>
            <a:pPr eaLnBrk="1" hangingPunct="1">
              <a:defRPr/>
            </a:pPr>
            <a:r>
              <a:rPr lang="ja-JP" altLang="en-US" sz="1100" b="0" dirty="0">
                <a:solidFill>
                  <a:prstClr val="black"/>
                </a:solidFill>
                <a:latin typeface="HGｺﾞｼｯｸM" panose="020B0609000000000000" pitchFamily="49" charset="-128"/>
                <a:ea typeface="HGｺﾞｼｯｸM" panose="020B0609000000000000" pitchFamily="49" charset="-128"/>
                <a:cs typeface="メイリオ" pitchFamily="50" charset="-128"/>
              </a:rPr>
              <a:t>（平成</a:t>
            </a:r>
            <a:r>
              <a:rPr lang="en-US" altLang="ja-JP" sz="1100" b="0" dirty="0" smtClean="0">
                <a:solidFill>
                  <a:prstClr val="black"/>
                </a:solidFill>
                <a:latin typeface="HGｺﾞｼｯｸM" panose="020B0609000000000000" pitchFamily="49" charset="-128"/>
                <a:ea typeface="HGｺﾞｼｯｸM" panose="020B0609000000000000" pitchFamily="49" charset="-128"/>
                <a:cs typeface="メイリオ" pitchFamily="50" charset="-128"/>
              </a:rPr>
              <a:t>28</a:t>
            </a:r>
            <a:r>
              <a:rPr lang="ja-JP" altLang="en-US" sz="1100" b="0" dirty="0" smtClean="0">
                <a:solidFill>
                  <a:prstClr val="black"/>
                </a:solidFill>
                <a:latin typeface="HGｺﾞｼｯｸM" panose="020B0609000000000000" pitchFamily="49" charset="-128"/>
                <a:ea typeface="HGｺﾞｼｯｸM" panose="020B0609000000000000" pitchFamily="49" charset="-128"/>
                <a:cs typeface="メイリオ" pitchFamily="50" charset="-128"/>
              </a:rPr>
              <a:t>年度</a:t>
            </a:r>
            <a:r>
              <a:rPr lang="ja-JP" altLang="en-US" sz="1100" b="0" dirty="0">
                <a:solidFill>
                  <a:prstClr val="black"/>
                </a:solidFill>
                <a:latin typeface="HGｺﾞｼｯｸM" panose="020B0609000000000000" pitchFamily="49" charset="-128"/>
                <a:ea typeface="HGｺﾞｼｯｸM" panose="020B0609000000000000" pitchFamily="49" charset="-128"/>
                <a:cs typeface="メイリオ" pitchFamily="50" charset="-128"/>
              </a:rPr>
              <a:t>は一般社団法人　日本能率協会が</a:t>
            </a:r>
            <a:r>
              <a:rPr lang="ja-JP" altLang="en-US" sz="1100" b="0" dirty="0" smtClean="0">
                <a:solidFill>
                  <a:prstClr val="black"/>
                </a:solidFill>
                <a:latin typeface="HGｺﾞｼｯｸM" panose="020B0609000000000000" pitchFamily="49" charset="-128"/>
                <a:ea typeface="HGｺﾞｼｯｸM" panose="020B0609000000000000" pitchFamily="49" charset="-128"/>
                <a:cs typeface="メイリオ" pitchFamily="50" charset="-128"/>
              </a:rPr>
              <a:t>実施予定）</a:t>
            </a:r>
            <a:endParaRPr lang="ja-JP" altLang="en-US" sz="1100" b="0" dirty="0">
              <a:solidFill>
                <a:prstClr val="black"/>
              </a:solidFill>
              <a:latin typeface="HGｺﾞｼｯｸM" panose="020B0609000000000000" pitchFamily="49" charset="-128"/>
              <a:ea typeface="HGｺﾞｼｯｸM" panose="020B0609000000000000" pitchFamily="49"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・地域の女性農業者を対象として、経営意欲を喚起し、</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　資質を高めるための研修・セミナーをブロック毎に開催</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endParaRPr lang="en-US" altLang="ja-JP" sz="800"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ja-JP" altLang="en-US" b="0" dirty="0" smtClean="0">
                <a:solidFill>
                  <a:prstClr val="black"/>
                </a:solidFill>
                <a:latin typeface="メイリオ" pitchFamily="50" charset="-128"/>
                <a:ea typeface="メイリオ" pitchFamily="50" charset="-128"/>
                <a:cs typeface="メイリオ" pitchFamily="50" charset="-128"/>
              </a:rPr>
              <a:t>・地域における女性農業者の経営発展等に向けた取組に対 </a:t>
            </a:r>
            <a:endParaRPr lang="en-US" altLang="ja-JP" b="0" dirty="0" smtClean="0">
              <a:solidFill>
                <a:prstClr val="black"/>
              </a:solidFill>
              <a:latin typeface="メイリオ" pitchFamily="50" charset="-128"/>
              <a:ea typeface="メイリオ" pitchFamily="50" charset="-128"/>
              <a:cs typeface="メイリオ" pitchFamily="50" charset="-128"/>
            </a:endParaRPr>
          </a:p>
          <a:p>
            <a:pPr eaLnBrk="1" hangingPunct="1">
              <a:defRPr/>
            </a:pPr>
            <a:r>
              <a:rPr lang="en-US" altLang="ja-JP" b="0" dirty="0" smtClean="0">
                <a:solidFill>
                  <a:prstClr val="black"/>
                </a:solidFill>
                <a:latin typeface="メイリオ" pitchFamily="50" charset="-128"/>
                <a:ea typeface="メイリオ" pitchFamily="50" charset="-128"/>
                <a:cs typeface="メイリオ" pitchFamily="50" charset="-128"/>
              </a:rPr>
              <a:t>   </a:t>
            </a:r>
            <a:r>
              <a:rPr lang="ja-JP" altLang="en-US" b="0" dirty="0" smtClean="0">
                <a:solidFill>
                  <a:prstClr val="black"/>
                </a:solidFill>
                <a:latin typeface="メイリオ" pitchFamily="50" charset="-128"/>
                <a:ea typeface="メイリオ" pitchFamily="50" charset="-128"/>
                <a:cs typeface="メイリオ" pitchFamily="50" charset="-128"/>
              </a:rPr>
              <a:t>するサポート</a:t>
            </a:r>
            <a:endParaRPr lang="en-US" altLang="ja-JP" b="0" dirty="0" smtClean="0">
              <a:solidFill>
                <a:prstClr val="black"/>
              </a:solidFill>
              <a:latin typeface="メイリオ" pitchFamily="50" charset="-128"/>
              <a:ea typeface="メイリオ" pitchFamily="50" charset="-128"/>
              <a:cs typeface="メイリオ" pitchFamily="50" charset="-128"/>
            </a:endParaRPr>
          </a:p>
        </p:txBody>
      </p:sp>
      <p:sp>
        <p:nvSpPr>
          <p:cNvPr id="62468" name="テキスト ボックス 26"/>
          <p:cNvSpPr txBox="1">
            <a:spLocks noChangeArrowheads="1"/>
          </p:cNvSpPr>
          <p:nvPr/>
        </p:nvSpPr>
        <p:spPr bwMode="auto">
          <a:xfrm>
            <a:off x="2951163" y="179388"/>
            <a:ext cx="67548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dirty="0">
                <a:solidFill>
                  <a:srgbClr val="000000"/>
                </a:solidFill>
                <a:latin typeface="ＭＳ Ｐゴシック" charset="-128"/>
                <a:ea typeface="メイリオ" pitchFamily="50" charset="-128"/>
                <a:cs typeface="メイリオ" pitchFamily="50" charset="-128"/>
              </a:rPr>
              <a:t> </a:t>
            </a:r>
            <a:r>
              <a:rPr lang="ja-JP" altLang="en-US" sz="1200" dirty="0" smtClean="0">
                <a:solidFill>
                  <a:srgbClr val="000000"/>
                </a:solidFill>
                <a:latin typeface="ＭＳ Ｐゴシック" charset="-128"/>
                <a:ea typeface="メイリオ" pitchFamily="50" charset="-128"/>
                <a:cs typeface="メイリオ" pitchFamily="50" charset="-128"/>
              </a:rPr>
              <a:t>（輝く女性農業経営者育成事業）　　　　  　　　　　</a:t>
            </a:r>
            <a:r>
              <a:rPr lang="en-US" altLang="ja-JP" sz="1200" dirty="0" smtClean="0">
                <a:solidFill>
                  <a:srgbClr val="000000"/>
                </a:solidFill>
                <a:latin typeface="ＭＳ Ｐゴシック" charset="-128"/>
                <a:ea typeface="メイリオ" pitchFamily="50" charset="-128"/>
                <a:cs typeface="メイリオ" pitchFamily="50" charset="-128"/>
              </a:rPr>
              <a:t>【</a:t>
            </a:r>
            <a:r>
              <a:rPr lang="ja-JP" altLang="en-US" sz="1200" dirty="0" smtClean="0">
                <a:solidFill>
                  <a:srgbClr val="000000"/>
                </a:solidFill>
                <a:latin typeface="ＭＳ Ｐゴシック" charset="-128"/>
                <a:ea typeface="メイリオ" pitchFamily="50" charset="-128"/>
                <a:cs typeface="メイリオ" pitchFamily="50" charset="-128"/>
              </a:rPr>
              <a:t>平成</a:t>
            </a:r>
            <a:r>
              <a:rPr lang="ja-JP" altLang="en-US" sz="1200" dirty="0">
                <a:solidFill>
                  <a:srgbClr val="000000"/>
                </a:solidFill>
                <a:latin typeface="ＭＳ Ｐゴシック" charset="-128"/>
                <a:ea typeface="メイリオ" pitchFamily="50" charset="-128"/>
                <a:cs typeface="メイリオ" pitchFamily="50" charset="-128"/>
              </a:rPr>
              <a:t>２８</a:t>
            </a:r>
            <a:r>
              <a:rPr lang="ja-JP" altLang="en-US" sz="1200" dirty="0" smtClean="0">
                <a:solidFill>
                  <a:srgbClr val="000000"/>
                </a:solidFill>
                <a:latin typeface="ＭＳ Ｐゴシック" charset="-128"/>
                <a:ea typeface="メイリオ" pitchFamily="50" charset="-128"/>
                <a:cs typeface="メイリオ" pitchFamily="50" charset="-128"/>
              </a:rPr>
              <a:t>年度予算額　１１０百万円</a:t>
            </a:r>
            <a:r>
              <a:rPr lang="en-US" altLang="ja-JP" sz="1200" dirty="0" smtClean="0">
                <a:solidFill>
                  <a:srgbClr val="000000"/>
                </a:solidFill>
                <a:latin typeface="ＭＳ Ｐゴシック" charset="-128"/>
                <a:ea typeface="メイリオ" pitchFamily="50" charset="-128"/>
                <a:cs typeface="メイリオ" pitchFamily="50" charset="-128"/>
              </a:rPr>
              <a:t>】</a:t>
            </a:r>
          </a:p>
          <a:p>
            <a:pPr algn="r" eaLnBrk="1" hangingPunct="1">
              <a:lnSpc>
                <a:spcPts val="200"/>
              </a:lnSpc>
              <a:spcBef>
                <a:spcPct val="0"/>
              </a:spcBef>
              <a:buFontTx/>
              <a:buNone/>
              <a:defRPr/>
            </a:pPr>
            <a:endParaRPr lang="en-US" altLang="ja-JP" sz="1050" b="0" dirty="0" smtClean="0">
              <a:solidFill>
                <a:srgbClr val="000000"/>
              </a:solidFill>
              <a:latin typeface="メイリオ" pitchFamily="50" charset="-128"/>
              <a:ea typeface="メイリオ" pitchFamily="50" charset="-128"/>
              <a:cs typeface="メイリオ" pitchFamily="50" charset="-128"/>
            </a:endParaRPr>
          </a:p>
        </p:txBody>
      </p:sp>
      <p:sp>
        <p:nvSpPr>
          <p:cNvPr id="36869" name="正方形/長方形 15"/>
          <p:cNvSpPr>
            <a:spLocks noChangeArrowheads="1"/>
          </p:cNvSpPr>
          <p:nvPr/>
        </p:nvSpPr>
        <p:spPr bwMode="auto">
          <a:xfrm>
            <a:off x="25400" y="79375"/>
            <a:ext cx="592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女性農業者に対する支援</a:t>
            </a:r>
          </a:p>
        </p:txBody>
      </p:sp>
      <p:sp>
        <p:nvSpPr>
          <p:cNvPr id="20" name="二等辺三角形 19"/>
          <p:cNvSpPr/>
          <p:nvPr/>
        </p:nvSpPr>
        <p:spPr>
          <a:xfrm rot="10800000">
            <a:off x="900113" y="5689600"/>
            <a:ext cx="8261350" cy="406400"/>
          </a:xfrm>
          <a:prstGeom prst="triangle">
            <a:avLst/>
          </a:prstGeom>
          <a:solidFill>
            <a:srgbClr val="FF66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36871" name="テキスト ボックス 21"/>
          <p:cNvSpPr txBox="1">
            <a:spLocks noChangeArrowheads="1"/>
          </p:cNvSpPr>
          <p:nvPr/>
        </p:nvSpPr>
        <p:spPr bwMode="auto">
          <a:xfrm>
            <a:off x="2144713" y="6046788"/>
            <a:ext cx="5991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0">
                <a:solidFill>
                  <a:srgbClr val="000000"/>
                </a:solidFill>
              </a:rPr>
              <a:t>○女性農業経営者の能力を最大限に活かすことを通じた、農業の成長産業化</a:t>
            </a:r>
            <a:endParaRPr lang="en-US" altLang="ja-JP" sz="1400" b="0">
              <a:solidFill>
                <a:srgbClr val="000000"/>
              </a:solidFill>
            </a:endParaRPr>
          </a:p>
          <a:p>
            <a:pPr eaLnBrk="1" hangingPunct="1">
              <a:spcBef>
                <a:spcPct val="0"/>
              </a:spcBef>
              <a:buFontTx/>
              <a:buNone/>
            </a:pPr>
            <a:r>
              <a:rPr lang="ja-JP" altLang="en-US" sz="1400" b="0">
                <a:solidFill>
                  <a:srgbClr val="000000"/>
                </a:solidFill>
              </a:rPr>
              <a:t>○女性農業経営者の収益力向上</a:t>
            </a:r>
            <a:endParaRPr lang="en-US" altLang="ja-JP" sz="1400" b="0">
              <a:solidFill>
                <a:srgbClr val="000000"/>
              </a:solidFill>
            </a:endParaRPr>
          </a:p>
          <a:p>
            <a:pPr eaLnBrk="1" hangingPunct="1">
              <a:spcBef>
                <a:spcPct val="0"/>
              </a:spcBef>
              <a:buFontTx/>
              <a:buNone/>
            </a:pPr>
            <a:r>
              <a:rPr lang="ja-JP" altLang="en-US" sz="1400" b="0">
                <a:solidFill>
                  <a:srgbClr val="000000"/>
                </a:solidFill>
              </a:rPr>
              <a:t>○新規就農者に占める女性の割合の拡大</a:t>
            </a:r>
          </a:p>
        </p:txBody>
      </p:sp>
      <p:sp>
        <p:nvSpPr>
          <p:cNvPr id="36872" name="テキスト ボックス 23"/>
          <p:cNvSpPr txBox="1">
            <a:spLocks noChangeArrowheads="1"/>
          </p:cNvSpPr>
          <p:nvPr/>
        </p:nvSpPr>
        <p:spPr bwMode="auto">
          <a:xfrm>
            <a:off x="3959225" y="5738813"/>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女性農業経営者の活躍</a:t>
            </a:r>
          </a:p>
        </p:txBody>
      </p:sp>
      <p:cxnSp>
        <p:nvCxnSpPr>
          <p:cNvPr id="12" name="直線コネクタ 11"/>
          <p:cNvCxnSpPr/>
          <p:nvPr/>
        </p:nvCxnSpPr>
        <p:spPr>
          <a:xfrm>
            <a:off x="0" y="454025"/>
            <a:ext cx="9906000" cy="0"/>
          </a:xfrm>
          <a:prstGeom prst="line">
            <a:avLst/>
          </a:prstGeom>
          <a:ln w="53975">
            <a:solidFill>
              <a:srgbClr val="CC3399"/>
            </a:solidFill>
          </a:ln>
        </p:spPr>
        <p:style>
          <a:lnRef idx="1">
            <a:schemeClr val="accent1"/>
          </a:lnRef>
          <a:fillRef idx="0">
            <a:schemeClr val="accent1"/>
          </a:fillRef>
          <a:effectRef idx="0">
            <a:schemeClr val="accent1"/>
          </a:effectRef>
          <a:fontRef idx="minor">
            <a:schemeClr val="tx1"/>
          </a:fontRef>
        </p:style>
      </p:cxnSp>
      <p:sp>
        <p:nvSpPr>
          <p:cNvPr id="15" name="角丸四角形 10"/>
          <p:cNvSpPr>
            <a:spLocks noChangeArrowheads="1"/>
          </p:cNvSpPr>
          <p:nvPr/>
        </p:nvSpPr>
        <p:spPr bwMode="auto">
          <a:xfrm>
            <a:off x="304800" y="600075"/>
            <a:ext cx="9328150" cy="457200"/>
          </a:xfrm>
          <a:prstGeom prst="roundRect">
            <a:avLst>
              <a:gd name="adj" fmla="val 16667"/>
            </a:avLst>
          </a:prstGeom>
          <a:solidFill>
            <a:srgbClr val="FFFF99"/>
          </a:solidFill>
          <a:ln w="22225" algn="ctr">
            <a:solidFill>
              <a:sysClr val="windowText" lastClr="000000"/>
            </a:solidFill>
            <a:round/>
            <a:headEnd/>
            <a:tailEnd/>
          </a:ln>
        </p:spPr>
        <p:txBody>
          <a:bodyPr lIns="91351" tIns="72000" rIns="91351" bIns="35978" anchor="ctr"/>
          <a:lstStyle/>
          <a:p>
            <a:pPr eaLnBrk="1" fontAlgn="auto" hangingPunct="1">
              <a:spcBef>
                <a:spcPts val="0"/>
              </a:spcBef>
              <a:spcAft>
                <a:spcPts val="0"/>
              </a:spcAft>
              <a:defRPr/>
            </a:pPr>
            <a:r>
              <a:rPr kumimoji="0" lang="ja-JP" altLang="en-US" sz="1400" b="0" kern="0" dirty="0">
                <a:solidFill>
                  <a:srgbClr val="000000"/>
                </a:solidFill>
                <a:latin typeface="ＭＳ Ｐゴシック"/>
                <a:ea typeface="ＭＳ Ｐゴシック" charset="-128"/>
              </a:rPr>
              <a:t>次世代リーダーとなりうる女性農業者の育成及び農業で新たなチャレンジを行う女性の経営発展を支援</a:t>
            </a:r>
            <a:endParaRPr kumimoji="0" lang="en-US" altLang="ja-JP" sz="1400" b="0" kern="0" dirty="0">
              <a:solidFill>
                <a:srgbClr val="000000"/>
              </a:solidFill>
              <a:latin typeface="ＭＳ Ｐゴシック"/>
              <a:ea typeface="ＭＳ Ｐゴシック" charset="-128"/>
            </a:endParaRPr>
          </a:p>
        </p:txBody>
      </p:sp>
      <p:sp>
        <p:nvSpPr>
          <p:cNvPr id="16" name="角丸四角形 10"/>
          <p:cNvSpPr>
            <a:spLocks noChangeArrowheads="1"/>
          </p:cNvSpPr>
          <p:nvPr/>
        </p:nvSpPr>
        <p:spPr bwMode="auto">
          <a:xfrm>
            <a:off x="698500" y="1139825"/>
            <a:ext cx="3260725" cy="357188"/>
          </a:xfrm>
          <a:prstGeom prst="roundRect">
            <a:avLst>
              <a:gd name="adj" fmla="val 16667"/>
            </a:avLst>
          </a:prstGeom>
          <a:solidFill>
            <a:srgbClr val="FA94FA"/>
          </a:solidFill>
          <a:ln w="12700" algn="ctr">
            <a:solidFill>
              <a:sysClr val="windowText" lastClr="000000"/>
            </a:solidFill>
            <a:round/>
            <a:headEnd/>
            <a:tailEnd/>
          </a:ln>
        </p:spPr>
        <p:txBody>
          <a:bodyPr lIns="91351" tIns="72000" rIns="91351" bIns="35978" anchor="ctr"/>
          <a:lstStyle/>
          <a:p>
            <a:pPr eaLnBrk="1" fontAlgn="auto" hangingPunct="1">
              <a:spcBef>
                <a:spcPts val="0"/>
              </a:spcBef>
              <a:spcAft>
                <a:spcPts val="0"/>
              </a:spcAft>
              <a:defRPr/>
            </a:pPr>
            <a:r>
              <a:rPr kumimoji="0" lang="ja-JP" altLang="en-US" sz="1400" b="0" kern="0" dirty="0">
                <a:solidFill>
                  <a:srgbClr val="000000"/>
                </a:solidFill>
                <a:latin typeface="ＭＳ Ｐゴシック"/>
                <a:ea typeface="ＭＳ Ｐゴシック" charset="-128"/>
              </a:rPr>
              <a:t>次世代リーダー支援・地域女性発展支援</a:t>
            </a:r>
            <a:endParaRPr kumimoji="0" lang="en-US" altLang="ja-JP" sz="1400" b="0" kern="0" dirty="0">
              <a:solidFill>
                <a:srgbClr val="000000"/>
              </a:solidFill>
              <a:latin typeface="ＭＳ Ｐゴシック"/>
              <a:ea typeface="ＭＳ Ｐゴシック" charset="-128"/>
            </a:endParaRPr>
          </a:p>
        </p:txBody>
      </p:sp>
      <p:sp>
        <p:nvSpPr>
          <p:cNvPr id="17" name="角丸四角形 10"/>
          <p:cNvSpPr>
            <a:spLocks noChangeArrowheads="1"/>
          </p:cNvSpPr>
          <p:nvPr/>
        </p:nvSpPr>
        <p:spPr bwMode="auto">
          <a:xfrm>
            <a:off x="5294313" y="1139825"/>
            <a:ext cx="3444875" cy="357188"/>
          </a:xfrm>
          <a:prstGeom prst="roundRect">
            <a:avLst>
              <a:gd name="adj" fmla="val 16667"/>
            </a:avLst>
          </a:prstGeom>
          <a:solidFill>
            <a:srgbClr val="FA94FA"/>
          </a:solidFill>
          <a:ln w="12700" algn="ctr">
            <a:solidFill>
              <a:sysClr val="windowText" lastClr="000000"/>
            </a:solidFill>
            <a:round/>
            <a:headEnd/>
            <a:tailEnd/>
          </a:ln>
        </p:spPr>
        <p:txBody>
          <a:bodyPr lIns="91351" tIns="72000" rIns="91351" bIns="35978" anchor="ctr"/>
          <a:lstStyle/>
          <a:p>
            <a:pPr eaLnBrk="1" fontAlgn="auto" hangingPunct="1">
              <a:spcBef>
                <a:spcPts val="0"/>
              </a:spcBef>
              <a:spcAft>
                <a:spcPts val="0"/>
              </a:spcAft>
              <a:defRPr/>
            </a:pPr>
            <a:r>
              <a:rPr kumimoji="0" lang="ja-JP" altLang="en-US" sz="1400" b="0" kern="0" dirty="0">
                <a:solidFill>
                  <a:srgbClr val="000000"/>
                </a:solidFill>
                <a:latin typeface="ＭＳ Ｐゴシック"/>
                <a:ea typeface="ＭＳ Ｐゴシック" charset="-128"/>
              </a:rPr>
              <a:t>女性農業者のネットワーク促進と活躍推進</a:t>
            </a:r>
            <a:endParaRPr kumimoji="0" lang="en-US" altLang="ja-JP" sz="1400" b="0" kern="0" dirty="0">
              <a:solidFill>
                <a:srgbClr val="000000"/>
              </a:solidFill>
              <a:latin typeface="ＭＳ Ｐゴシック"/>
              <a:ea typeface="ＭＳ Ｐゴシック" charset="-128"/>
            </a:endParaRPr>
          </a:p>
        </p:txBody>
      </p:sp>
      <p:sp>
        <p:nvSpPr>
          <p:cNvPr id="18"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14</a:t>
            </a:r>
            <a:endParaRPr lang="ja-JP" altLang="en-US" sz="1600" b="1" dirty="0" smtClean="0">
              <a:solidFill>
                <a:srgbClr val="FFFFFF"/>
              </a:solidFill>
            </a:endParaRPr>
          </a:p>
        </p:txBody>
      </p:sp>
    </p:spTree>
    <p:extLst>
      <p:ext uri="{BB962C8B-B14F-4D97-AF65-F5344CB8AC3E}">
        <p14:creationId xmlns:p14="http://schemas.microsoft.com/office/powerpoint/2010/main" val="110707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94772" y="188640"/>
            <a:ext cx="968276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3200" kern="0" dirty="0" smtClean="0">
                <a:solidFill>
                  <a:schemeClr val="tx1"/>
                </a:solidFill>
                <a:latin typeface="+mn-ea"/>
                <a:ea typeface="+mn-ea"/>
              </a:rPr>
              <a:t>女性</a:t>
            </a:r>
            <a:r>
              <a:rPr lang="ja-JP" altLang="en-US" sz="3200" kern="0" dirty="0">
                <a:solidFill>
                  <a:schemeClr val="tx1"/>
                </a:solidFill>
                <a:latin typeface="+mn-ea"/>
                <a:ea typeface="+mn-ea"/>
              </a:rPr>
              <a:t>の活躍推進に取り組む農業法人等への</a:t>
            </a:r>
            <a:r>
              <a:rPr lang="ja-JP" altLang="en-US" sz="3200" kern="0" dirty="0" smtClean="0">
                <a:solidFill>
                  <a:schemeClr val="tx1"/>
                </a:solidFill>
                <a:latin typeface="+mn-ea"/>
                <a:ea typeface="+mn-ea"/>
              </a:rPr>
              <a:t>支援</a:t>
            </a:r>
            <a:endParaRPr lang="ja-JP" altLang="en-US" sz="3200" kern="0" dirty="0">
              <a:solidFill>
                <a:schemeClr val="tx1"/>
              </a:solidFill>
              <a:latin typeface="+mn-ea"/>
              <a:ea typeface="+mn-ea"/>
            </a:endParaRPr>
          </a:p>
        </p:txBody>
      </p:sp>
      <p:sp>
        <p:nvSpPr>
          <p:cNvPr id="10" name="正方形/長方形 9"/>
          <p:cNvSpPr/>
          <p:nvPr/>
        </p:nvSpPr>
        <p:spPr>
          <a:xfrm>
            <a:off x="272079" y="1485230"/>
            <a:ext cx="9328150" cy="5184130"/>
          </a:xfrm>
          <a:prstGeom prst="rect">
            <a:avLst/>
          </a:prstGeom>
          <a:solidFill>
            <a:srgbClr val="FFFF66">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108000" bIns="72000" anchor="ctr"/>
          <a:lstStyle>
            <a:lvl1pPr eaLnBrk="0" hangingPunct="0">
              <a:defRPr kumimoji="1" sz="1200" b="1">
                <a:solidFill>
                  <a:schemeClr val="tx1"/>
                </a:solidFill>
                <a:latin typeface="ＭＳ ゴシック" pitchFamily="49" charset="-128"/>
                <a:ea typeface="ＭＳ Ｐゴシック" charset="-128"/>
              </a:defRPr>
            </a:lvl1pPr>
            <a:lvl2pPr marL="742950" indent="-285750" eaLnBrk="0" hangingPunct="0">
              <a:defRPr kumimoji="1" sz="1200" b="1">
                <a:solidFill>
                  <a:schemeClr val="tx1"/>
                </a:solidFill>
                <a:latin typeface="ＭＳ ゴシック" pitchFamily="49" charset="-128"/>
                <a:ea typeface="ＭＳ Ｐゴシック" charset="-128"/>
              </a:defRPr>
            </a:lvl2pPr>
            <a:lvl3pPr marL="1143000" indent="-228600" eaLnBrk="0" hangingPunct="0">
              <a:defRPr kumimoji="1" sz="1200" b="1">
                <a:solidFill>
                  <a:schemeClr val="tx1"/>
                </a:solidFill>
                <a:latin typeface="ＭＳ ゴシック" pitchFamily="49" charset="-128"/>
                <a:ea typeface="ＭＳ Ｐゴシック" charset="-128"/>
              </a:defRPr>
            </a:lvl3pPr>
            <a:lvl4pPr marL="1600200" indent="-228600" eaLnBrk="0" hangingPunct="0">
              <a:defRPr kumimoji="1" sz="1200" b="1">
                <a:solidFill>
                  <a:schemeClr val="tx1"/>
                </a:solidFill>
                <a:latin typeface="ＭＳ ゴシック" pitchFamily="49" charset="-128"/>
                <a:ea typeface="ＭＳ Ｐゴシック" charset="-128"/>
              </a:defRPr>
            </a:lvl4pPr>
            <a:lvl5pPr marL="2057400" indent="-228600" eaLnBrk="0" hangingPunct="0">
              <a:defRPr kumimoji="1" sz="1200" b="1">
                <a:solidFill>
                  <a:schemeClr val="tx1"/>
                </a:solidFill>
                <a:latin typeface="ＭＳ ゴシック" pitchFamily="49" charset="-128"/>
                <a:ea typeface="ＭＳ Ｐゴシック" charset="-128"/>
              </a:defRPr>
            </a:lvl5pPr>
            <a:lvl6pPr marL="25146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6pPr>
            <a:lvl7pPr marL="29718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7pPr>
            <a:lvl8pPr marL="34290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8pPr>
            <a:lvl9pPr marL="3886200" indent="-228600" eaLnBrk="0" fontAlgn="base" hangingPunct="0">
              <a:spcBef>
                <a:spcPct val="0"/>
              </a:spcBef>
              <a:spcAft>
                <a:spcPct val="0"/>
              </a:spcAft>
              <a:defRPr kumimoji="1" sz="1200" b="1">
                <a:solidFill>
                  <a:schemeClr val="tx1"/>
                </a:solidFill>
                <a:latin typeface="ＭＳ ゴシック" pitchFamily="49" charset="-128"/>
                <a:ea typeface="ＭＳ Ｐゴシック" charset="-128"/>
              </a:defRPr>
            </a:lvl9pPr>
          </a:lstStyle>
          <a:p>
            <a:pPr eaLnBrk="1" fontAlgn="base" hangingPunct="1">
              <a:spcBef>
                <a:spcPct val="0"/>
              </a:spcBef>
              <a:spcAft>
                <a:spcPct val="0"/>
              </a:spcAft>
              <a:defRPr/>
            </a:pPr>
            <a:endParaRPr lang="en-US" altLang="ja-JP" sz="2400" b="0" dirty="0" smtClean="0">
              <a:solidFill>
                <a:srgbClr val="002060"/>
              </a:solidFill>
              <a:latin typeface="メイリオ" pitchFamily="50" charset="-128"/>
              <a:ea typeface="メイリオ" pitchFamily="50" charset="-128"/>
              <a:cs typeface="メイリオ" pitchFamily="50" charset="-128"/>
            </a:endParaRPr>
          </a:p>
        </p:txBody>
      </p:sp>
      <p:cxnSp>
        <p:nvCxnSpPr>
          <p:cNvPr id="11" name="直線コネクタ 21"/>
          <p:cNvCxnSpPr>
            <a:cxnSpLocks noChangeShapeType="1"/>
          </p:cNvCxnSpPr>
          <p:nvPr/>
        </p:nvCxnSpPr>
        <p:spPr bwMode="auto">
          <a:xfrm>
            <a:off x="3175" y="1052736"/>
            <a:ext cx="9906000"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sp>
        <p:nvSpPr>
          <p:cNvPr id="12" name="角丸四角形 10"/>
          <p:cNvSpPr>
            <a:spLocks noChangeArrowheads="1"/>
          </p:cNvSpPr>
          <p:nvPr/>
        </p:nvSpPr>
        <p:spPr bwMode="auto">
          <a:xfrm>
            <a:off x="632520" y="1124744"/>
            <a:ext cx="8640960" cy="747326"/>
          </a:xfrm>
          <a:prstGeom prst="roundRect">
            <a:avLst>
              <a:gd name="adj" fmla="val 16667"/>
            </a:avLst>
          </a:prstGeom>
          <a:solidFill>
            <a:schemeClr val="accent1">
              <a:lumMod val="40000"/>
              <a:lumOff val="60000"/>
            </a:schemeClr>
          </a:solidFill>
          <a:ln w="22225" algn="ctr">
            <a:solidFill>
              <a:sysClr val="windowText" lastClr="000000"/>
            </a:solidFill>
            <a:round/>
            <a:headEnd/>
            <a:tailEnd/>
          </a:ln>
        </p:spPr>
        <p:txBody>
          <a:bodyPr lIns="91351" tIns="72000" rIns="91351" bIns="35978" anchor="ctr"/>
          <a:lstStyle/>
          <a:p>
            <a:pPr algn="ctr">
              <a:defRPr/>
            </a:pPr>
            <a:r>
              <a:rPr lang="ja-JP" altLang="en-US" sz="2800" dirty="0" smtClean="0">
                <a:latin typeface="ＭＳ ゴシック" panose="020B0609070205080204" pitchFamily="49" charset="-128"/>
                <a:ea typeface="ＭＳ ゴシック" panose="020B0609070205080204" pitchFamily="49" charset="-128"/>
                <a:cs typeface="メイリオ" pitchFamily="50" charset="-128"/>
              </a:rPr>
              <a:t>農業</a:t>
            </a:r>
            <a:r>
              <a:rPr lang="ja-JP" altLang="en-US" sz="2800" dirty="0">
                <a:latin typeface="ＭＳ ゴシック" panose="020B0609070205080204" pitchFamily="49" charset="-128"/>
                <a:ea typeface="ＭＳ ゴシック" panose="020B0609070205080204" pitchFamily="49" charset="-128"/>
                <a:cs typeface="メイリオ" pitchFamily="50" charset="-128"/>
              </a:rPr>
              <a:t>の未来をつくる女性活躍経営体</a:t>
            </a:r>
            <a:r>
              <a:rPr lang="en-US" altLang="ja-JP" sz="2800" dirty="0">
                <a:latin typeface="ＭＳ ゴシック" panose="020B0609070205080204" pitchFamily="49" charset="-128"/>
                <a:ea typeface="ＭＳ ゴシック" panose="020B0609070205080204" pitchFamily="49" charset="-128"/>
                <a:cs typeface="メイリオ" pitchFamily="50" charset="-128"/>
              </a:rPr>
              <a:t>100</a:t>
            </a:r>
            <a:r>
              <a:rPr lang="ja-JP" altLang="en-US" sz="2800" dirty="0" smtClean="0">
                <a:latin typeface="ＭＳ ゴシック" panose="020B0609070205080204" pitchFamily="49" charset="-128"/>
                <a:ea typeface="ＭＳ ゴシック" panose="020B0609070205080204" pitchFamily="49" charset="-128"/>
                <a:cs typeface="メイリオ" pitchFamily="50" charset="-128"/>
              </a:rPr>
              <a:t>選</a:t>
            </a:r>
            <a:endParaRPr lang="ja-JP" altLang="en-US" sz="2800" dirty="0">
              <a:latin typeface="ＭＳ ゴシック" panose="020B0609070205080204" pitchFamily="49" charset="-128"/>
              <a:ea typeface="ＭＳ ゴシック" panose="020B0609070205080204" pitchFamily="49" charset="-128"/>
              <a:cs typeface="メイリオ" pitchFamily="50" charset="-128"/>
            </a:endParaRPr>
          </a:p>
        </p:txBody>
      </p:sp>
      <p:sp>
        <p:nvSpPr>
          <p:cNvPr id="13" name="テキスト ボックス 12"/>
          <p:cNvSpPr txBox="1"/>
          <p:nvPr/>
        </p:nvSpPr>
        <p:spPr bwMode="auto">
          <a:xfrm>
            <a:off x="632520" y="1916832"/>
            <a:ext cx="8640960" cy="1125949"/>
          </a:xfrm>
          <a:prstGeom prst="rect">
            <a:avLst/>
          </a:prstGeom>
          <a:noFill/>
          <a:ln w="12700">
            <a:noFill/>
            <a:miter lim="800000"/>
            <a:headEnd/>
            <a:tailEnd/>
          </a:ln>
        </p:spPr>
        <p:txBody>
          <a:bodyPr wrap="square" lIns="74295" tIns="8890" rIns="74295" bIns="8890" rtlCol="0" anchor="ctr">
            <a:spAutoFit/>
          </a:bodyPr>
          <a:lstStyle/>
          <a:p>
            <a:r>
              <a:rPr lang="ja-JP" altLang="en-US" sz="2400" b="1" dirty="0">
                <a:latin typeface="+mj-ea"/>
                <a:ea typeface="+mj-ea"/>
              </a:rPr>
              <a:t>●目標</a:t>
            </a:r>
          </a:p>
          <a:p>
            <a:r>
              <a:rPr lang="ja-JP" altLang="en-US" sz="2400" dirty="0">
                <a:latin typeface="+mj-ea"/>
                <a:ea typeface="+mj-ea"/>
              </a:rPr>
              <a:t>　女性農業者の活躍推進に取り組んでいる優良農業法人・農業経営体の認定等を通じ、女性が活躍する先進的取組を全国に拡大</a:t>
            </a:r>
          </a:p>
        </p:txBody>
      </p:sp>
      <p:sp>
        <p:nvSpPr>
          <p:cNvPr id="14" name="テキスト ボックス 13"/>
          <p:cNvSpPr txBox="1"/>
          <p:nvPr/>
        </p:nvSpPr>
        <p:spPr bwMode="auto">
          <a:xfrm>
            <a:off x="632520" y="3068960"/>
            <a:ext cx="8640960" cy="387286"/>
          </a:xfrm>
          <a:prstGeom prst="rect">
            <a:avLst/>
          </a:prstGeom>
          <a:noFill/>
          <a:ln w="12700">
            <a:noFill/>
            <a:miter lim="800000"/>
            <a:headEnd/>
            <a:tailEnd/>
          </a:ln>
        </p:spPr>
        <p:txBody>
          <a:bodyPr wrap="square" lIns="74295" tIns="8890" rIns="74295" bIns="8890" rtlCol="0" anchor="ctr">
            <a:spAutoFit/>
          </a:bodyPr>
          <a:lstStyle/>
          <a:p>
            <a:r>
              <a:rPr lang="ja-JP" altLang="en-US" sz="2400" b="1" dirty="0" smtClean="0">
                <a:latin typeface="+mj-ea"/>
                <a:ea typeface="+mj-ea"/>
              </a:rPr>
              <a:t>●</a:t>
            </a:r>
            <a:r>
              <a:rPr lang="ja-JP" altLang="en-US" sz="2400" b="1" dirty="0">
                <a:latin typeface="+mj-ea"/>
                <a:ea typeface="+mj-ea"/>
              </a:rPr>
              <a:t>審査のポイント</a:t>
            </a:r>
          </a:p>
        </p:txBody>
      </p:sp>
      <p:sp>
        <p:nvSpPr>
          <p:cNvPr id="15" name="テキスト ボックス 14"/>
          <p:cNvSpPr txBox="1"/>
          <p:nvPr/>
        </p:nvSpPr>
        <p:spPr bwMode="auto">
          <a:xfrm>
            <a:off x="632520" y="3501008"/>
            <a:ext cx="8640960" cy="387286"/>
          </a:xfrm>
          <a:prstGeom prst="rect">
            <a:avLst/>
          </a:prstGeom>
          <a:noFill/>
          <a:ln w="12700">
            <a:noFill/>
            <a:miter lim="800000"/>
            <a:headEnd/>
            <a:tailEnd/>
          </a:ln>
        </p:spPr>
        <p:txBody>
          <a:bodyPr wrap="square" lIns="74295" tIns="8890" rIns="74295" bIns="8890" rtlCol="0" anchor="ctr">
            <a:spAutoFit/>
          </a:bodyPr>
          <a:lstStyle/>
          <a:p>
            <a:r>
              <a:rPr lang="ja-JP" altLang="en-US" sz="2400" b="1" dirty="0" smtClean="0">
                <a:latin typeface="+mj-ea"/>
                <a:ea typeface="+mj-ea"/>
              </a:rPr>
              <a:t>　</a:t>
            </a:r>
            <a:r>
              <a:rPr lang="ja-JP" altLang="en-US" sz="2400" dirty="0" smtClean="0">
                <a:latin typeface="+mj-ea"/>
                <a:ea typeface="+mj-ea"/>
              </a:rPr>
              <a:t>１．経営</a:t>
            </a:r>
            <a:r>
              <a:rPr lang="ja-JP" altLang="en-US" sz="2400" dirty="0">
                <a:latin typeface="+mj-ea"/>
                <a:ea typeface="+mj-ea"/>
              </a:rPr>
              <a:t>トップの意識（女性の活躍推進に向けた経営方針・理念</a:t>
            </a:r>
            <a:r>
              <a:rPr lang="ja-JP" altLang="en-US" sz="2400" dirty="0" smtClean="0">
                <a:latin typeface="+mj-ea"/>
                <a:ea typeface="+mj-ea"/>
              </a:rPr>
              <a:t>）</a:t>
            </a:r>
            <a:endParaRPr lang="ja-JP" altLang="en-US" sz="2400" dirty="0">
              <a:latin typeface="+mj-ea"/>
              <a:ea typeface="+mj-ea"/>
            </a:endParaRPr>
          </a:p>
        </p:txBody>
      </p:sp>
      <p:sp>
        <p:nvSpPr>
          <p:cNvPr id="16" name="テキスト ボックス 15"/>
          <p:cNvSpPr txBox="1"/>
          <p:nvPr/>
        </p:nvSpPr>
        <p:spPr bwMode="auto">
          <a:xfrm>
            <a:off x="632520" y="4005064"/>
            <a:ext cx="8640960" cy="756617"/>
          </a:xfrm>
          <a:prstGeom prst="rect">
            <a:avLst/>
          </a:prstGeom>
          <a:noFill/>
          <a:ln w="12700">
            <a:noFill/>
            <a:miter lim="800000"/>
            <a:headEnd/>
            <a:tailEnd/>
          </a:ln>
        </p:spPr>
        <p:txBody>
          <a:bodyPr wrap="square" lIns="74295" tIns="8890" rIns="74295" bIns="8890" rtlCol="0" anchor="ctr">
            <a:spAutoFit/>
          </a:bodyPr>
          <a:lstStyle/>
          <a:p>
            <a:r>
              <a:rPr lang="ja-JP" altLang="en-US" sz="2400" b="1" dirty="0" smtClean="0">
                <a:latin typeface="+mj-ea"/>
                <a:ea typeface="+mj-ea"/>
              </a:rPr>
              <a:t>　</a:t>
            </a:r>
            <a:r>
              <a:rPr lang="ja-JP" altLang="en-US" sz="2400" dirty="0" smtClean="0">
                <a:latin typeface="+mj-ea"/>
                <a:ea typeface="+mj-ea"/>
              </a:rPr>
              <a:t>２．</a:t>
            </a:r>
            <a:r>
              <a:rPr lang="ja-JP" altLang="en-US" sz="2400" dirty="0"/>
              <a:t>働きやすさ快適な労働</a:t>
            </a:r>
            <a:r>
              <a:rPr lang="ja-JP" altLang="en-US" sz="2400" dirty="0" smtClean="0"/>
              <a:t>環境（</a:t>
            </a:r>
            <a:r>
              <a:rPr lang="ja-JP" altLang="en-US" sz="2400" dirty="0"/>
              <a:t>就業規則や制度の充実など）</a:t>
            </a:r>
            <a:r>
              <a:rPr lang="ja-JP" altLang="en-US" sz="2400" dirty="0" smtClean="0"/>
              <a:t>、</a:t>
            </a:r>
            <a:r>
              <a:rPr lang="ja-JP" altLang="en-US" sz="2400" dirty="0"/>
              <a:t>　</a:t>
            </a:r>
            <a:r>
              <a:rPr lang="ja-JP" altLang="en-US" sz="2400" dirty="0" smtClean="0"/>
              <a:t>　　</a:t>
            </a:r>
            <a:endParaRPr lang="en-US" altLang="ja-JP" sz="2400" dirty="0" smtClean="0"/>
          </a:p>
          <a:p>
            <a:r>
              <a:rPr lang="ja-JP" altLang="en-US" sz="2400" dirty="0"/>
              <a:t>　</a:t>
            </a:r>
            <a:r>
              <a:rPr lang="ja-JP" altLang="en-US" sz="2400" dirty="0" smtClean="0"/>
              <a:t>　施設</a:t>
            </a:r>
            <a:r>
              <a:rPr lang="ja-JP" altLang="en-US" sz="2400" dirty="0"/>
              <a:t>や機械等の整備や働きやすい環境づくりに向けた</a:t>
            </a:r>
            <a:r>
              <a:rPr lang="ja-JP" altLang="en-US" sz="2400" dirty="0" smtClean="0"/>
              <a:t>取組み</a:t>
            </a:r>
            <a:endParaRPr lang="ja-JP" altLang="en-US" sz="2400" dirty="0"/>
          </a:p>
        </p:txBody>
      </p:sp>
      <p:sp>
        <p:nvSpPr>
          <p:cNvPr id="17" name="テキスト ボックス 16"/>
          <p:cNvSpPr txBox="1"/>
          <p:nvPr/>
        </p:nvSpPr>
        <p:spPr bwMode="auto">
          <a:xfrm>
            <a:off x="632520" y="4869160"/>
            <a:ext cx="8640960" cy="756617"/>
          </a:xfrm>
          <a:prstGeom prst="rect">
            <a:avLst/>
          </a:prstGeom>
          <a:noFill/>
          <a:ln w="12700">
            <a:noFill/>
            <a:miter lim="800000"/>
            <a:headEnd/>
            <a:tailEnd/>
          </a:ln>
        </p:spPr>
        <p:txBody>
          <a:bodyPr wrap="square" lIns="74295" tIns="8890" rIns="74295" bIns="8890" rtlCol="0" anchor="ctr">
            <a:spAutoFit/>
          </a:bodyPr>
          <a:lstStyle/>
          <a:p>
            <a:r>
              <a:rPr lang="ja-JP" altLang="en-US" sz="2400" b="1" dirty="0" smtClean="0">
                <a:latin typeface="+mj-ea"/>
                <a:ea typeface="+mj-ea"/>
              </a:rPr>
              <a:t>　</a:t>
            </a:r>
            <a:r>
              <a:rPr lang="ja-JP" altLang="en-US" sz="2400" dirty="0">
                <a:latin typeface="+mj-ea"/>
                <a:ea typeface="+mj-ea"/>
              </a:rPr>
              <a:t>３</a:t>
            </a:r>
            <a:r>
              <a:rPr lang="ja-JP" altLang="en-US" sz="2400" dirty="0" smtClean="0">
                <a:latin typeface="+mj-ea"/>
                <a:ea typeface="+mj-ea"/>
              </a:rPr>
              <a:t>．</a:t>
            </a:r>
            <a:r>
              <a:rPr lang="ja-JP" altLang="en-US" sz="2400" dirty="0"/>
              <a:t>キャリア形成・能力開発に関する取組み適材適所配置、</a:t>
            </a:r>
            <a:r>
              <a:rPr lang="ja-JP" altLang="en-US" sz="2400" dirty="0" smtClean="0"/>
              <a:t>キャ　　</a:t>
            </a:r>
            <a:endParaRPr lang="en-US" altLang="ja-JP" sz="2400" dirty="0" smtClean="0"/>
          </a:p>
          <a:p>
            <a:r>
              <a:rPr lang="ja-JP" altLang="en-US" sz="2400" dirty="0"/>
              <a:t>　</a:t>
            </a:r>
            <a:r>
              <a:rPr lang="ja-JP" altLang="en-US" sz="2400" dirty="0" smtClean="0"/>
              <a:t>　リア</a:t>
            </a:r>
            <a:r>
              <a:rPr lang="ja-JP" altLang="en-US" sz="2400" dirty="0"/>
              <a:t>支援、能力開発、人材登用等に関する具体的な</a:t>
            </a:r>
            <a:r>
              <a:rPr lang="ja-JP" altLang="en-US" sz="2400" dirty="0" smtClean="0"/>
              <a:t>取組み</a:t>
            </a:r>
            <a:endParaRPr lang="ja-JP" altLang="en-US" sz="2400" dirty="0"/>
          </a:p>
        </p:txBody>
      </p:sp>
      <p:sp>
        <p:nvSpPr>
          <p:cNvPr id="18" name="テキスト ボックス 17"/>
          <p:cNvSpPr txBox="1"/>
          <p:nvPr/>
        </p:nvSpPr>
        <p:spPr bwMode="auto">
          <a:xfrm>
            <a:off x="632520" y="5733256"/>
            <a:ext cx="8640960" cy="756617"/>
          </a:xfrm>
          <a:prstGeom prst="rect">
            <a:avLst/>
          </a:prstGeom>
          <a:noFill/>
          <a:ln w="12700">
            <a:noFill/>
            <a:miter lim="800000"/>
            <a:headEnd/>
            <a:tailEnd/>
          </a:ln>
        </p:spPr>
        <p:txBody>
          <a:bodyPr wrap="square" lIns="74295" tIns="8890" rIns="74295" bIns="8890" rtlCol="0" anchor="ctr">
            <a:spAutoFit/>
          </a:bodyPr>
          <a:lstStyle/>
          <a:p>
            <a:r>
              <a:rPr lang="ja-JP" altLang="en-US" sz="2400" b="1" dirty="0" smtClean="0">
                <a:latin typeface="+mj-ea"/>
                <a:ea typeface="+mj-ea"/>
              </a:rPr>
              <a:t>　</a:t>
            </a:r>
            <a:r>
              <a:rPr lang="ja-JP" altLang="en-US" sz="2400" dirty="0">
                <a:latin typeface="+mj-ea"/>
                <a:ea typeface="+mj-ea"/>
              </a:rPr>
              <a:t>４</a:t>
            </a:r>
            <a:r>
              <a:rPr lang="ja-JP" altLang="en-US" sz="2400" dirty="0" smtClean="0">
                <a:latin typeface="+mj-ea"/>
                <a:ea typeface="+mj-ea"/>
              </a:rPr>
              <a:t>．経営上の</a:t>
            </a:r>
            <a:r>
              <a:rPr lang="ja-JP" altLang="en-US" sz="2400" dirty="0">
                <a:latin typeface="+mj-ea"/>
                <a:ea typeface="+mj-ea"/>
              </a:rPr>
              <a:t>成果（業績（売上高・利益等）の向上</a:t>
            </a:r>
            <a:r>
              <a:rPr lang="ja-JP" altLang="en-US" sz="2400" dirty="0" smtClean="0">
                <a:latin typeface="+mj-ea"/>
                <a:ea typeface="+mj-ea"/>
              </a:rPr>
              <a:t>、外部</a:t>
            </a:r>
            <a:r>
              <a:rPr lang="ja-JP" altLang="en-US" sz="2400" dirty="0">
                <a:latin typeface="+mj-ea"/>
                <a:ea typeface="+mj-ea"/>
              </a:rPr>
              <a:t>からの</a:t>
            </a:r>
            <a:r>
              <a:rPr lang="ja-JP" altLang="en-US" sz="2400" dirty="0" smtClean="0">
                <a:latin typeface="+mj-ea"/>
                <a:ea typeface="+mj-ea"/>
              </a:rPr>
              <a:t>評　</a:t>
            </a:r>
            <a:endParaRPr lang="en-US" altLang="ja-JP" sz="2400" dirty="0" smtClean="0">
              <a:latin typeface="+mj-ea"/>
              <a:ea typeface="+mj-ea"/>
            </a:endParaRPr>
          </a:p>
          <a:p>
            <a:r>
              <a:rPr lang="ja-JP" altLang="en-US" sz="2400" dirty="0">
                <a:latin typeface="+mj-ea"/>
                <a:ea typeface="+mj-ea"/>
              </a:rPr>
              <a:t>　</a:t>
            </a:r>
            <a:r>
              <a:rPr lang="ja-JP" altLang="en-US" sz="2400" dirty="0" smtClean="0">
                <a:latin typeface="+mj-ea"/>
                <a:ea typeface="+mj-ea"/>
              </a:rPr>
              <a:t>　価、</a:t>
            </a:r>
            <a:r>
              <a:rPr lang="ja-JP" altLang="en-US" sz="2400" dirty="0">
                <a:latin typeface="+mj-ea"/>
                <a:ea typeface="+mj-ea"/>
              </a:rPr>
              <a:t>品質や生産性の向上、人材の定着度</a:t>
            </a:r>
            <a:r>
              <a:rPr lang="en-US" altLang="ja-JP" sz="2400" dirty="0">
                <a:latin typeface="+mj-ea"/>
                <a:ea typeface="+mj-ea"/>
              </a:rPr>
              <a:t>/</a:t>
            </a:r>
            <a:r>
              <a:rPr lang="ja-JP" altLang="en-US" sz="2400" dirty="0">
                <a:latin typeface="+mj-ea"/>
                <a:ea typeface="+mj-ea"/>
              </a:rPr>
              <a:t>満足度の</a:t>
            </a:r>
            <a:r>
              <a:rPr lang="ja-JP" altLang="en-US" sz="2400" dirty="0" smtClean="0">
                <a:latin typeface="+mj-ea"/>
                <a:ea typeface="+mj-ea"/>
              </a:rPr>
              <a:t>向上</a:t>
            </a:r>
            <a:r>
              <a:rPr lang="ja-JP" altLang="en-US" sz="2400" dirty="0">
                <a:latin typeface="+mj-ea"/>
                <a:ea typeface="+mj-ea"/>
              </a:rPr>
              <a:t>など</a:t>
            </a:r>
            <a:r>
              <a:rPr lang="ja-JP" altLang="en-US" sz="2400" dirty="0" smtClean="0">
                <a:latin typeface="+mj-ea"/>
                <a:ea typeface="+mj-ea"/>
              </a:rPr>
              <a:t>）</a:t>
            </a:r>
            <a:endParaRPr lang="ja-JP" altLang="en-US" sz="2400" dirty="0">
              <a:latin typeface="+mj-ea"/>
              <a:ea typeface="+mj-ea"/>
            </a:endParaRPr>
          </a:p>
        </p:txBody>
      </p:sp>
      <p:sp>
        <p:nvSpPr>
          <p:cNvPr id="19"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15</a:t>
            </a:r>
            <a:endParaRPr lang="ja-JP" altLang="en-US" sz="1600" b="1" dirty="0" smtClean="0">
              <a:solidFill>
                <a:srgbClr val="FFFFFF"/>
              </a:solidFill>
            </a:endParaRPr>
          </a:p>
        </p:txBody>
      </p:sp>
    </p:spTree>
    <p:extLst>
      <p:ext uri="{BB962C8B-B14F-4D97-AF65-F5344CB8AC3E}">
        <p14:creationId xmlns:p14="http://schemas.microsoft.com/office/powerpoint/2010/main" val="10230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3812" y="61542"/>
            <a:ext cx="9818376" cy="6734916"/>
          </a:xfrm>
          <a:prstGeom prst="rect">
            <a:avLst/>
          </a:prstGeom>
        </p:spPr>
      </p:pic>
      <p:sp>
        <p:nvSpPr>
          <p:cNvPr id="3"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16</a:t>
            </a:r>
            <a:endParaRPr lang="ja-JP" altLang="en-US" sz="1600" b="1" dirty="0" smtClean="0">
              <a:solidFill>
                <a:srgbClr val="FFFFFF"/>
              </a:solidFill>
            </a:endParaRPr>
          </a:p>
        </p:txBody>
      </p:sp>
    </p:spTree>
    <p:extLst>
      <p:ext uri="{BB962C8B-B14F-4D97-AF65-F5344CB8AC3E}">
        <p14:creationId xmlns:p14="http://schemas.microsoft.com/office/powerpoint/2010/main" val="2254848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487272425"/>
              </p:ext>
            </p:extLst>
          </p:nvPr>
        </p:nvGraphicFramePr>
        <p:xfrm>
          <a:off x="47625" y="60325"/>
          <a:ext cx="9812338" cy="6735763"/>
        </p:xfrm>
        <a:graphic>
          <a:graphicData uri="http://schemas.openxmlformats.org/presentationml/2006/ole">
            <mc:AlternateContent xmlns:mc="http://schemas.openxmlformats.org/markup-compatibility/2006">
              <mc:Choice xmlns:v="urn:schemas-microsoft-com:vml" Requires="v">
                <p:oleObj spid="_x0000_s14362" name="文書" r:id="rId5" imgW="9812856" imgH="6735171" progId="Word.Document.12">
                  <p:embed/>
                </p:oleObj>
              </mc:Choice>
              <mc:Fallback>
                <p:oleObj name="文書" r:id="rId5" imgW="9812856" imgH="6735171" progId="Word.Document.12">
                  <p:embed/>
                  <p:pic>
                    <p:nvPicPr>
                      <p:cNvPr id="0" name=""/>
                      <p:cNvPicPr/>
                      <p:nvPr/>
                    </p:nvPicPr>
                    <p:blipFill>
                      <a:blip r:embed="rId6"/>
                      <a:stretch>
                        <a:fillRect/>
                      </a:stretch>
                    </p:blipFill>
                    <p:spPr>
                      <a:xfrm>
                        <a:off x="47625" y="60325"/>
                        <a:ext cx="9812338" cy="6735763"/>
                      </a:xfrm>
                      <a:prstGeom prst="rect">
                        <a:avLst/>
                      </a:prstGeom>
                    </p:spPr>
                  </p:pic>
                </p:oleObj>
              </mc:Fallback>
            </mc:AlternateContent>
          </a:graphicData>
        </a:graphic>
      </p:graphicFrame>
      <p:sp>
        <p:nvSpPr>
          <p:cNvPr id="3"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17</a:t>
            </a:r>
            <a:endParaRPr lang="ja-JP" altLang="en-US" sz="1600" b="1" dirty="0" smtClean="0">
              <a:solidFill>
                <a:srgbClr val="FFFFFF"/>
              </a:solidFill>
            </a:endParaRPr>
          </a:p>
        </p:txBody>
      </p:sp>
    </p:spTree>
    <p:extLst>
      <p:ext uri="{BB962C8B-B14F-4D97-AF65-F5344CB8AC3E}">
        <p14:creationId xmlns:p14="http://schemas.microsoft.com/office/powerpoint/2010/main" val="2141010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農業女子プロジェクト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角丸四角形 22"/>
          <p:cNvSpPr>
            <a:spLocks noChangeArrowheads="1"/>
          </p:cNvSpPr>
          <p:nvPr/>
        </p:nvSpPr>
        <p:spPr bwMode="auto">
          <a:xfrm>
            <a:off x="9345488" y="6410325"/>
            <a:ext cx="506537"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18</a:t>
            </a:r>
            <a:endParaRPr lang="ja-JP" altLang="en-US" sz="1600" b="1" dirty="0" smtClean="0">
              <a:solidFill>
                <a:srgbClr val="FFFF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998" y="3474995"/>
            <a:ext cx="3384458" cy="312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32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28588" y="549275"/>
            <a:ext cx="9648825" cy="6192838"/>
          </a:xfrm>
          <a:prstGeom prst="roundRect">
            <a:avLst>
              <a:gd name="adj" fmla="val 8717"/>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0" hangingPunct="0">
              <a:defRPr/>
            </a:pPr>
            <a:r>
              <a:rPr lang="ja-JP" altLang="en-US" sz="1600" b="1" dirty="0" smtClean="0">
                <a:solidFill>
                  <a:srgbClr val="000000"/>
                </a:solidFill>
                <a:latin typeface="ＭＳ..."/>
              </a:rPr>
              <a:t>＜</a:t>
            </a:r>
            <a:r>
              <a:rPr lang="ja-JP" altLang="en-US" sz="1600" b="1" dirty="0">
                <a:solidFill>
                  <a:srgbClr val="000000"/>
                </a:solidFill>
                <a:latin typeface="ＭＳ..."/>
              </a:rPr>
              <a:t>基本的考え方</a:t>
            </a:r>
            <a:r>
              <a:rPr lang="ja-JP" altLang="en-US" sz="1600" b="1" dirty="0" smtClean="0">
                <a:solidFill>
                  <a:srgbClr val="000000"/>
                </a:solidFill>
                <a:latin typeface="ＭＳ..."/>
              </a:rPr>
              <a:t>＞</a:t>
            </a:r>
            <a:endParaRPr lang="en-US" altLang="ja-JP" sz="1600" b="1" dirty="0" smtClean="0">
              <a:solidFill>
                <a:srgbClr val="000000"/>
              </a:solidFill>
              <a:latin typeface="ＭＳ..."/>
            </a:endParaRPr>
          </a:p>
          <a:p>
            <a:pPr eaLnBrk="0" hangingPunct="0">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農山</a:t>
            </a:r>
            <a:r>
              <a:rPr lang="ja-JP" altLang="en-US" sz="1600" dirty="0">
                <a:solidFill>
                  <a:prstClr val="black"/>
                </a:solidFill>
                <a:latin typeface="ＭＳ Ｐゴシック"/>
              </a:rPr>
              <a:t>漁村においては、基幹的農業従事者の約４割を女性が占めており、また、６次産業化の進展に伴い、女性の役割の重要性がますます高まっているが、農林水産業経営における女性の参画状況はいまだ十分ではない。農業委員会の委員、農業協同組合</a:t>
            </a:r>
            <a:r>
              <a:rPr lang="ja-JP" altLang="en-US" sz="1600" dirty="0" smtClean="0">
                <a:solidFill>
                  <a:prstClr val="black"/>
                </a:solidFill>
                <a:latin typeface="ＭＳ Ｐゴシック"/>
              </a:rPr>
              <a:t>、森林</a:t>
            </a:r>
            <a:r>
              <a:rPr lang="ja-JP" altLang="en-US" sz="1600" dirty="0">
                <a:solidFill>
                  <a:prstClr val="black"/>
                </a:solidFill>
                <a:latin typeface="ＭＳ Ｐゴシック"/>
              </a:rPr>
              <a:t>組合、漁業協同組合等の役員等への女性登用の一層の拡大を始めとした農山漁村における女性の政策・方針決定過程への参画拡大を促進する。また、女性が男性の対等なパートナーとして経営等に参画できるようにするため、家族経営協定の普及や有効な活用を含め、女性の経営上の位置付けの明確化や経済的地位の向上のために必要な取組を推進する。</a:t>
            </a:r>
          </a:p>
          <a:p>
            <a:pPr marL="87313" indent="-87313" fontAlgn="auto">
              <a:spcAft>
                <a:spcPts val="0"/>
              </a:spcAft>
              <a:defRPr/>
            </a:pPr>
            <a:r>
              <a:rPr lang="ja-JP" altLang="en-US" sz="1600" dirty="0">
                <a:solidFill>
                  <a:prstClr val="black"/>
                </a:solidFill>
                <a:latin typeface="ＭＳ Ｐゴシック"/>
              </a:rPr>
              <a:t>　</a:t>
            </a:r>
            <a:endParaRPr lang="en-US" altLang="ja-JP" sz="1600" dirty="0" smtClean="0">
              <a:solidFill>
                <a:prstClr val="black"/>
              </a:solidFill>
              <a:latin typeface="ＭＳ Ｐゴシック"/>
            </a:endParaRPr>
          </a:p>
          <a:p>
            <a:pPr marL="87313" indent="-87313" fontAlgn="auto">
              <a:spcAft>
                <a:spcPts val="0"/>
              </a:spcAft>
              <a:defRPr/>
            </a:pPr>
            <a:r>
              <a:rPr lang="ja-JP" altLang="en-US" sz="1600" b="1" dirty="0">
                <a:solidFill>
                  <a:prstClr val="black"/>
                </a:solidFill>
                <a:latin typeface="ＭＳ Ｐゴシック"/>
              </a:rPr>
              <a:t>農山漁村分野の主な内容</a:t>
            </a:r>
          </a:p>
          <a:p>
            <a:pPr marL="87313" indent="-87313" fontAlgn="auto">
              <a:spcAft>
                <a:spcPts val="0"/>
              </a:spcAft>
              <a:defRPr/>
            </a:pPr>
            <a:r>
              <a:rPr lang="ja-JP" altLang="en-US" sz="1600" dirty="0">
                <a:solidFill>
                  <a:prstClr val="black"/>
                </a:solidFill>
                <a:latin typeface="ＭＳ Ｐゴシック"/>
              </a:rPr>
              <a:t>（第４分野　地域・農山漁村、環境分野における男女共同参画の推進）</a:t>
            </a:r>
          </a:p>
          <a:p>
            <a:pPr marL="87313" indent="-87313" fontAlgn="auto">
              <a:spcAft>
                <a:spcPts val="0"/>
              </a:spcAft>
              <a:defRPr/>
            </a:pPr>
            <a:r>
              <a:rPr lang="ja-JP" altLang="en-US" sz="1600" dirty="0">
                <a:solidFill>
                  <a:prstClr val="black"/>
                </a:solidFill>
                <a:latin typeface="ＭＳ Ｐゴシック"/>
              </a:rPr>
              <a:t>                                   </a:t>
            </a:r>
            <a:endParaRPr lang="en-US" altLang="ja-JP" sz="1600" dirty="0">
              <a:solidFill>
                <a:prstClr val="black"/>
              </a:solidFill>
              <a:latin typeface="ＭＳ Ｐゴシック"/>
            </a:endParaRPr>
          </a:p>
          <a:p>
            <a:pPr marL="87313" indent="-87313" fontAlgn="auto">
              <a:spcAft>
                <a:spcPts val="0"/>
              </a:spcAft>
              <a:defRPr/>
            </a:pPr>
            <a:r>
              <a:rPr lang="ja-JP" altLang="en-US" sz="1600" dirty="0">
                <a:solidFill>
                  <a:prstClr val="black"/>
                </a:solidFill>
                <a:latin typeface="ＭＳ Ｐゴシック"/>
              </a:rPr>
              <a:t>（１）農山漁村における政策・方針決定過程への女性</a:t>
            </a:r>
            <a:r>
              <a:rPr lang="ja-JP" altLang="en-US" sz="1600" dirty="0" smtClean="0">
                <a:solidFill>
                  <a:prstClr val="black"/>
                </a:solidFill>
                <a:latin typeface="ＭＳ Ｐゴシック"/>
              </a:rPr>
              <a:t>の参画</a:t>
            </a:r>
            <a:r>
              <a:rPr lang="ja-JP" altLang="en-US" sz="1600" dirty="0">
                <a:solidFill>
                  <a:prstClr val="black"/>
                </a:solidFill>
                <a:latin typeface="ＭＳ Ｐゴシック"/>
              </a:rPr>
              <a:t>拡大</a:t>
            </a:r>
          </a:p>
          <a:p>
            <a:pPr marL="271463" indent="-271463" fontAlgn="auto">
              <a:spcAft>
                <a:spcPts val="0"/>
              </a:spcAft>
              <a:defRPr/>
            </a:pPr>
            <a:r>
              <a:rPr lang="ja-JP" altLang="en-US" sz="1600" dirty="0">
                <a:solidFill>
                  <a:prstClr val="black"/>
                </a:solidFill>
                <a:latin typeface="ＭＳ Ｐゴシック"/>
              </a:rPr>
              <a:t>    ・　農業委員会の委員や農業協同組合の役員等について、農協法等の改正で性別等に著しい偏りが生じないよう配慮する規定が置かれたことを十分に踏まえ、女性の参画拡大に向けた取組をより一層促進する。</a:t>
            </a:r>
          </a:p>
          <a:p>
            <a:pPr marL="271463" indent="-271463" fontAlgn="auto">
              <a:spcAft>
                <a:spcPts val="0"/>
              </a:spcAft>
              <a:defRPr/>
            </a:pPr>
            <a:r>
              <a:rPr lang="ja-JP" altLang="en-US" sz="1600" dirty="0">
                <a:solidFill>
                  <a:prstClr val="black"/>
                </a:solidFill>
                <a:latin typeface="ＭＳ Ｐゴシック"/>
              </a:rPr>
              <a:t>    ・　農山漁村における女性リーダー層の活躍推進に向けた研修の充実、ネットワーク化等への継続的なサポート</a:t>
            </a:r>
          </a:p>
          <a:p>
            <a:pPr marL="87313" indent="-87313" fontAlgn="auto">
              <a:spcAft>
                <a:spcPts val="0"/>
              </a:spcAft>
              <a:defRPr/>
            </a:pPr>
            <a:r>
              <a:rPr lang="ja-JP" altLang="en-US" sz="1600" dirty="0">
                <a:solidFill>
                  <a:prstClr val="black"/>
                </a:solidFill>
                <a:latin typeface="ＭＳ Ｐゴシック"/>
              </a:rPr>
              <a:t>（２）農山漁村における女性が働きやすい環境の整備、意識と行動の変革</a:t>
            </a:r>
          </a:p>
          <a:p>
            <a:pPr marL="87313" indent="-87313" fontAlgn="auto">
              <a:spcAft>
                <a:spcPts val="0"/>
              </a:spcAft>
              <a:defRPr/>
            </a:pPr>
            <a:r>
              <a:rPr lang="ja-JP" altLang="en-US" sz="1600" dirty="0">
                <a:solidFill>
                  <a:prstClr val="black"/>
                </a:solidFill>
                <a:latin typeface="ＭＳ Ｐゴシック"/>
              </a:rPr>
              <a:t>    ・　「農業女子プロジェクト」の活動の拡大</a:t>
            </a:r>
          </a:p>
          <a:p>
            <a:pPr marL="87313" indent="-87313" fontAlgn="auto">
              <a:spcAft>
                <a:spcPts val="0"/>
              </a:spcAft>
              <a:defRPr/>
            </a:pPr>
            <a:r>
              <a:rPr lang="ja-JP" altLang="en-US" sz="1600" dirty="0">
                <a:solidFill>
                  <a:prstClr val="black"/>
                </a:solidFill>
                <a:latin typeface="ＭＳ Ｐゴシック"/>
              </a:rPr>
              <a:t>    ・　家族経営協定の締結・法人化の推進</a:t>
            </a:r>
          </a:p>
          <a:p>
            <a:pPr marL="87313" indent="-87313" fontAlgn="auto">
              <a:spcAft>
                <a:spcPts val="0"/>
              </a:spcAft>
              <a:defRPr/>
            </a:pPr>
            <a:r>
              <a:rPr lang="ja-JP" altLang="en-US" sz="1600" dirty="0">
                <a:solidFill>
                  <a:prstClr val="black"/>
                </a:solidFill>
                <a:latin typeface="ＭＳ Ｐゴシック"/>
              </a:rPr>
              <a:t>    ・　女性の役割が適正に評価されるよう啓発活動、情報提供等を充実</a:t>
            </a:r>
          </a:p>
          <a:p>
            <a:pPr marL="87313" indent="-87313" fontAlgn="auto">
              <a:spcAft>
                <a:spcPts val="0"/>
              </a:spcAft>
              <a:defRPr/>
            </a:pPr>
            <a:endParaRPr lang="ja-JP" altLang="en-US" sz="1600" dirty="0">
              <a:solidFill>
                <a:prstClr val="black"/>
              </a:solidFill>
              <a:latin typeface="ＭＳ Ｐゴシック"/>
            </a:endParaRPr>
          </a:p>
        </p:txBody>
      </p:sp>
      <p:sp>
        <p:nvSpPr>
          <p:cNvPr id="73731" name="Rectangle 62"/>
          <p:cNvSpPr>
            <a:spLocks noChangeArrowheads="1"/>
          </p:cNvSpPr>
          <p:nvPr/>
        </p:nvSpPr>
        <p:spPr bwMode="auto">
          <a:xfrm>
            <a:off x="0" y="0"/>
            <a:ext cx="9906000" cy="404813"/>
          </a:xfrm>
          <a:prstGeom prst="rect">
            <a:avLst/>
          </a:prstGeom>
          <a:solidFill>
            <a:srgbClr val="008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1408" tIns="45703" rIns="91408" bIns="457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50000"/>
              </a:spcBef>
              <a:spcAft>
                <a:spcPct val="0"/>
              </a:spcAft>
              <a:buFontTx/>
              <a:buNone/>
            </a:pPr>
            <a:r>
              <a:rPr lang="ja-JP" altLang="en-US" sz="2000" smtClean="0">
                <a:solidFill>
                  <a:srgbClr val="FFFFFF"/>
                </a:solidFill>
                <a:latin typeface="HGS創英角ｺﾞｼｯｸUB" panose="020B0900000000000000" pitchFamily="50" charset="-128"/>
                <a:ea typeface="HGS創英角ｺﾞｼｯｸUB" panose="020B0900000000000000" pitchFamily="50" charset="-128"/>
              </a:rPr>
              <a:t>第４次男女共同参画基本計画（</a:t>
            </a:r>
            <a:r>
              <a:rPr lang="en-US" altLang="ja-JP" sz="2000" smtClean="0">
                <a:solidFill>
                  <a:srgbClr val="FFFFFF"/>
                </a:solidFill>
                <a:latin typeface="HGS創英角ｺﾞｼｯｸUB" panose="020B0900000000000000" pitchFamily="50" charset="-128"/>
                <a:ea typeface="HGS創英角ｺﾞｼｯｸUB" panose="020B0900000000000000" pitchFamily="50" charset="-128"/>
              </a:rPr>
              <a:t>H27.12.25</a:t>
            </a:r>
            <a:r>
              <a:rPr lang="ja-JP" altLang="en-US" sz="2000" smtClean="0">
                <a:solidFill>
                  <a:srgbClr val="FFFFFF"/>
                </a:solidFill>
                <a:latin typeface="HGS創英角ｺﾞｼｯｸUB" panose="020B0900000000000000" pitchFamily="50" charset="-128"/>
                <a:ea typeface="HGS創英角ｺﾞｼｯｸUB" panose="020B0900000000000000" pitchFamily="50" charset="-128"/>
              </a:rPr>
              <a:t>閣議決定）農山漁村分野について①</a:t>
            </a:r>
          </a:p>
        </p:txBody>
      </p:sp>
      <p:sp>
        <p:nvSpPr>
          <p:cNvPr id="73732"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smtClean="0">
                <a:solidFill>
                  <a:srgbClr val="FFFFFF"/>
                </a:solidFill>
              </a:rPr>
              <a:t>１</a:t>
            </a:r>
          </a:p>
        </p:txBody>
      </p:sp>
    </p:spTree>
    <p:extLst>
      <p:ext uri="{BB962C8B-B14F-4D97-AF65-F5344CB8AC3E}">
        <p14:creationId xmlns:p14="http://schemas.microsoft.com/office/powerpoint/2010/main" val="286184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661988" y="765175"/>
            <a:ext cx="3311525" cy="2809875"/>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000">
              <a:solidFill>
                <a:prstClr val="white"/>
              </a:solidFill>
            </a:endParaRPr>
          </a:p>
        </p:txBody>
      </p:sp>
      <p:sp>
        <p:nvSpPr>
          <p:cNvPr id="98307" name="テキスト ボックス 6"/>
          <p:cNvSpPr txBox="1">
            <a:spLocks noChangeArrowheads="1"/>
          </p:cNvSpPr>
          <p:nvPr/>
        </p:nvSpPr>
        <p:spPr bwMode="auto">
          <a:xfrm>
            <a:off x="3252788" y="1862138"/>
            <a:ext cx="184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000" smtClean="0">
              <a:solidFill>
                <a:srgbClr val="000000"/>
              </a:solidFill>
            </a:endParaRPr>
          </a:p>
        </p:txBody>
      </p:sp>
      <p:sp>
        <p:nvSpPr>
          <p:cNvPr id="36" name="円/楕円 35"/>
          <p:cNvSpPr/>
          <p:nvPr/>
        </p:nvSpPr>
        <p:spPr>
          <a:xfrm>
            <a:off x="5867400" y="781050"/>
            <a:ext cx="3309938" cy="281146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400" b="1" dirty="0">
                <a:solidFill>
                  <a:prstClr val="white"/>
                </a:solidFill>
              </a:rPr>
              <a:t>民間企業・団体</a:t>
            </a:r>
          </a:p>
        </p:txBody>
      </p:sp>
      <p:sp>
        <p:nvSpPr>
          <p:cNvPr id="9" name="下カーブ矢印 8"/>
          <p:cNvSpPr/>
          <p:nvPr/>
        </p:nvSpPr>
        <p:spPr>
          <a:xfrm>
            <a:off x="3883025" y="1484313"/>
            <a:ext cx="2006600" cy="431800"/>
          </a:xfrm>
          <a:prstGeom prst="curvedDownArrow">
            <a:avLst/>
          </a:prstGeom>
          <a:solidFill>
            <a:srgbClr val="FF00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000">
              <a:solidFill>
                <a:prstClr val="black"/>
              </a:solidFill>
            </a:endParaRPr>
          </a:p>
        </p:txBody>
      </p:sp>
      <p:sp>
        <p:nvSpPr>
          <p:cNvPr id="46" name="下カーブ矢印 45"/>
          <p:cNvSpPr/>
          <p:nvPr/>
        </p:nvSpPr>
        <p:spPr>
          <a:xfrm rot="10800000">
            <a:off x="3860800" y="2708275"/>
            <a:ext cx="2006600" cy="433388"/>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000">
              <a:solidFill>
                <a:prstClr val="black"/>
              </a:solidFill>
            </a:endParaRPr>
          </a:p>
        </p:txBody>
      </p:sp>
      <p:sp>
        <p:nvSpPr>
          <p:cNvPr id="98311" name="テキスト ボックス 9"/>
          <p:cNvSpPr txBox="1">
            <a:spLocks noChangeArrowheads="1"/>
          </p:cNvSpPr>
          <p:nvPr/>
        </p:nvSpPr>
        <p:spPr bwMode="auto">
          <a:xfrm>
            <a:off x="4098925" y="981075"/>
            <a:ext cx="16176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400" b="1" smtClean="0">
                <a:solidFill>
                  <a:srgbClr val="000000"/>
                </a:solidFill>
              </a:rPr>
              <a:t>女性農業者の力を企業に</a:t>
            </a:r>
          </a:p>
        </p:txBody>
      </p:sp>
      <p:sp>
        <p:nvSpPr>
          <p:cNvPr id="98312" name="テキスト ボックス 46"/>
          <p:cNvSpPr txBox="1">
            <a:spLocks noChangeArrowheads="1"/>
          </p:cNvSpPr>
          <p:nvPr/>
        </p:nvSpPr>
        <p:spPr bwMode="auto">
          <a:xfrm>
            <a:off x="4098925" y="3213100"/>
            <a:ext cx="1617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400" b="1" smtClean="0">
                <a:solidFill>
                  <a:srgbClr val="000000"/>
                </a:solidFill>
              </a:rPr>
              <a:t>企業の力を</a:t>
            </a:r>
            <a:endParaRPr lang="en-US" altLang="ja-JP" sz="1400" b="1" smtClean="0">
              <a:solidFill>
                <a:srgbClr val="000000"/>
              </a:solidFill>
            </a:endParaRPr>
          </a:p>
          <a:p>
            <a:pPr algn="ctr" fontAlgn="base">
              <a:spcBef>
                <a:spcPct val="0"/>
              </a:spcBef>
              <a:spcAft>
                <a:spcPct val="0"/>
              </a:spcAft>
              <a:buFontTx/>
              <a:buNone/>
            </a:pPr>
            <a:r>
              <a:rPr lang="ja-JP" altLang="en-US" sz="1400" b="1" smtClean="0">
                <a:solidFill>
                  <a:srgbClr val="000000"/>
                </a:solidFill>
              </a:rPr>
              <a:t>女性農業者に</a:t>
            </a:r>
          </a:p>
        </p:txBody>
      </p:sp>
      <p:pic>
        <p:nvPicPr>
          <p:cNvPr id="983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1268413"/>
            <a:ext cx="21240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4" name="テキスト ボックス 11"/>
          <p:cNvSpPr txBox="1">
            <a:spLocks noChangeArrowheads="1"/>
          </p:cNvSpPr>
          <p:nvPr/>
        </p:nvSpPr>
        <p:spPr bwMode="auto">
          <a:xfrm>
            <a:off x="255588" y="549275"/>
            <a:ext cx="9304337" cy="6078538"/>
          </a:xfrm>
          <a:prstGeom prst="rect">
            <a:avLst/>
          </a:prstGeom>
          <a:noFill/>
          <a:ln w="6350" cmpd="thickThin">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en-US" altLang="ja-JP" sz="1400" smtClean="0">
              <a:solidFill>
                <a:prstClr val="black"/>
              </a:solidFill>
              <a:ea typeface="ＤＦ特太ゴシック体" panose="020B0509000000000000" pitchFamily="49" charset="-128"/>
            </a:endParaRPr>
          </a:p>
        </p:txBody>
      </p:sp>
      <p:sp>
        <p:nvSpPr>
          <p:cNvPr id="13" name="テキスト ボックス 12"/>
          <p:cNvSpPr txBox="1"/>
          <p:nvPr/>
        </p:nvSpPr>
        <p:spPr bwMode="auto">
          <a:xfrm>
            <a:off x="611188" y="4425950"/>
            <a:ext cx="8767762" cy="2603500"/>
          </a:xfrm>
          <a:prstGeom prst="rect">
            <a:avLst/>
          </a:prstGeom>
          <a:noFill/>
          <a:ln w="12700">
            <a:noFill/>
            <a:miter lim="800000"/>
            <a:headEnd/>
            <a:tailEnd/>
          </a:ln>
        </p:spPr>
        <p:txBody>
          <a:bodyPr wrap="none" lIns="74295" tIns="8890" rIns="74295" bIns="8890" anchor="ctr">
            <a:spAutoFit/>
          </a:bodyPr>
          <a:lstStyle/>
          <a:p>
            <a:pPr fontAlgn="base">
              <a:spcBef>
                <a:spcPct val="0"/>
              </a:spcBef>
              <a:spcAft>
                <a:spcPct val="0"/>
              </a:spcAft>
              <a:defRPr/>
            </a:pPr>
            <a:r>
              <a:rPr lang="en-US" altLang="ja-JP" sz="2800" dirty="0">
                <a:solidFill>
                  <a:prstClr val="black"/>
                </a:solidFill>
                <a:latin typeface="ＭＳ Ｐゴシック"/>
                <a:ea typeface="ＤＦ特太ゴシック体" pitchFamily="1" charset="-128"/>
              </a:rPr>
              <a:t>【</a:t>
            </a:r>
            <a:r>
              <a:rPr lang="ja-JP" altLang="en-US" sz="2800" dirty="0">
                <a:solidFill>
                  <a:prstClr val="black"/>
                </a:solidFill>
                <a:latin typeface="ＭＳ Ｐゴシック"/>
                <a:ea typeface="ＤＦ特太ゴシック体" pitchFamily="1" charset="-128"/>
              </a:rPr>
              <a:t>目標</a:t>
            </a:r>
            <a:r>
              <a:rPr lang="en-US" altLang="ja-JP" sz="2800" dirty="0">
                <a:solidFill>
                  <a:prstClr val="black"/>
                </a:solidFill>
                <a:latin typeface="ＭＳ Ｐゴシック"/>
                <a:ea typeface="ＤＦ特太ゴシック体" pitchFamily="1" charset="-128"/>
              </a:rPr>
              <a:t>】</a:t>
            </a:r>
            <a:endParaRPr lang="ja-JP" altLang="en-US" sz="2800" dirty="0">
              <a:solidFill>
                <a:prstClr val="black"/>
              </a:solidFill>
              <a:latin typeface="ＭＳ Ｐゴシック"/>
              <a:ea typeface="ＤＦ特太ゴシック体" pitchFamily="1" charset="-128"/>
            </a:endParaRPr>
          </a:p>
          <a:p>
            <a:pPr fontAlgn="base">
              <a:spcBef>
                <a:spcPct val="0"/>
              </a:spcBef>
              <a:spcAft>
                <a:spcPct val="0"/>
              </a:spcAft>
              <a:defRPr/>
            </a:pPr>
            <a:r>
              <a:rPr lang="ja-JP" altLang="en-US" sz="2800" dirty="0">
                <a:solidFill>
                  <a:prstClr val="black"/>
                </a:solidFill>
                <a:latin typeface="ＭＳ Ｐゴシック"/>
                <a:ea typeface="ＤＦ特太ゴシック体" pitchFamily="1" charset="-128"/>
              </a:rPr>
              <a:t>①社会、農業界での女性農業者の存在感を高める</a:t>
            </a:r>
          </a:p>
          <a:p>
            <a:pPr fontAlgn="base">
              <a:spcBef>
                <a:spcPct val="0"/>
              </a:spcBef>
              <a:spcAft>
                <a:spcPct val="0"/>
              </a:spcAft>
              <a:defRPr/>
            </a:pPr>
            <a:r>
              <a:rPr lang="ja-JP" altLang="en-US" sz="2800" dirty="0">
                <a:solidFill>
                  <a:prstClr val="black"/>
                </a:solidFill>
                <a:latin typeface="ＭＳ Ｐゴシック"/>
                <a:ea typeface="ＤＦ特太ゴシック体" pitchFamily="1" charset="-128"/>
              </a:rPr>
              <a:t>②女性農業者自らの意識の改革、経営力の発展を促す</a:t>
            </a:r>
          </a:p>
          <a:p>
            <a:pPr fontAlgn="base">
              <a:spcBef>
                <a:spcPct val="0"/>
              </a:spcBef>
              <a:spcAft>
                <a:spcPct val="0"/>
              </a:spcAft>
              <a:defRPr/>
            </a:pPr>
            <a:r>
              <a:rPr lang="ja-JP" altLang="en-US" sz="2800" dirty="0">
                <a:solidFill>
                  <a:prstClr val="black"/>
                </a:solidFill>
                <a:latin typeface="ＭＳ Ｐゴシック"/>
                <a:ea typeface="ＤＦ特太ゴシック体" pitchFamily="1" charset="-128"/>
              </a:rPr>
              <a:t>③若い女性の職業の選択肢に「農業」を加える</a:t>
            </a:r>
          </a:p>
          <a:p>
            <a:pPr fontAlgn="base">
              <a:spcBef>
                <a:spcPct val="0"/>
              </a:spcBef>
              <a:spcAft>
                <a:spcPct val="0"/>
              </a:spcAft>
              <a:defRPr/>
            </a:pPr>
            <a:endParaRPr lang="ja-JP" altLang="en-US" sz="2800" dirty="0">
              <a:solidFill>
                <a:prstClr val="black"/>
              </a:solidFill>
              <a:latin typeface="ＭＳ Ｐゴシック"/>
              <a:ea typeface="ＤＦ特太ゴシック体" pitchFamily="1" charset="-128"/>
            </a:endParaRPr>
          </a:p>
          <a:p>
            <a:pPr fontAlgn="base">
              <a:spcBef>
                <a:spcPct val="0"/>
              </a:spcBef>
              <a:spcAft>
                <a:spcPct val="0"/>
              </a:spcAft>
              <a:defRPr/>
            </a:pPr>
            <a:endParaRPr lang="ja-JP" altLang="en-US" sz="2800" dirty="0">
              <a:solidFill>
                <a:prstClr val="black"/>
              </a:solidFill>
              <a:latin typeface="ＭＳ Ｐゴシック"/>
              <a:ea typeface="ＤＦ特太ゴシック体" pitchFamily="1" charset="-128"/>
            </a:endParaRPr>
          </a:p>
        </p:txBody>
      </p:sp>
      <p:sp>
        <p:nvSpPr>
          <p:cNvPr id="98316" name="テキスト ボックス 1"/>
          <p:cNvSpPr txBox="1">
            <a:spLocks noChangeArrowheads="1"/>
          </p:cNvSpPr>
          <p:nvPr/>
        </p:nvSpPr>
        <p:spPr bwMode="auto">
          <a:xfrm>
            <a:off x="111125" y="100013"/>
            <a:ext cx="95059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8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「農業女子プロジェクト」の目指すもの　　</a:t>
            </a:r>
            <a:endParaRPr lang="en-US" altLang="ja-JP" sz="28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317"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19</a:t>
            </a:r>
            <a:endParaRPr lang="ja-JP" altLang="en-US" sz="1600" b="1" dirty="0" smtClean="0">
              <a:solidFill>
                <a:srgbClr val="FFFFFF"/>
              </a:solidFill>
            </a:endParaRPr>
          </a:p>
        </p:txBody>
      </p:sp>
    </p:spTree>
    <p:extLst>
      <p:ext uri="{BB962C8B-B14F-4D97-AF65-F5344CB8AC3E}">
        <p14:creationId xmlns:p14="http://schemas.microsoft.com/office/powerpoint/2010/main" val="21710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nvGraphicFramePr>
        <p:xfrm>
          <a:off x="1280592" y="692696"/>
          <a:ext cx="99060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625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5" y="1844675"/>
            <a:ext cx="3405188"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0" name="テキスト ボックス 1"/>
          <p:cNvSpPr txBox="1">
            <a:spLocks noChangeArrowheads="1"/>
          </p:cNvSpPr>
          <p:nvPr/>
        </p:nvSpPr>
        <p:spPr bwMode="auto">
          <a:xfrm>
            <a:off x="200025" y="115888"/>
            <a:ext cx="87137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dirty="0" smtClean="0">
                <a:solidFill>
                  <a:srgbClr val="000000"/>
                </a:solidFill>
                <a:latin typeface="ＭＳ Ｐゴシック" panose="020B0600070205080204" pitchFamily="50" charset="-128"/>
              </a:rPr>
              <a:t>農業女子の持つ力とは？</a:t>
            </a:r>
          </a:p>
        </p:txBody>
      </p:sp>
      <p:sp>
        <p:nvSpPr>
          <p:cNvPr id="177158" name="角丸四角形吹き出し 3"/>
          <p:cNvSpPr>
            <a:spLocks noChangeArrowheads="1"/>
          </p:cNvSpPr>
          <p:nvPr/>
        </p:nvSpPr>
        <p:spPr bwMode="auto">
          <a:xfrm>
            <a:off x="835025" y="4203700"/>
            <a:ext cx="2135188" cy="1008063"/>
          </a:xfrm>
          <a:prstGeom prst="wedgeRoundRectCallout">
            <a:avLst>
              <a:gd name="adj1" fmla="val 88037"/>
              <a:gd name="adj2" fmla="val 81398"/>
              <a:gd name="adj3" fmla="val 16667"/>
            </a:avLst>
          </a:pr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smtClean="0">
                <a:solidFill>
                  <a:srgbClr val="000000"/>
                </a:solidFill>
              </a:rPr>
              <a:t>・農業を通じて培った知恵を他産業の商品・サービス開発に活用</a:t>
            </a:r>
          </a:p>
        </p:txBody>
      </p:sp>
      <p:sp>
        <p:nvSpPr>
          <p:cNvPr id="177159" name="角丸四角形吹き出し 6"/>
          <p:cNvSpPr>
            <a:spLocks noChangeArrowheads="1"/>
          </p:cNvSpPr>
          <p:nvPr/>
        </p:nvSpPr>
        <p:spPr bwMode="auto">
          <a:xfrm>
            <a:off x="7340600" y="122238"/>
            <a:ext cx="2133600" cy="1008062"/>
          </a:xfrm>
          <a:prstGeom prst="wedgeRoundRectCallout">
            <a:avLst>
              <a:gd name="adj1" fmla="val -69023"/>
              <a:gd name="adj2" fmla="val 101551"/>
              <a:gd name="adj3" fmla="val 16667"/>
            </a:avLst>
          </a:pr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smtClean="0">
                <a:solidFill>
                  <a:srgbClr val="000000"/>
                </a:solidFill>
              </a:rPr>
              <a:t>・特色ある生産物のより効果的な販売</a:t>
            </a:r>
            <a:endParaRPr lang="en-US" altLang="ja-JP" sz="1400" smtClean="0">
              <a:solidFill>
                <a:srgbClr val="000000"/>
              </a:solidFill>
            </a:endParaRPr>
          </a:p>
          <a:p>
            <a:pPr fontAlgn="base">
              <a:spcBef>
                <a:spcPct val="0"/>
              </a:spcBef>
              <a:spcAft>
                <a:spcPct val="0"/>
              </a:spcAft>
              <a:buFontTx/>
              <a:buNone/>
            </a:pPr>
            <a:r>
              <a:rPr lang="ja-JP" altLang="en-US" sz="1400" smtClean="0">
                <a:solidFill>
                  <a:srgbClr val="000000"/>
                </a:solidFill>
              </a:rPr>
              <a:t>・企業の福利厚生サービスとの連携</a:t>
            </a:r>
          </a:p>
        </p:txBody>
      </p:sp>
      <p:sp>
        <p:nvSpPr>
          <p:cNvPr id="177160" name="角丸四角形吹き出し 7"/>
          <p:cNvSpPr>
            <a:spLocks noChangeArrowheads="1"/>
          </p:cNvSpPr>
          <p:nvPr/>
        </p:nvSpPr>
        <p:spPr bwMode="auto">
          <a:xfrm>
            <a:off x="8048625" y="2263775"/>
            <a:ext cx="1785938" cy="850900"/>
          </a:xfrm>
          <a:prstGeom prst="wedgeRoundRectCallout">
            <a:avLst>
              <a:gd name="adj1" fmla="val -49546"/>
              <a:gd name="adj2" fmla="val 198463"/>
              <a:gd name="adj3" fmla="val 16667"/>
            </a:avLst>
          </a:pr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smtClean="0">
                <a:solidFill>
                  <a:srgbClr val="000000"/>
                </a:solidFill>
              </a:rPr>
              <a:t>・‘女性農業者向け’という新たなマーケットの発見</a:t>
            </a:r>
          </a:p>
        </p:txBody>
      </p:sp>
      <p:sp>
        <p:nvSpPr>
          <p:cNvPr id="96264"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20</a:t>
            </a:r>
            <a:endParaRPr lang="ja-JP" altLang="en-US" sz="1600" b="1" dirty="0" smtClean="0">
              <a:solidFill>
                <a:srgbClr val="FFFFFF"/>
              </a:solidFill>
            </a:endParaRPr>
          </a:p>
        </p:txBody>
      </p:sp>
    </p:spTree>
    <p:extLst>
      <p:ext uri="{BB962C8B-B14F-4D97-AF65-F5344CB8AC3E}">
        <p14:creationId xmlns:p14="http://schemas.microsoft.com/office/powerpoint/2010/main" val="291421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59"/>
                                        </p:tgtEl>
                                        <p:attrNameLst>
                                          <p:attrName>style.visibility</p:attrName>
                                        </p:attrNameLst>
                                      </p:cBhvr>
                                      <p:to>
                                        <p:strVal val="visible"/>
                                      </p:to>
                                    </p:set>
                                    <p:animEffect transition="in" filter="fade">
                                      <p:cBhvr>
                                        <p:cTn id="7" dur="1000"/>
                                        <p:tgtEl>
                                          <p:spTgt spid="177159"/>
                                        </p:tgtEl>
                                      </p:cBhvr>
                                    </p:animEffect>
                                    <p:anim calcmode="lin" valueType="num">
                                      <p:cBhvr>
                                        <p:cTn id="8" dur="1000" fill="hold"/>
                                        <p:tgtEl>
                                          <p:spTgt spid="177159"/>
                                        </p:tgtEl>
                                        <p:attrNameLst>
                                          <p:attrName>ppt_x</p:attrName>
                                        </p:attrNameLst>
                                      </p:cBhvr>
                                      <p:tavLst>
                                        <p:tav tm="0">
                                          <p:val>
                                            <p:strVal val="#ppt_x"/>
                                          </p:val>
                                        </p:tav>
                                        <p:tav tm="100000">
                                          <p:val>
                                            <p:strVal val="#ppt_x"/>
                                          </p:val>
                                        </p:tav>
                                      </p:tavLst>
                                    </p:anim>
                                    <p:anim calcmode="lin" valueType="num">
                                      <p:cBhvr>
                                        <p:cTn id="9" dur="1000" fill="hold"/>
                                        <p:tgtEl>
                                          <p:spTgt spid="1771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Effect transition="in" filter="fade">
                                      <p:cBhvr>
                                        <p:cTn id="14" dur="1000"/>
                                        <p:tgtEl>
                                          <p:spTgt spid="177158"/>
                                        </p:tgtEl>
                                      </p:cBhvr>
                                    </p:animEffect>
                                    <p:anim calcmode="lin" valueType="num">
                                      <p:cBhvr>
                                        <p:cTn id="15" dur="1000" fill="hold"/>
                                        <p:tgtEl>
                                          <p:spTgt spid="177158"/>
                                        </p:tgtEl>
                                        <p:attrNameLst>
                                          <p:attrName>ppt_x</p:attrName>
                                        </p:attrNameLst>
                                      </p:cBhvr>
                                      <p:tavLst>
                                        <p:tav tm="0">
                                          <p:val>
                                            <p:strVal val="#ppt_x"/>
                                          </p:val>
                                        </p:tav>
                                        <p:tav tm="100000">
                                          <p:val>
                                            <p:strVal val="#ppt_x"/>
                                          </p:val>
                                        </p:tav>
                                      </p:tavLst>
                                    </p:anim>
                                    <p:anim calcmode="lin" valueType="num">
                                      <p:cBhvr>
                                        <p:cTn id="16" dur="1000" fill="hold"/>
                                        <p:tgtEl>
                                          <p:spTgt spid="17715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7160"/>
                                        </p:tgtEl>
                                        <p:attrNameLst>
                                          <p:attrName>style.visibility</p:attrName>
                                        </p:attrNameLst>
                                      </p:cBhvr>
                                      <p:to>
                                        <p:strVal val="visible"/>
                                      </p:to>
                                    </p:set>
                                    <p:animEffect transition="in" filter="fade">
                                      <p:cBhvr>
                                        <p:cTn id="21" dur="1000"/>
                                        <p:tgtEl>
                                          <p:spTgt spid="177160"/>
                                        </p:tgtEl>
                                      </p:cBhvr>
                                    </p:animEffect>
                                    <p:anim calcmode="lin" valueType="num">
                                      <p:cBhvr>
                                        <p:cTn id="22" dur="1000" fill="hold"/>
                                        <p:tgtEl>
                                          <p:spTgt spid="177160"/>
                                        </p:tgtEl>
                                        <p:attrNameLst>
                                          <p:attrName>ppt_x</p:attrName>
                                        </p:attrNameLst>
                                      </p:cBhvr>
                                      <p:tavLst>
                                        <p:tav tm="0">
                                          <p:val>
                                            <p:strVal val="#ppt_x"/>
                                          </p:val>
                                        </p:tav>
                                        <p:tav tm="100000">
                                          <p:val>
                                            <p:strVal val="#ppt_x"/>
                                          </p:val>
                                        </p:tav>
                                      </p:tavLst>
                                    </p:anim>
                                    <p:anim calcmode="lin" valueType="num">
                                      <p:cBhvr>
                                        <p:cTn id="23" dur="1000" fill="hold"/>
                                        <p:tgtEl>
                                          <p:spTgt spid="177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P spid="177159" grpId="0" animBg="1"/>
      <p:bldP spid="1771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44450"/>
            <a:ext cx="1800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p:nvCxnSpPr>
        <p:spPr>
          <a:xfrm>
            <a:off x="-585788" y="692150"/>
            <a:ext cx="11545888"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110596" name="テキスト ボックス 2"/>
          <p:cNvSpPr txBox="1">
            <a:spLocks noChangeArrowheads="1"/>
          </p:cNvSpPr>
          <p:nvPr/>
        </p:nvSpPr>
        <p:spPr bwMode="auto">
          <a:xfrm>
            <a:off x="195263" y="765175"/>
            <a:ext cx="9451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農業女子ＰＪメンバーは、「</a:t>
            </a:r>
            <a:r>
              <a:rPr lang="ja-JP" altLang="en-US" sz="18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私の仕事は農業です</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」と言えて、「自分の農業をもっと発展させたい」という意欲のある女性のみなさん。年齢制限なし。</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p:txBody>
      </p:sp>
      <p:graphicFrame>
        <p:nvGraphicFramePr>
          <p:cNvPr id="110597" name="グラフ 8"/>
          <p:cNvGraphicFramePr>
            <a:graphicFrameLocks/>
          </p:cNvGraphicFramePr>
          <p:nvPr/>
        </p:nvGraphicFramePr>
        <p:xfrm>
          <a:off x="5049838" y="1552575"/>
          <a:ext cx="4486275" cy="3035300"/>
        </p:xfrm>
        <a:graphic>
          <a:graphicData uri="http://schemas.openxmlformats.org/presentationml/2006/ole">
            <mc:AlternateContent xmlns:mc="http://schemas.openxmlformats.org/markup-compatibility/2006">
              <mc:Choice xmlns:v="urn:schemas-microsoft-com:vml" Requires="v">
                <p:oleObj spid="_x0000_s16389" name="ワークシート" r:id="rId5" imgW="5248190" imgH="3038372" progId="Excel.Sheet.8">
                  <p:embed/>
                </p:oleObj>
              </mc:Choice>
              <mc:Fallback>
                <p:oleObj name="ワークシート" r:id="rId5" imgW="5248190" imgH="3038372"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838" y="1552575"/>
                        <a:ext cx="4486275" cy="303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8" name="テキスト ボックス 10"/>
          <p:cNvSpPr txBox="1">
            <a:spLocks noChangeArrowheads="1"/>
          </p:cNvSpPr>
          <p:nvPr/>
        </p:nvSpPr>
        <p:spPr bwMode="auto">
          <a:xfrm>
            <a:off x="8108950" y="2384425"/>
            <a:ext cx="74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en-US" altLang="ja-JP" sz="1400" b="1" dirty="0" smtClean="0">
                <a:solidFill>
                  <a:srgbClr val="000000"/>
                </a:solidFill>
              </a:rPr>
              <a:t>30</a:t>
            </a:r>
            <a:r>
              <a:rPr lang="ja-JP" altLang="en-US" sz="1400" b="1" dirty="0" smtClean="0">
                <a:solidFill>
                  <a:srgbClr val="000000"/>
                </a:solidFill>
              </a:rPr>
              <a:t>代</a:t>
            </a:r>
            <a:endParaRPr lang="en-US" altLang="ja-JP" sz="1400" b="1" dirty="0" smtClean="0">
              <a:solidFill>
                <a:srgbClr val="000000"/>
              </a:solidFill>
            </a:endParaRPr>
          </a:p>
          <a:p>
            <a:pPr fontAlgn="base">
              <a:spcBef>
                <a:spcPct val="0"/>
              </a:spcBef>
              <a:spcAft>
                <a:spcPct val="0"/>
              </a:spcAft>
              <a:buFontTx/>
              <a:buNone/>
            </a:pPr>
            <a:r>
              <a:rPr lang="en-US" altLang="ja-JP" sz="1400" b="1" dirty="0" smtClean="0">
                <a:solidFill>
                  <a:srgbClr val="000000"/>
                </a:solidFill>
              </a:rPr>
              <a:t>43</a:t>
            </a:r>
            <a:r>
              <a:rPr lang="ja-JP" altLang="en-US" sz="1400" b="1" dirty="0" smtClean="0">
                <a:solidFill>
                  <a:srgbClr val="000000"/>
                </a:solidFill>
              </a:rPr>
              <a:t>％</a:t>
            </a:r>
          </a:p>
        </p:txBody>
      </p:sp>
      <p:sp>
        <p:nvSpPr>
          <p:cNvPr id="110599" name="テキスト ボックス 11"/>
          <p:cNvSpPr txBox="1">
            <a:spLocks noChangeArrowheads="1"/>
          </p:cNvSpPr>
          <p:nvPr/>
        </p:nvSpPr>
        <p:spPr bwMode="auto">
          <a:xfrm>
            <a:off x="6673850" y="2717800"/>
            <a:ext cx="74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en-US" altLang="ja-JP" sz="1400" b="1" dirty="0" smtClean="0">
                <a:solidFill>
                  <a:srgbClr val="000000"/>
                </a:solidFill>
              </a:rPr>
              <a:t>40</a:t>
            </a:r>
            <a:r>
              <a:rPr lang="ja-JP" altLang="en-US" sz="1400" b="1" dirty="0" smtClean="0">
                <a:solidFill>
                  <a:srgbClr val="000000"/>
                </a:solidFill>
              </a:rPr>
              <a:t>代</a:t>
            </a:r>
            <a:endParaRPr lang="en-US" altLang="ja-JP" sz="1400" b="1" dirty="0" smtClean="0">
              <a:solidFill>
                <a:srgbClr val="000000"/>
              </a:solidFill>
            </a:endParaRPr>
          </a:p>
          <a:p>
            <a:pPr fontAlgn="base">
              <a:spcBef>
                <a:spcPct val="0"/>
              </a:spcBef>
              <a:spcAft>
                <a:spcPct val="0"/>
              </a:spcAft>
              <a:buFontTx/>
              <a:buNone/>
            </a:pPr>
            <a:r>
              <a:rPr lang="en-US" altLang="ja-JP" sz="1400" b="1" dirty="0" smtClean="0">
                <a:solidFill>
                  <a:srgbClr val="000000"/>
                </a:solidFill>
              </a:rPr>
              <a:t>35</a:t>
            </a:r>
            <a:r>
              <a:rPr lang="ja-JP" altLang="en-US" sz="1400" b="1" dirty="0" smtClean="0">
                <a:solidFill>
                  <a:srgbClr val="000000"/>
                </a:solidFill>
              </a:rPr>
              <a:t>％</a:t>
            </a:r>
          </a:p>
        </p:txBody>
      </p:sp>
      <p:sp>
        <p:nvSpPr>
          <p:cNvPr id="110600" name="テキスト ボックス 12"/>
          <p:cNvSpPr txBox="1">
            <a:spLocks noChangeArrowheads="1"/>
          </p:cNvSpPr>
          <p:nvPr/>
        </p:nvSpPr>
        <p:spPr bwMode="auto">
          <a:xfrm>
            <a:off x="6464300" y="1981200"/>
            <a:ext cx="74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en-US" altLang="ja-JP" sz="1400" b="1" dirty="0" smtClean="0">
                <a:solidFill>
                  <a:srgbClr val="000000"/>
                </a:solidFill>
              </a:rPr>
              <a:t>20</a:t>
            </a:r>
            <a:r>
              <a:rPr lang="ja-JP" altLang="en-US" sz="1400" b="1" dirty="0" smtClean="0">
                <a:solidFill>
                  <a:srgbClr val="000000"/>
                </a:solidFill>
              </a:rPr>
              <a:t>代</a:t>
            </a:r>
            <a:endParaRPr lang="en-US" altLang="ja-JP" sz="1400" b="1" dirty="0" smtClean="0">
              <a:solidFill>
                <a:srgbClr val="000000"/>
              </a:solidFill>
            </a:endParaRPr>
          </a:p>
          <a:p>
            <a:pPr fontAlgn="base">
              <a:spcBef>
                <a:spcPct val="0"/>
              </a:spcBef>
              <a:spcAft>
                <a:spcPct val="0"/>
              </a:spcAft>
              <a:buFontTx/>
              <a:buNone/>
            </a:pPr>
            <a:r>
              <a:rPr lang="en-US" altLang="ja-JP" sz="1400" b="1" dirty="0" smtClean="0">
                <a:solidFill>
                  <a:srgbClr val="000000"/>
                </a:solidFill>
              </a:rPr>
              <a:t>12</a:t>
            </a:r>
            <a:r>
              <a:rPr lang="ja-JP" altLang="en-US" sz="1400" b="1" dirty="0" smtClean="0">
                <a:solidFill>
                  <a:srgbClr val="000000"/>
                </a:solidFill>
              </a:rPr>
              <a:t>％</a:t>
            </a:r>
          </a:p>
        </p:txBody>
      </p:sp>
      <p:sp>
        <p:nvSpPr>
          <p:cNvPr id="110601" name="テキスト ボックス 13"/>
          <p:cNvSpPr txBox="1">
            <a:spLocks noChangeArrowheads="1"/>
          </p:cNvSpPr>
          <p:nvPr/>
        </p:nvSpPr>
        <p:spPr bwMode="auto">
          <a:xfrm>
            <a:off x="6305550" y="1339850"/>
            <a:ext cx="7397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en-US" altLang="ja-JP" sz="1400" b="1" dirty="0" smtClean="0">
                <a:solidFill>
                  <a:srgbClr val="000000"/>
                </a:solidFill>
              </a:rPr>
              <a:t>50</a:t>
            </a:r>
            <a:r>
              <a:rPr lang="ja-JP" altLang="en-US" sz="1400" b="1" dirty="0" smtClean="0">
                <a:solidFill>
                  <a:srgbClr val="000000"/>
                </a:solidFill>
              </a:rPr>
              <a:t>代</a:t>
            </a:r>
            <a:endParaRPr lang="en-US" altLang="ja-JP" sz="1400" b="1" dirty="0" smtClean="0">
              <a:solidFill>
                <a:srgbClr val="000000"/>
              </a:solidFill>
            </a:endParaRPr>
          </a:p>
          <a:p>
            <a:pPr fontAlgn="base">
              <a:spcBef>
                <a:spcPct val="0"/>
              </a:spcBef>
              <a:spcAft>
                <a:spcPct val="0"/>
              </a:spcAft>
              <a:buFontTx/>
              <a:buNone/>
            </a:pPr>
            <a:r>
              <a:rPr lang="ja-JP" altLang="en-US" sz="1400" b="1" dirty="0">
                <a:solidFill>
                  <a:srgbClr val="000000"/>
                </a:solidFill>
              </a:rPr>
              <a:t>９</a:t>
            </a:r>
            <a:r>
              <a:rPr lang="ja-JP" altLang="en-US" sz="1400" b="1" dirty="0" smtClean="0">
                <a:solidFill>
                  <a:srgbClr val="000000"/>
                </a:solidFill>
              </a:rPr>
              <a:t>％</a:t>
            </a:r>
          </a:p>
        </p:txBody>
      </p:sp>
      <p:sp>
        <p:nvSpPr>
          <p:cNvPr id="110602" name="テキスト ボックス 14"/>
          <p:cNvSpPr txBox="1">
            <a:spLocks noChangeArrowheads="1"/>
          </p:cNvSpPr>
          <p:nvPr/>
        </p:nvSpPr>
        <p:spPr bwMode="auto">
          <a:xfrm>
            <a:off x="7512050" y="1236663"/>
            <a:ext cx="5762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en-US" altLang="ja-JP" sz="1400" b="1" dirty="0" smtClean="0">
                <a:solidFill>
                  <a:srgbClr val="000000"/>
                </a:solidFill>
              </a:rPr>
              <a:t>60</a:t>
            </a:r>
            <a:r>
              <a:rPr lang="ja-JP" altLang="en-US" sz="1400" b="1" dirty="0" smtClean="0">
                <a:solidFill>
                  <a:srgbClr val="000000"/>
                </a:solidFill>
              </a:rPr>
              <a:t>代</a:t>
            </a:r>
            <a:endParaRPr lang="en-US" altLang="ja-JP" sz="1400" b="1" dirty="0" smtClean="0">
              <a:solidFill>
                <a:srgbClr val="000000"/>
              </a:solidFill>
            </a:endParaRPr>
          </a:p>
          <a:p>
            <a:pPr fontAlgn="base">
              <a:spcBef>
                <a:spcPct val="0"/>
              </a:spcBef>
              <a:spcAft>
                <a:spcPct val="0"/>
              </a:spcAft>
              <a:buFontTx/>
              <a:buNone/>
            </a:pPr>
            <a:r>
              <a:rPr lang="en-US" altLang="ja-JP" sz="1400" b="1" dirty="0" smtClean="0">
                <a:solidFill>
                  <a:srgbClr val="000000"/>
                </a:solidFill>
              </a:rPr>
              <a:t>1</a:t>
            </a:r>
            <a:r>
              <a:rPr lang="ja-JP" altLang="en-US" sz="1400" b="1" dirty="0" smtClean="0">
                <a:solidFill>
                  <a:srgbClr val="000000"/>
                </a:solidFill>
              </a:rPr>
              <a:t>％</a:t>
            </a:r>
          </a:p>
        </p:txBody>
      </p:sp>
      <p:cxnSp>
        <p:nvCxnSpPr>
          <p:cNvPr id="17" name="直線矢印コネクタ 16"/>
          <p:cNvCxnSpPr/>
          <p:nvPr/>
        </p:nvCxnSpPr>
        <p:spPr>
          <a:xfrm>
            <a:off x="6959600" y="1731963"/>
            <a:ext cx="29845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7415213" y="1706563"/>
            <a:ext cx="185737"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605" name="テキスト ボックス 19"/>
          <p:cNvSpPr txBox="1">
            <a:spLocks noChangeArrowheads="1"/>
          </p:cNvSpPr>
          <p:nvPr/>
        </p:nvSpPr>
        <p:spPr bwMode="auto">
          <a:xfrm>
            <a:off x="57150" y="4724400"/>
            <a:ext cx="99837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発足当初の３７名から、２年ほどで</a:t>
            </a:r>
            <a:r>
              <a:rPr lang="en-US" altLang="ja-JP" sz="20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u="sng"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倍超に</a:t>
            </a:r>
            <a:r>
              <a:rPr lang="ja-JP" altLang="en-US" sz="20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47</a:t>
            </a:r>
            <a:r>
              <a:rPr lang="ja-JP" altLang="en-US" sz="20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全都道府県で誕生</a:t>
            </a: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都道府県別</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年５月現在）</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①千葉県（</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２名）②岡山県（</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名）②群馬県（</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７名）</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北海道（</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５名）</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愛知県</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５名）</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就農歴別</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月現在）</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１～５年目：</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９％　　６～</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年目：</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　　</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年目以上：</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（不明２％）</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就農ルート</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月現在）</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結婚を契機に就農：</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後継者：</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新規就農（独立自営</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法人雇用）：</a:t>
            </a:r>
            <a:r>
              <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606" name="テキスト ボックス 1"/>
          <p:cNvSpPr txBox="1">
            <a:spLocks noChangeArrowheads="1"/>
          </p:cNvSpPr>
          <p:nvPr/>
        </p:nvSpPr>
        <p:spPr bwMode="auto">
          <a:xfrm>
            <a:off x="-131763" y="141288"/>
            <a:ext cx="9505951"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8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多彩な農業女子メンバー　　</a:t>
            </a:r>
            <a:endParaRPr lang="en-US" altLang="ja-JP" sz="28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607" name="角丸四角形 22"/>
          <p:cNvSpPr>
            <a:spLocks noChangeArrowheads="1"/>
          </p:cNvSpPr>
          <p:nvPr/>
        </p:nvSpPr>
        <p:spPr bwMode="auto">
          <a:xfrm>
            <a:off x="9366250" y="6396038"/>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21</a:t>
            </a:r>
            <a:endParaRPr lang="ja-JP" altLang="en-US" sz="1600" b="1" dirty="0" smtClean="0">
              <a:solidFill>
                <a:srgbClr val="FFFFFF"/>
              </a:solidFill>
            </a:endParaRPr>
          </a:p>
        </p:txBody>
      </p:sp>
      <p:grpSp>
        <p:nvGrpSpPr>
          <p:cNvPr id="25" name="グループ化 24"/>
          <p:cNvGrpSpPr/>
          <p:nvPr/>
        </p:nvGrpSpPr>
        <p:grpSpPr>
          <a:xfrm>
            <a:off x="1091299" y="1478234"/>
            <a:ext cx="3145968" cy="2971552"/>
            <a:chOff x="203471" y="332655"/>
            <a:chExt cx="7644609" cy="6912769"/>
          </a:xfrm>
          <a:effectLst>
            <a:glow rad="228600">
              <a:schemeClr val="accent2">
                <a:satMod val="175000"/>
                <a:alpha val="40000"/>
              </a:schemeClr>
            </a:glow>
          </a:effectLst>
        </p:grpSpPr>
        <p:pic>
          <p:nvPicPr>
            <p:cNvPr id="2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193" y="352708"/>
              <a:ext cx="2520000" cy="23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999" y="332656"/>
              <a:ext cx="2533801"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1521" y="332655"/>
              <a:ext cx="25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1800" y="2459450"/>
              <a:ext cx="2520000" cy="240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520" y="2465255"/>
              <a:ext cx="2520000" cy="261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6868" y="4725144"/>
              <a:ext cx="2520000" cy="238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16868" y="2457506"/>
              <a:ext cx="2484000" cy="234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471" y="2442489"/>
              <a:ext cx="2556000" cy="237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92080" y="4725144"/>
              <a:ext cx="2556000" cy="23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1800" y="4722235"/>
              <a:ext cx="2520000" cy="252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テキスト ボックス 1"/>
          <p:cNvSpPr txBox="1"/>
          <p:nvPr/>
        </p:nvSpPr>
        <p:spPr>
          <a:xfrm>
            <a:off x="-257175" y="1519238"/>
            <a:ext cx="5934075" cy="2893100"/>
          </a:xfrm>
          <a:prstGeom prst="rect">
            <a:avLst/>
          </a:prstGeom>
          <a:noFill/>
        </p:spPr>
        <p:txBody>
          <a:bodyPr>
            <a:spAutoFit/>
          </a:bodyPr>
          <a:lstStyle/>
          <a:p>
            <a:pPr algn="ctr">
              <a:defRPr/>
            </a:pPr>
            <a:r>
              <a:rPr lang="ja-JP" altLang="en-US" sz="5400" b="1" dirty="0">
                <a:solidFill>
                  <a:srgbClr val="FF0066"/>
                </a:solidFill>
                <a:effectLst>
                  <a:outerShdw blurRad="38100" dist="38100" dir="2700000" algn="tl">
                    <a:srgbClr val="000000">
                      <a:alpha val="43137"/>
                    </a:srgbClr>
                  </a:outerShdw>
                </a:effectLst>
              </a:rPr>
              <a:t>全　国</a:t>
            </a:r>
            <a:endParaRPr lang="en-US" altLang="ja-JP" sz="5400" b="1" dirty="0">
              <a:solidFill>
                <a:srgbClr val="FF0066"/>
              </a:solidFill>
              <a:effectLst>
                <a:outerShdw blurRad="38100" dist="38100" dir="2700000" algn="tl">
                  <a:srgbClr val="000000">
                    <a:alpha val="43137"/>
                  </a:srgbClr>
                </a:outerShdw>
              </a:effectLst>
            </a:endParaRPr>
          </a:p>
          <a:p>
            <a:pPr algn="ctr">
              <a:defRPr/>
            </a:pPr>
            <a:r>
              <a:rPr lang="ja-JP" altLang="en-US" sz="9600" dirty="0" smtClean="0">
                <a:solidFill>
                  <a:srgbClr val="FF0066"/>
                </a:solidFill>
                <a:effectLst>
                  <a:outerShdw blurRad="38100" dist="38100" dir="2700000" algn="tl">
                    <a:prstClr val="white"/>
                  </a:outerShdw>
                </a:effectLst>
              </a:rPr>
              <a:t>４５２</a:t>
            </a:r>
            <a:r>
              <a:rPr lang="ja-JP" altLang="en-US" sz="4400" dirty="0" smtClean="0">
                <a:solidFill>
                  <a:srgbClr val="FF0066"/>
                </a:solidFill>
                <a:effectLst>
                  <a:outerShdw blurRad="38100" dist="38100" dir="2700000" algn="tl">
                    <a:prstClr val="white"/>
                  </a:outerShdw>
                </a:effectLst>
              </a:rPr>
              <a:t>名</a:t>
            </a:r>
            <a:endParaRPr lang="en-US" altLang="ja-JP" sz="4400" dirty="0">
              <a:solidFill>
                <a:srgbClr val="FF0066"/>
              </a:solidFill>
              <a:effectLst>
                <a:outerShdw blurRad="38100" dist="38100" dir="2700000" algn="tl">
                  <a:srgbClr val="000000">
                    <a:alpha val="43137"/>
                  </a:srgbClr>
                </a:outerShdw>
              </a:effectLst>
            </a:endParaRPr>
          </a:p>
          <a:p>
            <a:pPr algn="ctr">
              <a:defRPr/>
            </a:pPr>
            <a:r>
              <a:rPr lang="en-US" altLang="ja-JP" sz="3200" dirty="0">
                <a:solidFill>
                  <a:srgbClr val="FF0066"/>
                </a:solidFill>
                <a:effectLst>
                  <a:outerShdw blurRad="38100" dist="38100" dir="2700000" algn="tl">
                    <a:srgbClr val="000000">
                      <a:alpha val="43137"/>
                    </a:srgbClr>
                  </a:outerShdw>
                </a:effectLst>
              </a:rPr>
              <a:t>(28</a:t>
            </a:r>
            <a:r>
              <a:rPr lang="ja-JP" altLang="en-US" sz="3200" dirty="0" smtClean="0">
                <a:solidFill>
                  <a:srgbClr val="FF0066"/>
                </a:solidFill>
                <a:effectLst>
                  <a:outerShdw blurRad="38100" dist="38100" dir="2700000" algn="tl">
                    <a:srgbClr val="000000">
                      <a:alpha val="43137"/>
                    </a:srgbClr>
                  </a:outerShdw>
                </a:effectLst>
              </a:rPr>
              <a:t>年</a:t>
            </a:r>
            <a:r>
              <a:rPr lang="ja-JP" altLang="en-US" sz="3200" dirty="0">
                <a:solidFill>
                  <a:srgbClr val="FF0066"/>
                </a:solidFill>
                <a:effectLst>
                  <a:outerShdw blurRad="38100" dist="38100" dir="2700000" algn="tl">
                    <a:srgbClr val="000000">
                      <a:alpha val="43137"/>
                    </a:srgbClr>
                  </a:outerShdw>
                </a:effectLst>
              </a:rPr>
              <a:t>５</a:t>
            </a:r>
            <a:r>
              <a:rPr lang="ja-JP" altLang="en-US" sz="3200" dirty="0" smtClean="0">
                <a:solidFill>
                  <a:srgbClr val="FF0066"/>
                </a:solidFill>
                <a:effectLst>
                  <a:outerShdw blurRad="38100" dist="38100" dir="2700000" algn="tl">
                    <a:srgbClr val="000000">
                      <a:alpha val="43137"/>
                    </a:srgbClr>
                  </a:outerShdw>
                </a:effectLst>
              </a:rPr>
              <a:t>月</a:t>
            </a:r>
            <a:r>
              <a:rPr lang="ja-JP" altLang="en-US" sz="3200" dirty="0">
                <a:solidFill>
                  <a:srgbClr val="FF0066"/>
                </a:solidFill>
                <a:effectLst>
                  <a:outerShdw blurRad="38100" dist="38100" dir="2700000" algn="tl">
                    <a:srgbClr val="000000">
                      <a:alpha val="43137"/>
                    </a:srgbClr>
                  </a:outerShdw>
                </a:effectLst>
              </a:rPr>
              <a:t>現在</a:t>
            </a:r>
            <a:r>
              <a:rPr lang="en-US" altLang="ja-JP" sz="3200" dirty="0">
                <a:solidFill>
                  <a:srgbClr val="FF0066"/>
                </a:solidFill>
                <a:effectLst>
                  <a:outerShdw blurRad="38100" dist="38100" dir="2700000" algn="tl">
                    <a:srgbClr val="000000">
                      <a:alpha val="43137"/>
                    </a:srgbClr>
                  </a:outerShdw>
                </a:effectLst>
              </a:rPr>
              <a:t>)</a:t>
            </a:r>
            <a:endParaRPr lang="ja-JP" altLang="en-US" sz="3200" dirty="0">
              <a:solidFill>
                <a:srgbClr val="FF0066"/>
              </a:solidFill>
              <a:effectLst>
                <a:outerShdw blurRad="38100" dist="38100" dir="2700000" algn="tl">
                  <a:srgbClr val="000000">
                    <a:alpha val="43137"/>
                  </a:srgbClr>
                </a:outerShdw>
              </a:effectLst>
            </a:endParaRPr>
          </a:p>
        </p:txBody>
      </p:sp>
      <p:sp>
        <p:nvSpPr>
          <p:cNvPr id="110610" name="正方形/長方形 3"/>
          <p:cNvSpPr>
            <a:spLocks noChangeArrowheads="1"/>
          </p:cNvSpPr>
          <p:nvPr/>
        </p:nvSpPr>
        <p:spPr bwMode="auto">
          <a:xfrm>
            <a:off x="6499225" y="4278313"/>
            <a:ext cx="20161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type="triangle" w="med" len="me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1200" dirty="0" smtClean="0">
                <a:solidFill>
                  <a:prstClr val="black"/>
                </a:solidFill>
              </a:rPr>
              <a:t>（</a:t>
            </a:r>
            <a:r>
              <a:rPr lang="en-US" altLang="ja-JP" sz="1200" dirty="0" smtClean="0">
                <a:solidFill>
                  <a:prstClr val="black"/>
                </a:solidFill>
              </a:rPr>
              <a:t>28</a:t>
            </a:r>
            <a:r>
              <a:rPr lang="ja-JP" altLang="en-US" sz="1200" dirty="0" smtClean="0">
                <a:solidFill>
                  <a:prstClr val="black"/>
                </a:solidFill>
              </a:rPr>
              <a:t>年</a:t>
            </a:r>
            <a:r>
              <a:rPr lang="ja-JP" altLang="en-US" sz="1200" dirty="0">
                <a:solidFill>
                  <a:prstClr val="black"/>
                </a:solidFill>
              </a:rPr>
              <a:t>５</a:t>
            </a:r>
            <a:r>
              <a:rPr lang="ja-JP" altLang="en-US" sz="1200" dirty="0" smtClean="0">
                <a:solidFill>
                  <a:prstClr val="black"/>
                </a:solidFill>
              </a:rPr>
              <a:t>月現在）</a:t>
            </a:r>
          </a:p>
        </p:txBody>
      </p:sp>
    </p:spTree>
    <p:extLst>
      <p:ext uri="{BB962C8B-B14F-4D97-AF65-F5344CB8AC3E}">
        <p14:creationId xmlns:p14="http://schemas.microsoft.com/office/powerpoint/2010/main" val="1979426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テキスト ボックス 27"/>
          <p:cNvSpPr txBox="1">
            <a:spLocks noChangeArrowheads="1"/>
          </p:cNvSpPr>
          <p:nvPr/>
        </p:nvSpPr>
        <p:spPr bwMode="auto">
          <a:xfrm>
            <a:off x="-304800" y="188913"/>
            <a:ext cx="92900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農業女子プロジェクト参画企業</a:t>
            </a:r>
            <a:endParaRPr lang="ja-JP" altLang="en-US" sz="20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03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1588"/>
            <a:ext cx="1995488"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6" name="正方形/長方形 42"/>
          <p:cNvSpPr>
            <a:spLocks noChangeArrowheads="1"/>
          </p:cNvSpPr>
          <p:nvPr/>
        </p:nvSpPr>
        <p:spPr bwMode="auto">
          <a:xfrm>
            <a:off x="10353675" y="6503988"/>
            <a:ext cx="360363" cy="187325"/>
          </a:xfrm>
          <a:prstGeom prst="rect">
            <a:avLst/>
          </a:prstGeom>
          <a:solidFill>
            <a:schemeClr val="bg1"/>
          </a:solidFill>
          <a:ln>
            <a:noFill/>
          </a:ln>
          <a:extLst>
            <a:ext uri="{91240B29-F687-4F45-9708-019B960494DF}">
              <a14:hiddenLine xmlns:a14="http://schemas.microsoft.com/office/drawing/2010/main" w="19050">
                <a:solidFill>
                  <a:srgbClr val="000000"/>
                </a:solidFill>
                <a:round/>
                <a:headEnd/>
                <a:tailEnd type="triangle" w="med" len="me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FontTx/>
              <a:buNone/>
            </a:pPr>
            <a:endParaRPr lang="ja-JP" altLang="en-US" sz="1000" smtClean="0">
              <a:solidFill>
                <a:srgbClr val="000000"/>
              </a:solidFill>
            </a:endParaRPr>
          </a:p>
        </p:txBody>
      </p:sp>
      <p:sp>
        <p:nvSpPr>
          <p:cNvPr id="100357" name="角丸四角形 8"/>
          <p:cNvSpPr>
            <a:spLocks/>
          </p:cNvSpPr>
          <p:nvPr/>
        </p:nvSpPr>
        <p:spPr bwMode="auto">
          <a:xfrm>
            <a:off x="144463" y="876300"/>
            <a:ext cx="9488487" cy="5781675"/>
          </a:xfrm>
          <a:custGeom>
            <a:avLst/>
            <a:gdLst>
              <a:gd name="T0" fmla="*/ 173 w 9067926"/>
              <a:gd name="T1" fmla="*/ 638310 h 6197471"/>
              <a:gd name="T2" fmla="*/ 860739 w 9067926"/>
              <a:gd name="T3" fmla="*/ 0 h 6197471"/>
              <a:gd name="T4" fmla="*/ 11615498 w 9067926"/>
              <a:gd name="T5" fmla="*/ 9372 h 6197471"/>
              <a:gd name="T6" fmla="*/ 12455131 w 9067926"/>
              <a:gd name="T7" fmla="*/ 638310 h 6197471"/>
              <a:gd name="T8" fmla="*/ 12455131 w 9067926"/>
              <a:gd name="T9" fmla="*/ 3191472 h 6197471"/>
              <a:gd name="T10" fmla="*/ 11615498 w 9067926"/>
              <a:gd name="T11" fmla="*/ 3811040 h 6197471"/>
              <a:gd name="T12" fmla="*/ 756076 w 9067926"/>
              <a:gd name="T13" fmla="*/ 3811040 h 6197471"/>
              <a:gd name="T14" fmla="*/ 173 w 9067926"/>
              <a:gd name="T15" fmla="*/ 3191472 h 6197471"/>
              <a:gd name="T16" fmla="*/ 173 w 9067926"/>
              <a:gd name="T17" fmla="*/ 638310 h 61974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67926" h="6197471">
                <a:moveTo>
                  <a:pt x="126" y="1038013"/>
                </a:moveTo>
                <a:cubicBezTo>
                  <a:pt x="126" y="464734"/>
                  <a:pt x="53380" y="0"/>
                  <a:pt x="626659" y="0"/>
                </a:cubicBezTo>
                <a:lnTo>
                  <a:pt x="8456633" y="15240"/>
                </a:lnTo>
                <a:cubicBezTo>
                  <a:pt x="9029912" y="15240"/>
                  <a:pt x="9067926" y="464734"/>
                  <a:pt x="9067926" y="1038013"/>
                </a:cubicBezTo>
                <a:lnTo>
                  <a:pt x="9067926" y="5189938"/>
                </a:lnTo>
                <a:cubicBezTo>
                  <a:pt x="9067926" y="5763217"/>
                  <a:pt x="9029912" y="6197471"/>
                  <a:pt x="8456633" y="6197471"/>
                </a:cubicBezTo>
                <a:lnTo>
                  <a:pt x="550459" y="6197471"/>
                </a:lnTo>
                <a:cubicBezTo>
                  <a:pt x="-22820" y="6197471"/>
                  <a:pt x="126" y="5763217"/>
                  <a:pt x="126" y="5189938"/>
                </a:cubicBezTo>
                <a:lnTo>
                  <a:pt x="126" y="1038013"/>
                </a:lnTo>
                <a:close/>
              </a:path>
            </a:pathLst>
          </a:cu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pPr>
            <a:endParaRPr lang="ja-JP" altLang="en-US" sz="1000" smtClean="0">
              <a:solidFill>
                <a:prstClr val="black"/>
              </a:solidFill>
            </a:endParaRPr>
          </a:p>
        </p:txBody>
      </p:sp>
      <p:sp>
        <p:nvSpPr>
          <p:cNvPr id="100358" name="テキスト ボックス 1"/>
          <p:cNvSpPr txBox="1">
            <a:spLocks noChangeArrowheads="1"/>
          </p:cNvSpPr>
          <p:nvPr/>
        </p:nvSpPr>
        <p:spPr bwMode="auto">
          <a:xfrm>
            <a:off x="493713" y="960438"/>
            <a:ext cx="5667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lIns="74295" tIns="8890" rIns="74295" bIns="889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第３期参画</a:t>
            </a:r>
            <a:endParaRPr lang="en-US" altLang="ja-JP"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buFontTx/>
              <a:buNone/>
            </a:pPr>
            <a:r>
              <a:rPr lang="ja-JP" altLang="en-US"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100359" name="右矢印 2"/>
          <p:cNvSpPr>
            <a:spLocks noChangeArrowheads="1"/>
          </p:cNvSpPr>
          <p:nvPr/>
        </p:nvSpPr>
        <p:spPr bwMode="auto">
          <a:xfrm>
            <a:off x="1111250" y="1512888"/>
            <a:ext cx="360363" cy="323850"/>
          </a:xfrm>
          <a:prstGeom prst="rightArrow">
            <a:avLst>
              <a:gd name="adj1" fmla="val 50000"/>
              <a:gd name="adj2" fmla="val 49878"/>
            </a:avLst>
          </a:prstGeom>
          <a:solidFill>
            <a:srgbClr val="FC10F1"/>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FontTx/>
              <a:buNone/>
            </a:pPr>
            <a:endParaRPr lang="ja-JP" altLang="en-US" sz="1000" smtClean="0">
              <a:solidFill>
                <a:srgbClr val="000000"/>
              </a:solidFill>
            </a:endParaRPr>
          </a:p>
        </p:txBody>
      </p:sp>
      <p:pic>
        <p:nvPicPr>
          <p:cNvPr id="10036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1196975"/>
            <a:ext cx="174307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1" name="Picture 2" descr="\\LSV_keieikyoku\経営局2\20就農・女性課\農業女子プロジェクト2\★ロゴ\★ロゴ画像（吉田さんから提供）\農業女子＿果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0" y="5532438"/>
            <a:ext cx="6794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3" descr="\\LSV_keieikyoku\経営局2\20就農・女性課\農業女子プロジェクト2\★ロゴ\★ロゴ画像（吉田さんから提供）\農業女子＿畜産.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4663" y="5703888"/>
            <a:ext cx="952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5" descr="\\LSV_keieikyoku\経営局2\20就農・女性課\農業女子プロジェクト2\★ロゴ\★ロゴ画像（吉田さんから提供）\農業女子PJロゴ (4)野菜.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4638" y="5492750"/>
            <a:ext cx="520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3025" y="3486150"/>
            <a:ext cx="14636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675" y="2530475"/>
            <a:ext cx="15113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363" y="2520950"/>
            <a:ext cx="1395412"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4738" y="2528888"/>
            <a:ext cx="14747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6513" y="2536825"/>
            <a:ext cx="1487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3508375"/>
            <a:ext cx="1543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0138" y="3492500"/>
            <a:ext cx="14636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5275" y="3470275"/>
            <a:ext cx="14446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763" y="4502150"/>
            <a:ext cx="14382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3"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2838" y="4467225"/>
            <a:ext cx="143827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4"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9213" y="4473575"/>
            <a:ext cx="1487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5"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7063" y="5502275"/>
            <a:ext cx="1457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6"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00425" y="5502275"/>
            <a:ext cx="14509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7"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02575" y="2522538"/>
            <a:ext cx="150653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8"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97063" y="4487863"/>
            <a:ext cx="1487487"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9"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89125" y="3502025"/>
            <a:ext cx="14573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0"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5025" y="1200150"/>
            <a:ext cx="17430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1" name="Picture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62763" y="1212850"/>
            <a:ext cx="17430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2" name="Picture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51000" y="1212850"/>
            <a:ext cx="1743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3" name="Picture 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17888" y="3503613"/>
            <a:ext cx="1395412"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4" name="Picture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08363" y="4476750"/>
            <a:ext cx="14319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5" name="Picture 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1638" y="2530475"/>
            <a:ext cx="14081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6"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66075" y="4473575"/>
            <a:ext cx="1395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87"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4013" y="5483225"/>
            <a:ext cx="14700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88" name="角丸四角形 22"/>
          <p:cNvSpPr>
            <a:spLocks noChangeArrowheads="1"/>
          </p:cNvSpPr>
          <p:nvPr/>
        </p:nvSpPr>
        <p:spPr bwMode="auto">
          <a:xfrm>
            <a:off x="9345613"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22</a:t>
            </a:r>
            <a:endParaRPr lang="ja-JP" altLang="en-US" sz="1600" b="1" dirty="0" smtClean="0">
              <a:solidFill>
                <a:srgbClr val="FFFFFF"/>
              </a:solidFill>
            </a:endParaRPr>
          </a:p>
        </p:txBody>
      </p:sp>
    </p:spTree>
    <p:extLst>
      <p:ext uri="{BB962C8B-B14F-4D97-AF65-F5344CB8AC3E}">
        <p14:creationId xmlns:p14="http://schemas.microsoft.com/office/powerpoint/2010/main" val="125128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正方形/長方形 28"/>
          <p:cNvSpPr>
            <a:spLocks noChangeArrowheads="1"/>
          </p:cNvSpPr>
          <p:nvPr/>
        </p:nvSpPr>
        <p:spPr bwMode="auto">
          <a:xfrm>
            <a:off x="36513" y="88900"/>
            <a:ext cx="684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第１～２期個別プロジェクト活動の主な成果①</a:t>
            </a:r>
            <a:endParaRPr lang="en-US" altLang="ja-JP"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12700"/>
            <a:ext cx="1995487"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4"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1427163"/>
            <a:ext cx="87788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0413" y="1282700"/>
            <a:ext cx="10509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角丸四角形 6"/>
          <p:cNvSpPr>
            <a:spLocks noChangeArrowheads="1"/>
          </p:cNvSpPr>
          <p:nvPr/>
        </p:nvSpPr>
        <p:spPr bwMode="auto">
          <a:xfrm>
            <a:off x="77788" y="779463"/>
            <a:ext cx="9682162"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sp>
        <p:nvSpPr>
          <p:cNvPr id="102407" name="正方形/長方形 7"/>
          <p:cNvSpPr>
            <a:spLocks noChangeArrowheads="1"/>
          </p:cNvSpPr>
          <p:nvPr/>
        </p:nvSpPr>
        <p:spPr bwMode="auto">
          <a:xfrm>
            <a:off x="357188" y="922338"/>
            <a:ext cx="6162675"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「農業女子的トイレ」</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（株）レンタルのニッケン［Ｈ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26.7</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408" name="正方形/長方形 8"/>
          <p:cNvSpPr>
            <a:spLocks noChangeArrowheads="1"/>
          </p:cNvSpPr>
          <p:nvPr/>
        </p:nvSpPr>
        <p:spPr bwMode="auto">
          <a:xfrm>
            <a:off x="279400" y="1282700"/>
            <a:ext cx="710406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圃場に快適なトイレがほしい</a:t>
            </a:r>
            <a:r>
              <a:rPr lang="en-US" altLang="ja-JP" sz="1600" smtClean="0">
                <a:solidFill>
                  <a:srgbClr val="000000"/>
                </a:solidFill>
              </a:rPr>
              <a:t>…</a:t>
            </a:r>
            <a:r>
              <a:rPr lang="ja-JP" altLang="en-US" sz="1600" smtClean="0">
                <a:solidFill>
                  <a:srgbClr val="000000"/>
                </a:solidFill>
              </a:rPr>
              <a:t>！　農業女子メンバーの切実な声を受け、彼女たちのアイデアや意見を取り入れた仮設型トイレ（プロトタイプ）を発表。現在、実用化に向けて圃場でデモ稼働中。</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特徴</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・汲み取り作業や洗浄水が不要なオガクズ利用の「バイオタイプ」便器</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・休憩・着替えスペース、洗面台の設置　　等</a:t>
            </a:r>
          </a:p>
          <a:p>
            <a:pPr fontAlgn="base">
              <a:spcBef>
                <a:spcPct val="0"/>
              </a:spcBef>
              <a:spcAft>
                <a:spcPct val="0"/>
              </a:spcAft>
              <a:buFontTx/>
              <a:buNone/>
            </a:pPr>
            <a:endParaRPr lang="ja-JP" altLang="en-US" sz="1600" smtClean="0">
              <a:solidFill>
                <a:srgbClr val="000000"/>
              </a:solidFill>
            </a:endParaRPr>
          </a:p>
        </p:txBody>
      </p:sp>
      <p:pic>
        <p:nvPicPr>
          <p:cNvPr id="102409"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9888" y="922338"/>
            <a:ext cx="12461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角丸四角形 9"/>
          <p:cNvSpPr>
            <a:spLocks noChangeArrowheads="1"/>
          </p:cNvSpPr>
          <p:nvPr/>
        </p:nvSpPr>
        <p:spPr bwMode="auto">
          <a:xfrm>
            <a:off x="111125" y="2795588"/>
            <a:ext cx="9682163"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sp>
        <p:nvSpPr>
          <p:cNvPr id="102411" name="角丸四角形 10"/>
          <p:cNvSpPr>
            <a:spLocks noChangeArrowheads="1"/>
          </p:cNvSpPr>
          <p:nvPr/>
        </p:nvSpPr>
        <p:spPr bwMode="auto">
          <a:xfrm>
            <a:off x="111125" y="4811713"/>
            <a:ext cx="9682163"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sp>
        <p:nvSpPr>
          <p:cNvPr id="102412" name="正方形/長方形 11"/>
          <p:cNvSpPr>
            <a:spLocks noChangeArrowheads="1"/>
          </p:cNvSpPr>
          <p:nvPr/>
        </p:nvSpPr>
        <p:spPr bwMode="auto">
          <a:xfrm>
            <a:off x="276225" y="2874963"/>
            <a:ext cx="6608763" cy="338137"/>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軽トラック「農業女子パック」</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ダイハツ工業（株）［Ｈ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26.9</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7938" y="3011488"/>
            <a:ext cx="19875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14" name="正方形/長方形 13"/>
          <p:cNvSpPr>
            <a:spLocks noChangeArrowheads="1"/>
          </p:cNvSpPr>
          <p:nvPr/>
        </p:nvSpPr>
        <p:spPr bwMode="auto">
          <a:xfrm>
            <a:off x="300038" y="3244850"/>
            <a:ext cx="7083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農業に欠かせない軽トラックに、農業女子ならではの意見を踏まえた新型「ハイゼットトラック」の「農業女子パック」が誕生。</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特徴</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・カラフルなボディーカラー（全８色）</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・肌に有害な紫外線等をカットするガラス　・小物入れスペースが充実</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・座席の高さを下げて乗降しやすく　　等</a:t>
            </a:r>
          </a:p>
          <a:p>
            <a:pPr fontAlgn="base">
              <a:spcBef>
                <a:spcPct val="0"/>
              </a:spcBef>
              <a:spcAft>
                <a:spcPct val="0"/>
              </a:spcAft>
              <a:buFontTx/>
              <a:buNone/>
            </a:pPr>
            <a:endParaRPr lang="ja-JP" altLang="en-US" sz="1600" smtClean="0">
              <a:solidFill>
                <a:srgbClr val="000000"/>
              </a:solidFill>
            </a:endParaRPr>
          </a:p>
        </p:txBody>
      </p:sp>
      <p:sp>
        <p:nvSpPr>
          <p:cNvPr id="102415" name="正方形/長方形 14"/>
          <p:cNvSpPr>
            <a:spLocks noChangeArrowheads="1"/>
          </p:cNvSpPr>
          <p:nvPr/>
        </p:nvSpPr>
        <p:spPr bwMode="auto">
          <a:xfrm>
            <a:off x="303213" y="4883150"/>
            <a:ext cx="7324725"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農業女子的サンドウィッチセット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日本サブウェイ（株）［Ｈ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26.10</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4588" y="5478463"/>
            <a:ext cx="1401762" cy="120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7" name="図 16"/>
          <p:cNvPicPr>
            <a:picLocks noChangeAspect="1"/>
          </p:cNvPicPr>
          <p:nvPr/>
        </p:nvPicPr>
        <p:blipFill>
          <a:blip r:embed="rId9">
            <a:extLst>
              <a:ext uri="{28A0092B-C50C-407E-A947-70E740481C1C}">
                <a14:useLocalDpi xmlns:a14="http://schemas.microsoft.com/office/drawing/2010/main" val="0"/>
              </a:ext>
            </a:extLst>
          </a:blip>
          <a:srcRect l="19205" r="25369" b="32269"/>
          <a:stretch>
            <a:fillRect/>
          </a:stretch>
        </p:blipFill>
        <p:spPr bwMode="auto">
          <a:xfrm>
            <a:off x="8310563" y="4911725"/>
            <a:ext cx="13049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8" name="正方形/長方形 17"/>
          <p:cNvSpPr>
            <a:spLocks noChangeArrowheads="1"/>
          </p:cNvSpPr>
          <p:nvPr/>
        </p:nvSpPr>
        <p:spPr bwMode="auto">
          <a:xfrm>
            <a:off x="309563" y="5213350"/>
            <a:ext cx="70024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「畑からの贈り物」と名付けた、期間・店舗限定のランチバッグを発売。４名の農業女子メンバーが生産した野菜やお茶を使用し、サンドウィッチ、サラダ、デザートサンド、飲み物がセットに。</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生産物提供</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長谷川理恵子さん（群馬）の乾燥野菜、貫井香織さん（埼玉）の干し椎茸、山口ユミさん（埼玉）の梅ジャム、早川ナナさん（静岡）のセレクト緑茶</a:t>
            </a:r>
          </a:p>
        </p:txBody>
      </p:sp>
      <p:sp>
        <p:nvSpPr>
          <p:cNvPr id="102419"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23</a:t>
            </a:r>
            <a:endParaRPr lang="ja-JP" altLang="en-US" sz="1600" b="1" dirty="0" smtClean="0">
              <a:solidFill>
                <a:srgbClr val="FFFFFF"/>
              </a:solidFill>
            </a:endParaRPr>
          </a:p>
        </p:txBody>
      </p:sp>
    </p:spTree>
    <p:extLst>
      <p:ext uri="{BB962C8B-B14F-4D97-AF65-F5344CB8AC3E}">
        <p14:creationId xmlns:p14="http://schemas.microsoft.com/office/powerpoint/2010/main" val="2502748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正方形/長方形 28"/>
          <p:cNvSpPr>
            <a:spLocks noChangeArrowheads="1"/>
          </p:cNvSpPr>
          <p:nvPr/>
        </p:nvSpPr>
        <p:spPr bwMode="auto">
          <a:xfrm>
            <a:off x="53975" y="74613"/>
            <a:ext cx="684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第１～２期個別プロジェクト活動の主な成果②</a:t>
            </a:r>
            <a:endParaRPr lang="en-US" altLang="ja-JP"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44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550" y="-1588"/>
            <a:ext cx="1563688" cy="58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2" name="角丸四角形 6"/>
          <p:cNvSpPr>
            <a:spLocks noChangeArrowheads="1"/>
          </p:cNvSpPr>
          <p:nvPr/>
        </p:nvSpPr>
        <p:spPr bwMode="auto">
          <a:xfrm>
            <a:off x="128588" y="650875"/>
            <a:ext cx="9682162"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sp>
        <p:nvSpPr>
          <p:cNvPr id="104453" name="角丸四角形 9"/>
          <p:cNvSpPr>
            <a:spLocks noChangeArrowheads="1"/>
          </p:cNvSpPr>
          <p:nvPr/>
        </p:nvSpPr>
        <p:spPr bwMode="auto">
          <a:xfrm>
            <a:off x="128588" y="2708275"/>
            <a:ext cx="9682162"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sp>
        <p:nvSpPr>
          <p:cNvPr id="104454" name="角丸四角形 10"/>
          <p:cNvSpPr>
            <a:spLocks noChangeArrowheads="1"/>
          </p:cNvSpPr>
          <p:nvPr/>
        </p:nvSpPr>
        <p:spPr bwMode="auto">
          <a:xfrm>
            <a:off x="128588" y="4797425"/>
            <a:ext cx="9682162" cy="2016125"/>
          </a:xfrm>
          <a:prstGeom prst="roundRect">
            <a:avLst>
              <a:gd name="adj" fmla="val 16667"/>
            </a:avLst>
          </a:prstGeom>
          <a:noFill/>
          <a:ln w="254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1100" smtClean="0">
              <a:solidFill>
                <a:srgbClr val="000000"/>
              </a:solidFill>
            </a:endParaRPr>
          </a:p>
        </p:txBody>
      </p:sp>
      <p:pic>
        <p:nvPicPr>
          <p:cNvPr id="104455" name="図 11" descr="G:\井関発表会写真\IMG_29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1014413"/>
            <a:ext cx="23209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正方形/長方形 12"/>
          <p:cNvSpPr>
            <a:spLocks noChangeArrowheads="1"/>
          </p:cNvSpPr>
          <p:nvPr/>
        </p:nvSpPr>
        <p:spPr bwMode="auto">
          <a:xfrm>
            <a:off x="388938" y="708025"/>
            <a:ext cx="5284787" cy="33813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「農業女子トラクタ」</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井関農機（株）　［Ｈ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27.6</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457" name="正方形/長方形 13"/>
          <p:cNvSpPr>
            <a:spLocks noChangeArrowheads="1"/>
          </p:cNvSpPr>
          <p:nvPr/>
        </p:nvSpPr>
        <p:spPr bwMode="auto">
          <a:xfrm>
            <a:off x="273050" y="1046163"/>
            <a:ext cx="67675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a:t>
            </a:r>
            <a:r>
              <a:rPr lang="en-US" altLang="ja-JP" sz="1600" smtClean="0">
                <a:solidFill>
                  <a:srgbClr val="000000"/>
                </a:solidFill>
              </a:rPr>
              <a:t>15</a:t>
            </a:r>
            <a:r>
              <a:rPr lang="ja-JP" altLang="en-US" sz="1600" smtClean="0">
                <a:solidFill>
                  <a:srgbClr val="000000"/>
                </a:solidFill>
              </a:rPr>
              <a:t>馬力トラクタの新型として「農業女子トラクタ」（愛称：しろプチ）を開発。農業女子メンバーへのアンケートやミーティング等で寄せられた意見を反映。</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特徴</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・爽やかな白いボディーカラー　</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・シート位置が調整できるサスペンションシート</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・日焼けを防ぐサンバイザや小物入れにもなるカップホルダの設置　　等</a:t>
            </a:r>
          </a:p>
          <a:p>
            <a:pPr fontAlgn="base">
              <a:spcBef>
                <a:spcPct val="0"/>
              </a:spcBef>
              <a:spcAft>
                <a:spcPct val="0"/>
              </a:spcAft>
              <a:buFontTx/>
              <a:buNone/>
            </a:pPr>
            <a:endParaRPr lang="ja-JP" altLang="en-US" sz="1600" smtClean="0">
              <a:solidFill>
                <a:srgbClr val="000000"/>
              </a:solidFill>
            </a:endParaRPr>
          </a:p>
        </p:txBody>
      </p:sp>
      <p:sp>
        <p:nvSpPr>
          <p:cNvPr id="104458" name="正方形/長方形 14"/>
          <p:cNvSpPr>
            <a:spLocks noChangeArrowheads="1"/>
          </p:cNvSpPr>
          <p:nvPr/>
        </p:nvSpPr>
        <p:spPr bwMode="auto">
          <a:xfrm>
            <a:off x="333375" y="4868863"/>
            <a:ext cx="6419850" cy="338137"/>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農業女子の想いを夏の美味へ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（株）三越伊勢丹　［Ｈ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27.6</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459" name="正方形/長方形 17"/>
          <p:cNvSpPr>
            <a:spLocks noChangeArrowheads="1"/>
          </p:cNvSpPr>
          <p:nvPr/>
        </p:nvSpPr>
        <p:spPr bwMode="auto">
          <a:xfrm>
            <a:off x="344488" y="5197475"/>
            <a:ext cx="679608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a:t>
            </a:r>
            <a:r>
              <a:rPr lang="en-US" altLang="ja-JP" sz="1600" smtClean="0">
                <a:solidFill>
                  <a:srgbClr val="000000"/>
                </a:solidFill>
              </a:rPr>
              <a:t>26</a:t>
            </a:r>
            <a:r>
              <a:rPr lang="ja-JP" altLang="en-US" sz="1600" smtClean="0">
                <a:solidFill>
                  <a:srgbClr val="000000"/>
                </a:solidFill>
              </a:rPr>
              <a:t>年冬お歳暮に続き、農業女子が生産した食材を用いたお中元ギフト４種類が登場。生産者の想いを消費者へ、</a:t>
            </a:r>
            <a:r>
              <a:rPr lang="en-US" altLang="ja-JP" sz="1600" smtClean="0">
                <a:solidFill>
                  <a:srgbClr val="000000"/>
                </a:solidFill>
              </a:rPr>
              <a:t>2015</a:t>
            </a:r>
            <a:r>
              <a:rPr lang="ja-JP" altLang="en-US" sz="1600" smtClean="0">
                <a:solidFill>
                  <a:srgbClr val="000000"/>
                </a:solidFill>
              </a:rPr>
              <a:t>年お歳暮ギフトも準備中。</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お中元商品（使用食材）</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・ジェラート（静岡の抹茶、熊本のレモン、愛知のブルーベリー）</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・冷製スープ（北海道のアスパラ、群馬のトマト、高知のとうもろこし）</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・水まんじゅう（岡山のみかん、トマト、紫芋）　・点心（埼玉のしいたけ）</a:t>
            </a:r>
          </a:p>
        </p:txBody>
      </p:sp>
      <p:sp>
        <p:nvSpPr>
          <p:cNvPr id="104460" name="正方形/長方形 18"/>
          <p:cNvSpPr>
            <a:spLocks noChangeArrowheads="1"/>
          </p:cNvSpPr>
          <p:nvPr/>
        </p:nvSpPr>
        <p:spPr bwMode="auto">
          <a:xfrm>
            <a:off x="320675" y="2760663"/>
            <a:ext cx="7272338"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農業女子の泥汚れ悩みを解消する洗濯機！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シャープ（株）　［Ｈ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27.7</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461" name="正方形/長方形 19"/>
          <p:cNvSpPr>
            <a:spLocks noChangeArrowheads="1"/>
          </p:cNvSpPr>
          <p:nvPr/>
        </p:nvSpPr>
        <p:spPr bwMode="auto">
          <a:xfrm>
            <a:off x="368300" y="3141663"/>
            <a:ext cx="688816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　農作業着の泥汚れや汗染みに悩む農業女子の声を反映した、新型ドラム式洗濯乾燥機を開発。</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特徴</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・頑固な泥も黄ばみも落とす「マイクロ高圧洗浄」による「極め洗いコース」　</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・ひどく汚れた衣類だけを洗剤なしで５分程度で洗い流す「サッと予洗いコース」</a:t>
            </a:r>
            <a:endParaRPr lang="en-US" altLang="ja-JP" sz="1600" smtClean="0">
              <a:solidFill>
                <a:srgbClr val="000000"/>
              </a:solidFill>
            </a:endParaRPr>
          </a:p>
          <a:p>
            <a:pPr fontAlgn="base">
              <a:spcBef>
                <a:spcPct val="0"/>
              </a:spcBef>
              <a:spcAft>
                <a:spcPct val="0"/>
              </a:spcAft>
              <a:buFontTx/>
              <a:buNone/>
            </a:pPr>
            <a:r>
              <a:rPr lang="ja-JP" altLang="en-US" sz="1600" smtClean="0">
                <a:solidFill>
                  <a:srgbClr val="000000"/>
                </a:solidFill>
              </a:rPr>
              <a:t>・ふんわりした仕上がりを実現する「ぽかぽか・おひさま乾燥機能」　等</a:t>
            </a:r>
          </a:p>
          <a:p>
            <a:pPr fontAlgn="base">
              <a:spcBef>
                <a:spcPct val="0"/>
              </a:spcBef>
              <a:spcAft>
                <a:spcPct val="0"/>
              </a:spcAft>
              <a:buFontTx/>
              <a:buNone/>
            </a:pPr>
            <a:endParaRPr lang="ja-JP" altLang="en-US" sz="1600" smtClean="0">
              <a:solidFill>
                <a:srgbClr val="000000"/>
              </a:solidFill>
            </a:endParaRPr>
          </a:p>
        </p:txBody>
      </p:sp>
      <p:pic>
        <p:nvPicPr>
          <p:cNvPr id="104462" name="Picture 2" descr="C:\Users\kazue_sato\Desktop\IMGP03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013" y="3043238"/>
            <a:ext cx="20669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3" name="Picture 2" descr="\\LSV_keieikyoku\経営局\20就農・女性課\★農業女子プロジェクト\企業打ち合わせ\三越伊勢丹\150623お中元イベント\カタログ画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876800"/>
            <a:ext cx="17811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4" name="Picture 3" descr="C:\Users\kazue_sato\Desktop\P10301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763" y="5207000"/>
            <a:ext cx="104298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5" name="角丸四角形 22"/>
          <p:cNvSpPr>
            <a:spLocks noChangeArrowheads="1"/>
          </p:cNvSpPr>
          <p:nvPr/>
        </p:nvSpPr>
        <p:spPr bwMode="auto">
          <a:xfrm>
            <a:off x="9366250" y="6396038"/>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24</a:t>
            </a:r>
            <a:endParaRPr lang="ja-JP" altLang="en-US" sz="1600" b="1" dirty="0" smtClean="0">
              <a:solidFill>
                <a:srgbClr val="FFFFFF"/>
              </a:solidFill>
            </a:endParaRPr>
          </a:p>
        </p:txBody>
      </p:sp>
    </p:spTree>
    <p:extLst>
      <p:ext uri="{BB962C8B-B14F-4D97-AF65-F5344CB8AC3E}">
        <p14:creationId xmlns:p14="http://schemas.microsoft.com/office/powerpoint/2010/main" val="339948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正方形/長方形 11"/>
          <p:cNvSpPr>
            <a:spLocks noChangeArrowheads="1"/>
          </p:cNvSpPr>
          <p:nvPr/>
        </p:nvSpPr>
        <p:spPr bwMode="auto">
          <a:xfrm>
            <a:off x="450850" y="692150"/>
            <a:ext cx="5870575"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女性に優しい草刈機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（株）丸山製作所　［Ｈ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27.7</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155575" y="620713"/>
            <a:ext cx="9525000" cy="1989137"/>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6500" name="正方形/長方形 25"/>
          <p:cNvSpPr>
            <a:spLocks noChangeArrowheads="1"/>
          </p:cNvSpPr>
          <p:nvPr/>
        </p:nvSpPr>
        <p:spPr bwMode="auto">
          <a:xfrm>
            <a:off x="354013" y="1052513"/>
            <a:ext cx="6973887"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丸山製作所の女性社員による商品開発チーム「Ｌプロジェクト」とのコラボレーションにより、負担を感じずに自然な体勢でできる草刈機「かる～の」を開発、</a:t>
            </a:r>
            <a:r>
              <a:rPr lang="en-US" altLang="ja-JP" sz="1600" smtClean="0">
                <a:solidFill>
                  <a:srgbClr val="000000"/>
                </a:solidFill>
              </a:rPr>
              <a:t>11</a:t>
            </a:r>
            <a:r>
              <a:rPr lang="ja-JP" altLang="en-US" sz="1600" smtClean="0">
                <a:solidFill>
                  <a:srgbClr val="000000"/>
                </a:solidFill>
              </a:rPr>
              <a:t>月発売開始</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p>
          <a:p>
            <a:pPr fontAlgn="base">
              <a:spcBef>
                <a:spcPct val="0"/>
              </a:spcBef>
              <a:spcAft>
                <a:spcPct val="0"/>
              </a:spcAft>
              <a:buFontTx/>
              <a:buNone/>
            </a:pP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特徴</a:t>
            </a: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buFontTx/>
              <a:buNone/>
            </a:pP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rPr>
              <a:t>ハンドルの高さ、ギアのケースの角度を変更し、エンジンを掛かりやすく改良。</a:t>
            </a:r>
          </a:p>
          <a:p>
            <a:pPr eaLnBrk="0" fontAlgn="base" hangingPunct="0">
              <a:spcBef>
                <a:spcPct val="0"/>
              </a:spcBef>
              <a:spcAft>
                <a:spcPct val="0"/>
              </a:spcAft>
              <a:buFontTx/>
              <a:buNone/>
            </a:pPr>
            <a:r>
              <a:rPr lang="ja-JP" altLang="en-US" sz="1600" smtClean="0">
                <a:solidFill>
                  <a:srgbClr val="000000"/>
                </a:solidFill>
              </a:rPr>
              <a:t>・体の片側だけが重くならないように付属品に両肩＆腰バンドを採用。</a:t>
            </a:r>
          </a:p>
          <a:p>
            <a:pPr eaLnBrk="0" fontAlgn="base" hangingPunct="0">
              <a:spcBef>
                <a:spcPct val="0"/>
              </a:spcBef>
              <a:spcAft>
                <a:spcPct val="0"/>
              </a:spcAft>
              <a:buFontTx/>
              <a:buNone/>
            </a:pPr>
            <a:endParaRPr lang="ja-JP" altLang="en-US" sz="1600" smtClean="0">
              <a:solidFill>
                <a:srgbClr val="000000"/>
              </a:solidFill>
            </a:endParaRPr>
          </a:p>
        </p:txBody>
      </p:sp>
      <p:pic>
        <p:nvPicPr>
          <p:cNvPr id="10650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917575"/>
            <a:ext cx="19319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bwMode="auto">
          <a:xfrm>
            <a:off x="188913" y="4686300"/>
            <a:ext cx="9491662" cy="1982788"/>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6503" name="正方形/長方形 11"/>
          <p:cNvSpPr>
            <a:spLocks noChangeArrowheads="1"/>
          </p:cNvSpPr>
          <p:nvPr/>
        </p:nvSpPr>
        <p:spPr bwMode="auto">
          <a:xfrm>
            <a:off x="450850" y="4818063"/>
            <a:ext cx="6230938"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ファミリー縁日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feat.</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農業女子ＰＪ</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（株）ナムコ［Ｈ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８］</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504" name="正方形/長方形 28"/>
          <p:cNvSpPr>
            <a:spLocks noChangeArrowheads="1"/>
          </p:cNvSpPr>
          <p:nvPr/>
        </p:nvSpPr>
        <p:spPr bwMode="auto">
          <a:xfrm>
            <a:off x="53975" y="74613"/>
            <a:ext cx="684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第１～２期個別プロジェクト活動の主な成果③</a:t>
            </a:r>
            <a:endParaRPr lang="en-US" altLang="ja-JP"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65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525" y="46038"/>
            <a:ext cx="14700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bwMode="auto">
          <a:xfrm>
            <a:off x="155575" y="2668588"/>
            <a:ext cx="9525000" cy="1943100"/>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6507" name="正方形/長方形 11"/>
          <p:cNvSpPr>
            <a:spLocks noChangeArrowheads="1"/>
          </p:cNvSpPr>
          <p:nvPr/>
        </p:nvSpPr>
        <p:spPr bwMode="auto">
          <a:xfrm>
            <a:off x="354013" y="2743200"/>
            <a:ext cx="6973887" cy="33813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農業女子ＷＥＥＫ＠丸の内タニタ食堂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（株）タニタ［Ｈ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6508"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3075" y="2727325"/>
            <a:ext cx="13890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1213" y="3487738"/>
            <a:ext cx="14700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0" name="正方形/長方形 17"/>
          <p:cNvSpPr>
            <a:spLocks noChangeArrowheads="1"/>
          </p:cNvSpPr>
          <p:nvPr/>
        </p:nvSpPr>
        <p:spPr bwMode="auto">
          <a:xfrm>
            <a:off x="307975" y="3079750"/>
            <a:ext cx="68532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農業女子とともにタニタの持つ健康イメージを発信する取組として、農業女子の生産物を使った定食メニューの提供やメンバーの加工品等の販売、トークイベント等を開催。</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これまでのイベント参加メンバー</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小川紘未さん（宮崎県、トマト）、遠藤真理子さん（愛媛県、サラダ菜）、高博子さん（石川県、加賀野菜）、清水加奈さん（三重県、かぶせ茶）、堤千春さん（同）</a:t>
            </a:r>
          </a:p>
        </p:txBody>
      </p:sp>
      <p:sp>
        <p:nvSpPr>
          <p:cNvPr id="106511" name="正方形/長方形 18"/>
          <p:cNvSpPr>
            <a:spLocks noChangeArrowheads="1"/>
          </p:cNvSpPr>
          <p:nvPr/>
        </p:nvSpPr>
        <p:spPr bwMode="auto">
          <a:xfrm>
            <a:off x="354013" y="5254625"/>
            <a:ext cx="68532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夏休みの終盤、子どもたちに野菜について楽しく学んでもらう機会として“野菜の縁日”をららぽーと横浜で開催。農業女子メンバーが先生役として、クイズやゲームで交流しながら食育を実践。</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rPr>
              <a:t>【</a:t>
            </a:r>
            <a:r>
              <a:rPr lang="ja-JP" altLang="en-US" sz="1600" smtClean="0">
                <a:solidFill>
                  <a:srgbClr val="000000"/>
                </a:solidFill>
              </a:rPr>
              <a:t>イベント参加メンバー</a:t>
            </a:r>
            <a:r>
              <a:rPr lang="en-US" altLang="ja-JP" sz="1600" smtClean="0">
                <a:solidFill>
                  <a:srgbClr val="000000"/>
                </a:solidFill>
              </a:rPr>
              <a:t>】</a:t>
            </a:r>
          </a:p>
          <a:p>
            <a:pPr fontAlgn="base">
              <a:spcBef>
                <a:spcPct val="0"/>
              </a:spcBef>
              <a:spcAft>
                <a:spcPct val="0"/>
              </a:spcAft>
              <a:buFontTx/>
              <a:buNone/>
            </a:pPr>
            <a:r>
              <a:rPr lang="ja-JP" altLang="en-US" sz="1600" smtClean="0">
                <a:solidFill>
                  <a:srgbClr val="000000"/>
                </a:solidFill>
              </a:rPr>
              <a:t>笠原純子さん（千葉県）、片山京子さん（山梨県）、中島沙織さん（群馬県）</a:t>
            </a:r>
          </a:p>
        </p:txBody>
      </p:sp>
      <p:pic>
        <p:nvPicPr>
          <p:cNvPr id="106512" name="Picture 2" descr="\\Lsv_keieikyoku\経営局\20就農・女性課\★農業女子プロジェクト\企業打ち合わせ\ナムコ\20150825 ららぽーと横浜イベント\写真\P8250206.JPG"/>
          <p:cNvPicPr>
            <a:picLocks noChangeAspect="1" noChangeArrowheads="1"/>
          </p:cNvPicPr>
          <p:nvPr/>
        </p:nvPicPr>
        <p:blipFill>
          <a:blip r:embed="rId7" cstate="print">
            <a:extLst>
              <a:ext uri="{28A0092B-C50C-407E-A947-70E740481C1C}">
                <a14:useLocalDpi xmlns:a14="http://schemas.microsoft.com/office/drawing/2010/main" val="0"/>
              </a:ext>
            </a:extLst>
          </a:blip>
          <a:srcRect b="5219"/>
          <a:stretch>
            <a:fillRect/>
          </a:stretch>
        </p:blipFill>
        <p:spPr bwMode="auto">
          <a:xfrm>
            <a:off x="7161213" y="4887913"/>
            <a:ext cx="2408237"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3" name="角丸四角形 22"/>
          <p:cNvSpPr>
            <a:spLocks noChangeArrowheads="1"/>
          </p:cNvSpPr>
          <p:nvPr/>
        </p:nvSpPr>
        <p:spPr bwMode="auto">
          <a:xfrm>
            <a:off x="9366250" y="6396038"/>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25</a:t>
            </a:r>
            <a:endParaRPr lang="ja-JP" altLang="en-US" sz="1600" b="1" dirty="0" smtClean="0">
              <a:solidFill>
                <a:srgbClr val="FFFFFF"/>
              </a:solidFill>
            </a:endParaRPr>
          </a:p>
        </p:txBody>
      </p:sp>
    </p:spTree>
    <p:extLst>
      <p:ext uri="{BB962C8B-B14F-4D97-AF65-F5344CB8AC3E}">
        <p14:creationId xmlns:p14="http://schemas.microsoft.com/office/powerpoint/2010/main" val="413541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46038"/>
            <a:ext cx="1693862"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47" name="正方形/長方形 11"/>
          <p:cNvSpPr>
            <a:spLocks noChangeArrowheads="1"/>
          </p:cNvSpPr>
          <p:nvPr/>
        </p:nvSpPr>
        <p:spPr bwMode="auto">
          <a:xfrm>
            <a:off x="401638" y="2924175"/>
            <a:ext cx="8180387" cy="3397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ワーキングウーマンリラックスステイ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リーガロイヤルホテル東京［Ｈ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27.10</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125413" y="2852738"/>
            <a:ext cx="9523412" cy="1989137"/>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8549" name="正方形/長方形 21"/>
          <p:cNvSpPr>
            <a:spLocks noChangeArrowheads="1"/>
          </p:cNvSpPr>
          <p:nvPr/>
        </p:nvSpPr>
        <p:spPr bwMode="auto">
          <a:xfrm>
            <a:off x="341313" y="3284538"/>
            <a:ext cx="69723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日頃より農作業で体を動かすことの多い農業女子の声を、働く女性の代表として生かし、毎日忙しく働く女性に健康やスキンケアを見直し、疲れを癒してリフレッシュしていただきたい」というエールを込めて考案した宿泊プラン。</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宿泊者特典</a:t>
            </a: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buFontTx/>
              <a:buNone/>
            </a:pP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・農業女子メンバー太田佳美さん（岡山県）のドライピオーネのプレゼント</a:t>
            </a:r>
            <a:r>
              <a:rPr lang="ja-JP" altLang="en-US" sz="1600" smtClean="0">
                <a:solidFill>
                  <a:srgbClr val="000000"/>
                </a:solidFill>
              </a:rPr>
              <a:t>。</a:t>
            </a:r>
          </a:p>
          <a:p>
            <a:pPr eaLnBrk="0" fontAlgn="base" hangingPunct="0">
              <a:spcBef>
                <a:spcPct val="0"/>
              </a:spcBef>
              <a:spcAft>
                <a:spcPct val="0"/>
              </a:spcAft>
              <a:buFontTx/>
              <a:buNone/>
            </a:pPr>
            <a:endParaRPr lang="ja-JP" altLang="en-US" sz="1600" smtClean="0">
              <a:solidFill>
                <a:srgbClr val="000000"/>
              </a:solidFill>
            </a:endParaRPr>
          </a:p>
        </p:txBody>
      </p:sp>
      <p:sp>
        <p:nvSpPr>
          <p:cNvPr id="108550" name="正方形/長方形 28"/>
          <p:cNvSpPr>
            <a:spLocks noChangeArrowheads="1"/>
          </p:cNvSpPr>
          <p:nvPr/>
        </p:nvSpPr>
        <p:spPr bwMode="auto">
          <a:xfrm>
            <a:off x="-11113" y="127000"/>
            <a:ext cx="68484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第１～２期個別プロジェクト活動の主な成果④</a:t>
            </a:r>
            <a:endParaRPr lang="en-US" altLang="ja-JP" sz="24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144463" y="4943475"/>
            <a:ext cx="4521200" cy="1763713"/>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8552" name="正方形/長方形 11"/>
          <p:cNvSpPr>
            <a:spLocks noChangeArrowheads="1"/>
          </p:cNvSpPr>
          <p:nvPr/>
        </p:nvSpPr>
        <p:spPr bwMode="auto">
          <a:xfrm>
            <a:off x="341313" y="4987925"/>
            <a:ext cx="3695700" cy="5842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農業女子フォトグラファー作品展示会</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（株）東急ハンズ［Ｈ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27.10</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553" name="正方形/長方形 34"/>
          <p:cNvSpPr>
            <a:spLocks noChangeArrowheads="1"/>
          </p:cNvSpPr>
          <p:nvPr/>
        </p:nvSpPr>
        <p:spPr bwMode="auto">
          <a:xfrm>
            <a:off x="128588" y="5564188"/>
            <a:ext cx="39163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群馬県の農業女子メンバー・中島沙織さんが、特技であるカメラで農作業の合間に撮影した昆虫や花などを被写体とした珠玉の写真を、東急ハンズ新宿店で展示・販売。</a:t>
            </a:r>
          </a:p>
        </p:txBody>
      </p:sp>
      <p:pic>
        <p:nvPicPr>
          <p:cNvPr id="108554" name="図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3284538"/>
            <a:ext cx="18764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図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5862638"/>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角丸四角形 37"/>
          <p:cNvSpPr/>
          <p:nvPr/>
        </p:nvSpPr>
        <p:spPr bwMode="auto">
          <a:xfrm>
            <a:off x="144463" y="765175"/>
            <a:ext cx="9490075" cy="1985963"/>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8557" name="正方形/長方形 11"/>
          <p:cNvSpPr>
            <a:spLocks noChangeArrowheads="1"/>
          </p:cNvSpPr>
          <p:nvPr/>
        </p:nvSpPr>
        <p:spPr bwMode="auto">
          <a:xfrm>
            <a:off x="304800" y="911225"/>
            <a:ext cx="6532563" cy="33813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農業女子はちみつデザート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（株）ローソン　［Ｈ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27.9</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558" name="正方形/長方形 39"/>
          <p:cNvSpPr>
            <a:spLocks noChangeArrowheads="1"/>
          </p:cNvSpPr>
          <p:nvPr/>
        </p:nvSpPr>
        <p:spPr bwMode="auto">
          <a:xfrm>
            <a:off x="341313" y="1289050"/>
            <a:ext cx="65944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ローソン</a:t>
            </a:r>
            <a:r>
              <a:rPr lang="en-US" altLang="ja-JP" sz="1600" smtClean="0">
                <a:solidFill>
                  <a:srgbClr val="000000"/>
                </a:solidFill>
              </a:rPr>
              <a:t>×</a:t>
            </a:r>
            <a:r>
              <a:rPr lang="ja-JP" altLang="en-US" sz="1600" smtClean="0">
                <a:solidFill>
                  <a:srgbClr val="000000"/>
                </a:solidFill>
              </a:rPr>
              <a:t>農業女子プロジェクト</a:t>
            </a:r>
            <a:r>
              <a:rPr lang="en-US" altLang="ja-JP" sz="1600" smtClean="0">
                <a:solidFill>
                  <a:srgbClr val="000000"/>
                </a:solidFill>
              </a:rPr>
              <a:t>×</a:t>
            </a:r>
            <a:r>
              <a:rPr lang="ja-JP" altLang="en-US" sz="1600" smtClean="0">
                <a:solidFill>
                  <a:srgbClr val="000000"/>
                </a:solidFill>
              </a:rPr>
              <a:t>埼玉県ウーマノミクスプロジェクトの連携商品として、埼玉県の農業女子メンバー・遠藤政子さんの「百花はちみつ」をふんだんに使用したプリン・ヴェリーヌ（ゼリー）計４種類のデザートを開発。首都圏、埼玉県等で期間限定販売。</a:t>
            </a:r>
            <a:endParaRPr lang="en-US" altLang="ja-JP" sz="1600" smtClean="0">
              <a:solidFill>
                <a:srgbClr val="000000"/>
              </a:solidFill>
            </a:endParaRPr>
          </a:p>
          <a:p>
            <a:pPr fontAlgn="base">
              <a:spcBef>
                <a:spcPct val="0"/>
              </a:spcBef>
              <a:spcAft>
                <a:spcPct val="0"/>
              </a:spcAft>
              <a:buFontTx/>
              <a:buNone/>
            </a:pP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特徴</a:t>
            </a: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・プリンは砂糖を使用せず、はちみつの甘さのみ。</a:t>
            </a: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r>
              <a:rPr lang="ja-JP" altLang="en-US"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クリームは除く</a:t>
            </a:r>
            <a:r>
              <a:rPr lang="en-US" altLang="ja-JP" sz="1600" smtClean="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buFontTx/>
              <a:buNone/>
            </a:pPr>
            <a:endParaRPr lang="ja-JP" altLang="en-US" sz="1600" smtClean="0">
              <a:solidFill>
                <a:srgbClr val="000000"/>
              </a:solidFill>
            </a:endParaRPr>
          </a:p>
        </p:txBody>
      </p:sp>
      <p:pic>
        <p:nvPicPr>
          <p:cNvPr id="108559" name="図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5788" y="889000"/>
            <a:ext cx="15144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0" name="Picture 2" descr="農業女子　遠藤さん（軽め）"/>
          <p:cNvPicPr>
            <a:picLocks noChangeAspect="1" noChangeArrowheads="1"/>
          </p:cNvPicPr>
          <p:nvPr/>
        </p:nvPicPr>
        <p:blipFill>
          <a:blip r:embed="rId7">
            <a:extLst>
              <a:ext uri="{28A0092B-C50C-407E-A947-70E740481C1C}">
                <a14:useLocalDpi xmlns:a14="http://schemas.microsoft.com/office/drawing/2010/main" val="0"/>
              </a:ext>
            </a:extLst>
          </a:blip>
          <a:srcRect l="6996" t="6358" r="6297" b="21965"/>
          <a:stretch>
            <a:fillRect/>
          </a:stretch>
        </p:blipFill>
        <p:spPr bwMode="auto">
          <a:xfrm>
            <a:off x="8167688" y="1341438"/>
            <a:ext cx="12874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1" name="角丸四角形 22"/>
          <p:cNvSpPr>
            <a:spLocks noChangeArrowheads="1"/>
          </p:cNvSpPr>
          <p:nvPr/>
        </p:nvSpPr>
        <p:spPr bwMode="auto">
          <a:xfrm>
            <a:off x="9348788" y="6419850"/>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1600" b="1" dirty="0" smtClean="0">
                <a:solidFill>
                  <a:srgbClr val="FFFFFF"/>
                </a:solidFill>
              </a:rPr>
              <a:t>26</a:t>
            </a:r>
            <a:endParaRPr lang="ja-JP" altLang="en-US" sz="1600" b="1" dirty="0" smtClean="0">
              <a:solidFill>
                <a:srgbClr val="FFFFFF"/>
              </a:solidFill>
            </a:endParaRPr>
          </a:p>
        </p:txBody>
      </p:sp>
      <p:sp>
        <p:nvSpPr>
          <p:cNvPr id="18" name="角丸四角形 17"/>
          <p:cNvSpPr/>
          <p:nvPr/>
        </p:nvSpPr>
        <p:spPr bwMode="auto">
          <a:xfrm>
            <a:off x="4981575" y="4943475"/>
            <a:ext cx="4521200" cy="1717675"/>
          </a:xfrm>
          <a:prstGeom prst="roundRect">
            <a:avLst/>
          </a:prstGeom>
          <a:noFill/>
          <a:ln w="25400">
            <a:solidFill>
              <a:srgbClr val="FF0066"/>
            </a:solidFill>
            <a:round/>
            <a:headEnd/>
            <a:tailEnd type="triangle" w="med" len="med"/>
          </a:ln>
        </p:spPr>
        <p:txBody>
          <a:bodyPr anchor="ctr"/>
          <a:lstStyle/>
          <a:p>
            <a:pPr>
              <a:defRPr/>
            </a:pPr>
            <a:endParaRPr lang="ja-JP" altLang="en-US" sz="894" dirty="0">
              <a:solidFill>
                <a:prstClr val="black"/>
              </a:solidFill>
              <a:latin typeface="Calibri" panose="020F0502020204030204"/>
            </a:endParaRPr>
          </a:p>
        </p:txBody>
      </p:sp>
      <p:sp>
        <p:nvSpPr>
          <p:cNvPr id="108563" name="正方形/長方形 11"/>
          <p:cNvSpPr>
            <a:spLocks noChangeArrowheads="1"/>
          </p:cNvSpPr>
          <p:nvPr/>
        </p:nvSpPr>
        <p:spPr bwMode="auto">
          <a:xfrm>
            <a:off x="5176838" y="4987925"/>
            <a:ext cx="4130675" cy="5842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農業女子におすすめ野菜品種シリーズ化</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buFontTx/>
              <a:buNone/>
            </a:pP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by </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（株）サカタのタネ［Ｈ</a:t>
            </a:r>
            <a:r>
              <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27.10</a:t>
            </a:r>
            <a:r>
              <a:rPr lang="ja-JP" altLang="en-US"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8564" name="図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04150" y="5564188"/>
            <a:ext cx="154463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5" name="正方形/長方形 24"/>
          <p:cNvSpPr>
            <a:spLocks noChangeArrowheads="1"/>
          </p:cNvSpPr>
          <p:nvPr/>
        </p:nvSpPr>
        <p:spPr bwMode="auto">
          <a:xfrm>
            <a:off x="5135563" y="5564188"/>
            <a:ext cx="2514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600" smtClean="0">
                <a:solidFill>
                  <a:srgbClr val="000000"/>
                </a:solidFill>
              </a:rPr>
              <a:t>新野菜の需要創造へ向け、農業女子へおすすめの新野菜のシリーズ「ハッピーベジタブル」を発表</a:t>
            </a:r>
          </a:p>
        </p:txBody>
      </p:sp>
    </p:spTree>
    <p:extLst>
      <p:ext uri="{BB962C8B-B14F-4D97-AF65-F5344CB8AC3E}">
        <p14:creationId xmlns:p14="http://schemas.microsoft.com/office/powerpoint/2010/main" val="3082601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28588" y="549275"/>
            <a:ext cx="9648825" cy="6192838"/>
          </a:xfrm>
          <a:prstGeom prst="roundRect">
            <a:avLst>
              <a:gd name="adj" fmla="val 8717"/>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0" hangingPunct="0">
              <a:defRPr/>
            </a:pPr>
            <a:r>
              <a:rPr lang="ja-JP" altLang="en-US" sz="1600" b="1" dirty="0" smtClean="0">
                <a:solidFill>
                  <a:srgbClr val="000000"/>
                </a:solidFill>
                <a:latin typeface="ＭＳ..."/>
              </a:rPr>
              <a:t>＜成果目標＞</a:t>
            </a:r>
            <a:endParaRPr lang="en-US" altLang="ja-JP" sz="1600" b="1" dirty="0" smtClean="0">
              <a:solidFill>
                <a:srgbClr val="000000"/>
              </a:solidFill>
              <a:latin typeface="ＭＳ..."/>
            </a:endParaRPr>
          </a:p>
          <a:p>
            <a:pPr eaLnBrk="0" hangingPunct="0">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endParaRPr lang="ja-JP" altLang="en-US"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en-US" altLang="ja-JP" sz="1600" dirty="0" smtClean="0">
              <a:solidFill>
                <a:prstClr val="black"/>
              </a:solidFill>
              <a:latin typeface="ＭＳ Ｐゴシック"/>
            </a:endParaRPr>
          </a:p>
          <a:p>
            <a:pPr marL="87313" indent="-87313" fontAlgn="auto">
              <a:spcAft>
                <a:spcPts val="0"/>
              </a:spcAft>
              <a:defRPr/>
            </a:pPr>
            <a:endParaRPr lang="en-US" altLang="ja-JP" sz="1600" dirty="0">
              <a:solidFill>
                <a:prstClr val="black"/>
              </a:solidFill>
              <a:latin typeface="ＭＳ Ｐゴシック"/>
            </a:endParaRPr>
          </a:p>
          <a:p>
            <a:pPr marL="87313" indent="-87313" fontAlgn="auto">
              <a:spcAft>
                <a:spcPts val="0"/>
              </a:spcAft>
              <a:defRPr/>
            </a:pPr>
            <a:endParaRPr lang="ja-JP" altLang="en-US" sz="1600" dirty="0">
              <a:solidFill>
                <a:prstClr val="black"/>
              </a:solidFill>
              <a:latin typeface="ＭＳ Ｐゴシック"/>
            </a:endParaRPr>
          </a:p>
        </p:txBody>
      </p:sp>
      <p:sp>
        <p:nvSpPr>
          <p:cNvPr id="75779" name="Rectangle 62"/>
          <p:cNvSpPr>
            <a:spLocks noChangeArrowheads="1"/>
          </p:cNvSpPr>
          <p:nvPr/>
        </p:nvSpPr>
        <p:spPr bwMode="auto">
          <a:xfrm>
            <a:off x="0" y="0"/>
            <a:ext cx="9906000" cy="404813"/>
          </a:xfrm>
          <a:prstGeom prst="rect">
            <a:avLst/>
          </a:prstGeom>
          <a:solidFill>
            <a:srgbClr val="008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1408" tIns="45703" rIns="91408" bIns="457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50000"/>
              </a:spcBef>
              <a:spcAft>
                <a:spcPct val="0"/>
              </a:spcAft>
              <a:buFontTx/>
              <a:buNone/>
            </a:pPr>
            <a:r>
              <a:rPr lang="ja-JP" altLang="en-US" sz="2000" smtClean="0">
                <a:solidFill>
                  <a:srgbClr val="FFFFFF"/>
                </a:solidFill>
                <a:latin typeface="HGS創英角ｺﾞｼｯｸUB" panose="020B0900000000000000" pitchFamily="50" charset="-128"/>
                <a:ea typeface="HGS創英角ｺﾞｼｯｸUB" panose="020B0900000000000000" pitchFamily="50" charset="-128"/>
              </a:rPr>
              <a:t>第４次男女共同参画基本計画（</a:t>
            </a:r>
            <a:r>
              <a:rPr lang="en-US" altLang="ja-JP" sz="2000" smtClean="0">
                <a:solidFill>
                  <a:srgbClr val="FFFFFF"/>
                </a:solidFill>
                <a:latin typeface="HGS創英角ｺﾞｼｯｸUB" panose="020B0900000000000000" pitchFamily="50" charset="-128"/>
                <a:ea typeface="HGS創英角ｺﾞｼｯｸUB" panose="020B0900000000000000" pitchFamily="50" charset="-128"/>
              </a:rPr>
              <a:t>H27.12.25</a:t>
            </a:r>
            <a:r>
              <a:rPr lang="ja-JP" altLang="en-US" sz="2000" smtClean="0">
                <a:solidFill>
                  <a:srgbClr val="FFFFFF"/>
                </a:solidFill>
                <a:latin typeface="HGS創英角ｺﾞｼｯｸUB" panose="020B0900000000000000" pitchFamily="50" charset="-128"/>
                <a:ea typeface="HGS創英角ｺﾞｼｯｸUB" panose="020B0900000000000000" pitchFamily="50" charset="-128"/>
              </a:rPr>
              <a:t>閣議決定）農山漁村分野について②</a:t>
            </a:r>
          </a:p>
        </p:txBody>
      </p:sp>
      <p:sp>
        <p:nvSpPr>
          <p:cNvPr id="75780"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smtClean="0">
                <a:solidFill>
                  <a:srgbClr val="FFFFFF"/>
                </a:solidFill>
              </a:rPr>
              <a:t>２</a:t>
            </a:r>
          </a:p>
        </p:txBody>
      </p:sp>
      <p:graphicFrame>
        <p:nvGraphicFramePr>
          <p:cNvPr id="2" name="表 1"/>
          <p:cNvGraphicFramePr>
            <a:graphicFrameLocks noGrp="1"/>
          </p:cNvGraphicFramePr>
          <p:nvPr/>
        </p:nvGraphicFramePr>
        <p:xfrm>
          <a:off x="631825" y="1125538"/>
          <a:ext cx="8642350" cy="5264196"/>
        </p:xfrm>
        <a:graphic>
          <a:graphicData uri="http://schemas.openxmlformats.org/drawingml/2006/table">
            <a:tbl>
              <a:tblPr firstRow="1" bandRow="1">
                <a:tableStyleId>{5940675A-B579-460E-94D1-54222C63F5DA}</a:tableStyleId>
              </a:tblPr>
              <a:tblGrid>
                <a:gridCol w="3745016"/>
                <a:gridCol w="2520685"/>
                <a:gridCol w="2376649"/>
              </a:tblGrid>
              <a:tr h="365722">
                <a:tc>
                  <a:txBody>
                    <a:bodyPr/>
                    <a:lstStyle/>
                    <a:p>
                      <a:r>
                        <a:rPr kumimoji="1" lang="ja-JP" altLang="en-US" sz="1800" dirty="0" smtClean="0"/>
                        <a:t>項 目</a:t>
                      </a:r>
                      <a:endParaRPr kumimoji="1" lang="ja-JP" altLang="en-US" sz="1800" dirty="0"/>
                    </a:p>
                  </a:txBody>
                  <a:tcPr marL="91455" marR="91455" marT="45702" marB="45702"/>
                </a:tc>
                <a:tc>
                  <a:txBody>
                    <a:bodyPr/>
                    <a:lstStyle/>
                    <a:p>
                      <a:r>
                        <a:rPr kumimoji="1" lang="ja-JP" altLang="en-US" sz="1800" dirty="0" smtClean="0"/>
                        <a:t>現 状</a:t>
                      </a:r>
                      <a:endParaRPr kumimoji="1" lang="ja-JP" altLang="en-US" sz="1800" dirty="0"/>
                    </a:p>
                  </a:txBody>
                  <a:tcPr marL="91455" marR="91455" marT="45702" marB="45702"/>
                </a:tc>
                <a:tc>
                  <a:txBody>
                    <a:bodyPr/>
                    <a:lstStyle/>
                    <a:p>
                      <a:r>
                        <a:rPr kumimoji="1" lang="zh-TW" altLang="en-US" sz="1800" dirty="0" smtClean="0"/>
                        <a:t>成果目標（期限）</a:t>
                      </a:r>
                      <a:endParaRPr kumimoji="1" lang="ja-JP" altLang="en-US" sz="1800" dirty="0"/>
                    </a:p>
                  </a:txBody>
                  <a:tcPr marL="91455" marR="91455" marT="45702" marB="45702"/>
                </a:tc>
              </a:tr>
              <a:tr h="875184">
                <a:tc>
                  <a:txBody>
                    <a:bodyPr/>
                    <a:lstStyle/>
                    <a:p>
                      <a:r>
                        <a:rPr kumimoji="1" lang="ja-JP" altLang="en-US" sz="1800" dirty="0" smtClean="0"/>
                        <a:t>家族経営協定の締結数</a:t>
                      </a:r>
                      <a:endParaRPr kumimoji="1" lang="ja-JP" altLang="en-US" sz="1800" dirty="0"/>
                    </a:p>
                  </a:txBody>
                  <a:tcPr marL="91455" marR="91455" marT="45702" marB="45702"/>
                </a:tc>
                <a:tc>
                  <a:txBody>
                    <a:bodyPr/>
                    <a:lstStyle/>
                    <a:p>
                      <a:pPr algn="ctr"/>
                      <a:r>
                        <a:rPr kumimoji="1" lang="en-US" altLang="ja-JP" sz="1800" dirty="0" smtClean="0"/>
                        <a:t>54,190</a:t>
                      </a:r>
                      <a:r>
                        <a:rPr kumimoji="1" lang="ja-JP" altLang="en-US" sz="1800" dirty="0" smtClean="0"/>
                        <a:t>件</a:t>
                      </a:r>
                      <a:endParaRPr kumimoji="1" lang="en-US" altLang="ja-JP" sz="1800" dirty="0" smtClean="0"/>
                    </a:p>
                    <a:p>
                      <a:pPr algn="ctr"/>
                      <a:r>
                        <a:rPr kumimoji="1" lang="ja-JP" altLang="en-US" sz="1800" dirty="0" smtClean="0"/>
                        <a:t> （平成</a:t>
                      </a:r>
                      <a:r>
                        <a:rPr kumimoji="1" lang="en-US" altLang="ja-JP" sz="1800" dirty="0" smtClean="0"/>
                        <a:t>25</a:t>
                      </a:r>
                      <a:r>
                        <a:rPr kumimoji="1" lang="ja-JP" altLang="en-US" sz="1800" dirty="0" smtClean="0"/>
                        <a:t>年度）</a:t>
                      </a:r>
                      <a:endParaRPr kumimoji="1" lang="ja-JP" altLang="en-US" sz="1800" dirty="0"/>
                    </a:p>
                  </a:txBody>
                  <a:tcPr marL="91455" marR="91455" marT="45702" marB="45702"/>
                </a:tc>
                <a:tc>
                  <a:txBody>
                    <a:bodyPr/>
                    <a:lstStyle/>
                    <a:p>
                      <a:pPr algn="ctr"/>
                      <a:r>
                        <a:rPr kumimoji="1" lang="en-US" altLang="ja-JP" sz="1800" dirty="0" smtClean="0"/>
                        <a:t>70,000</a:t>
                      </a:r>
                      <a:r>
                        <a:rPr kumimoji="1" lang="ja-JP" altLang="en-US" sz="1800" dirty="0" smtClean="0"/>
                        <a:t>件</a:t>
                      </a:r>
                      <a:endParaRPr kumimoji="1" lang="en-US" altLang="ja-JP" sz="1800" dirty="0" smtClean="0"/>
                    </a:p>
                    <a:p>
                      <a:pPr algn="ctr"/>
                      <a:r>
                        <a:rPr kumimoji="1" lang="ja-JP" altLang="en-US" sz="1800" dirty="0" smtClean="0"/>
                        <a:t> （平成</a:t>
                      </a:r>
                      <a:r>
                        <a:rPr kumimoji="1" lang="en-US" altLang="ja-JP" sz="1800" dirty="0" smtClean="0"/>
                        <a:t>32</a:t>
                      </a:r>
                      <a:r>
                        <a:rPr kumimoji="1" lang="ja-JP" altLang="en-US" sz="1800" dirty="0" smtClean="0"/>
                        <a:t>年度）</a:t>
                      </a:r>
                      <a:endParaRPr kumimoji="1" lang="ja-JP" altLang="en-US" sz="1800" dirty="0"/>
                    </a:p>
                  </a:txBody>
                  <a:tcPr marL="91455" marR="91455" marT="45702" marB="45702"/>
                </a:tc>
              </a:tr>
              <a:tr h="2011622">
                <a:tc>
                  <a:txBody>
                    <a:bodyPr/>
                    <a:lstStyle/>
                    <a:p>
                      <a:r>
                        <a:rPr kumimoji="1" lang="ja-JP" altLang="en-US" sz="1800" dirty="0" smtClean="0"/>
                        <a:t>農業委員に占める女性の割合</a:t>
                      </a:r>
                      <a:endParaRPr kumimoji="1" lang="ja-JP" altLang="en-US" sz="1800" dirty="0"/>
                    </a:p>
                  </a:txBody>
                  <a:tcPr marL="91455" marR="91455" marT="45702" marB="45702"/>
                </a:tc>
                <a:tc>
                  <a:txBody>
                    <a:bodyPr/>
                    <a:lstStyle/>
                    <a:p>
                      <a:r>
                        <a:rPr kumimoji="1" lang="ja-JP" altLang="en-US" sz="1800" dirty="0" smtClean="0"/>
                        <a:t>・女性委員が登用されていない組織数：</a:t>
                      </a:r>
                      <a:r>
                        <a:rPr kumimoji="1" lang="en-US" altLang="ja-JP" sz="1800" dirty="0" smtClean="0"/>
                        <a:t>644</a:t>
                      </a:r>
                    </a:p>
                    <a:p>
                      <a:r>
                        <a:rPr kumimoji="1" lang="ja-JP" altLang="en-US" sz="1800" dirty="0" smtClean="0"/>
                        <a:t>（平成</a:t>
                      </a:r>
                      <a:r>
                        <a:rPr kumimoji="1" lang="en-US" altLang="ja-JP" sz="1800" dirty="0" smtClean="0"/>
                        <a:t>25</a:t>
                      </a:r>
                      <a:r>
                        <a:rPr kumimoji="1" lang="ja-JP" altLang="en-US" sz="1800" dirty="0" smtClean="0"/>
                        <a:t>年度）</a:t>
                      </a:r>
                    </a:p>
                    <a:p>
                      <a:r>
                        <a:rPr kumimoji="1" lang="ja-JP" altLang="en-US" sz="1800" dirty="0" smtClean="0"/>
                        <a:t>・農業委員に占める女性の割合：</a:t>
                      </a:r>
                      <a:r>
                        <a:rPr kumimoji="1" lang="en-US" altLang="ja-JP" sz="1800" dirty="0" smtClean="0"/>
                        <a:t>6.3</a:t>
                      </a:r>
                      <a:r>
                        <a:rPr kumimoji="1" lang="ja-JP" altLang="en-US" sz="1800" dirty="0" smtClean="0"/>
                        <a:t>％</a:t>
                      </a:r>
                    </a:p>
                    <a:p>
                      <a:r>
                        <a:rPr kumimoji="1" lang="ja-JP" altLang="en-US" sz="1800" dirty="0" smtClean="0"/>
                        <a:t>（平成</a:t>
                      </a:r>
                      <a:r>
                        <a:rPr kumimoji="1" lang="en-US" altLang="ja-JP" sz="1800" dirty="0" smtClean="0"/>
                        <a:t>25</a:t>
                      </a:r>
                      <a:r>
                        <a:rPr kumimoji="1" lang="ja-JP" altLang="en-US" sz="1800" dirty="0" smtClean="0"/>
                        <a:t>年度）</a:t>
                      </a:r>
                      <a:endParaRPr kumimoji="1" lang="ja-JP" altLang="en-US" sz="1800" dirty="0"/>
                    </a:p>
                  </a:txBody>
                  <a:tcPr marL="91455" marR="91455" marT="45702" marB="45702"/>
                </a:tc>
                <a:tc>
                  <a:txBody>
                    <a:bodyPr/>
                    <a:lstStyle/>
                    <a:p>
                      <a:r>
                        <a:rPr kumimoji="1" lang="ja-JP" altLang="en-US" sz="1800" dirty="0" smtClean="0"/>
                        <a:t>・女性委員が登用されていない組織数：０</a:t>
                      </a:r>
                    </a:p>
                    <a:p>
                      <a:r>
                        <a:rPr kumimoji="1" lang="ja-JP" altLang="en-US" sz="1800" dirty="0" smtClean="0"/>
                        <a:t>（平成</a:t>
                      </a:r>
                      <a:r>
                        <a:rPr kumimoji="1" lang="en-US" altLang="ja-JP" sz="1800" dirty="0" smtClean="0"/>
                        <a:t>32</a:t>
                      </a:r>
                      <a:r>
                        <a:rPr kumimoji="1" lang="ja-JP" altLang="en-US" sz="1800" dirty="0" smtClean="0"/>
                        <a:t>年度）</a:t>
                      </a:r>
                    </a:p>
                    <a:p>
                      <a:r>
                        <a:rPr kumimoji="1" lang="ja-JP" altLang="en-US" sz="1800" dirty="0" smtClean="0"/>
                        <a:t>・農業委員に占める女性の割合：</a:t>
                      </a:r>
                      <a:r>
                        <a:rPr kumimoji="1" lang="en-US" altLang="ja-JP" sz="1800" dirty="0" smtClean="0"/>
                        <a:t>10</a:t>
                      </a:r>
                      <a:r>
                        <a:rPr kumimoji="1" lang="ja-JP" altLang="en-US" sz="1800" dirty="0" smtClean="0"/>
                        <a:t>％</a:t>
                      </a:r>
                      <a:r>
                        <a:rPr kumimoji="1" lang="en-US" altLang="ja-JP" sz="1800" dirty="0" smtClean="0"/>
                        <a:t>(</a:t>
                      </a:r>
                      <a:r>
                        <a:rPr kumimoji="1" lang="ja-JP" altLang="en-US" sz="1800" dirty="0" smtClean="0"/>
                        <a:t>早期</a:t>
                      </a:r>
                      <a:r>
                        <a:rPr kumimoji="1" lang="en-US" altLang="ja-JP" sz="1800" dirty="0" smtClean="0"/>
                        <a:t>)､ </a:t>
                      </a:r>
                      <a:r>
                        <a:rPr kumimoji="1" lang="ja-JP" altLang="en-US" sz="1800" dirty="0" smtClean="0"/>
                        <a:t>更に</a:t>
                      </a:r>
                      <a:r>
                        <a:rPr kumimoji="1" lang="en-US" altLang="ja-JP" sz="1800" dirty="0" smtClean="0"/>
                        <a:t>30</a:t>
                      </a:r>
                      <a:r>
                        <a:rPr kumimoji="1" lang="ja-JP" altLang="en-US" sz="1800" dirty="0" smtClean="0"/>
                        <a:t>％を目指す</a:t>
                      </a:r>
                    </a:p>
                    <a:p>
                      <a:r>
                        <a:rPr kumimoji="1" lang="ja-JP" altLang="en-US" sz="1800" dirty="0" smtClean="0"/>
                        <a:t>（平成</a:t>
                      </a:r>
                      <a:r>
                        <a:rPr kumimoji="1" lang="en-US" altLang="ja-JP" sz="1800" dirty="0" smtClean="0"/>
                        <a:t>32</a:t>
                      </a:r>
                      <a:r>
                        <a:rPr kumimoji="1" lang="ja-JP" altLang="en-US" sz="1800" dirty="0" smtClean="0"/>
                        <a:t>年度）</a:t>
                      </a:r>
                      <a:endParaRPr kumimoji="1" lang="ja-JP" altLang="en-US" sz="1800" dirty="0"/>
                    </a:p>
                  </a:txBody>
                  <a:tcPr marL="91455" marR="91455" marT="45702" marB="45702"/>
                </a:tc>
              </a:tr>
              <a:tr h="2011622">
                <a:tc>
                  <a:txBody>
                    <a:bodyPr/>
                    <a:lstStyle/>
                    <a:p>
                      <a:r>
                        <a:rPr kumimoji="1" lang="ja-JP" altLang="en-US" sz="1800" dirty="0" smtClean="0"/>
                        <a:t>農業協同組合の役員に占める女性の割合</a:t>
                      </a:r>
                      <a:endParaRPr kumimoji="1" lang="ja-JP" altLang="en-US" sz="1800" dirty="0"/>
                    </a:p>
                  </a:txBody>
                  <a:tcPr marL="91455" marR="91455" marT="45702" marB="45702"/>
                </a:tc>
                <a:tc>
                  <a:txBody>
                    <a:bodyPr/>
                    <a:lstStyle/>
                    <a:p>
                      <a:r>
                        <a:rPr kumimoji="1" lang="ja-JP" altLang="en-US" sz="1800" dirty="0" smtClean="0"/>
                        <a:t>・女性役員が登用されていない組織数：</a:t>
                      </a:r>
                      <a:r>
                        <a:rPr kumimoji="1" lang="en-US" altLang="ja-JP" sz="1800" dirty="0" smtClean="0"/>
                        <a:t>213</a:t>
                      </a:r>
                    </a:p>
                    <a:p>
                      <a:r>
                        <a:rPr kumimoji="1" lang="ja-JP" altLang="en-US" sz="1800" dirty="0" smtClean="0"/>
                        <a:t>（平成</a:t>
                      </a:r>
                      <a:r>
                        <a:rPr kumimoji="1" lang="en-US" altLang="ja-JP" sz="1800" dirty="0" smtClean="0"/>
                        <a:t>25</a:t>
                      </a:r>
                      <a:r>
                        <a:rPr kumimoji="1" lang="ja-JP" altLang="en-US" sz="1800" dirty="0" smtClean="0"/>
                        <a:t>年度）</a:t>
                      </a:r>
                    </a:p>
                    <a:p>
                      <a:r>
                        <a:rPr kumimoji="1" lang="ja-JP" altLang="en-US" sz="1800" dirty="0" smtClean="0"/>
                        <a:t>・役員に占める女性の割合：</a:t>
                      </a:r>
                      <a:r>
                        <a:rPr kumimoji="1" lang="en-US" altLang="ja-JP" sz="1800" dirty="0" smtClean="0"/>
                        <a:t>6.1</a:t>
                      </a:r>
                      <a:r>
                        <a:rPr kumimoji="1" lang="ja-JP" altLang="en-US" sz="1800" dirty="0" smtClean="0"/>
                        <a:t>％</a:t>
                      </a:r>
                    </a:p>
                    <a:p>
                      <a:r>
                        <a:rPr kumimoji="1" lang="ja-JP" altLang="en-US" sz="1800" dirty="0" smtClean="0"/>
                        <a:t>（平成</a:t>
                      </a:r>
                      <a:r>
                        <a:rPr kumimoji="1" lang="en-US" altLang="ja-JP" sz="1800" dirty="0" smtClean="0"/>
                        <a:t>25</a:t>
                      </a:r>
                      <a:r>
                        <a:rPr kumimoji="1" lang="ja-JP" altLang="en-US" sz="1800" dirty="0" smtClean="0"/>
                        <a:t>年度）</a:t>
                      </a:r>
                      <a:endParaRPr kumimoji="1" lang="ja-JP" altLang="en-US" sz="1800" dirty="0"/>
                    </a:p>
                  </a:txBody>
                  <a:tcPr marL="91455" marR="91455" marT="45702" marB="45702"/>
                </a:tc>
                <a:tc>
                  <a:txBody>
                    <a:bodyPr/>
                    <a:lstStyle/>
                    <a:p>
                      <a:r>
                        <a:rPr kumimoji="1" lang="ja-JP" altLang="en-US" sz="1800" dirty="0" smtClean="0"/>
                        <a:t>・女性役員が登用されていない組織数：０</a:t>
                      </a:r>
                    </a:p>
                    <a:p>
                      <a:r>
                        <a:rPr kumimoji="1" lang="ja-JP" altLang="en-US" sz="1800" dirty="0" smtClean="0"/>
                        <a:t>（平成</a:t>
                      </a:r>
                      <a:r>
                        <a:rPr kumimoji="1" lang="en-US" altLang="ja-JP" sz="1800" dirty="0" smtClean="0"/>
                        <a:t>32</a:t>
                      </a:r>
                      <a:r>
                        <a:rPr kumimoji="1" lang="ja-JP" altLang="en-US" sz="1800" dirty="0" smtClean="0"/>
                        <a:t>年度）</a:t>
                      </a:r>
                    </a:p>
                    <a:p>
                      <a:r>
                        <a:rPr kumimoji="1" lang="ja-JP" altLang="en-US" sz="1800" dirty="0" smtClean="0"/>
                        <a:t>・役員に占める女性の割合：</a:t>
                      </a:r>
                      <a:r>
                        <a:rPr kumimoji="1" lang="en-US" altLang="ja-JP" sz="1800" dirty="0" smtClean="0"/>
                        <a:t>10</a:t>
                      </a:r>
                      <a:r>
                        <a:rPr kumimoji="1" lang="ja-JP" altLang="en-US" sz="1800" dirty="0" smtClean="0"/>
                        <a:t>％</a:t>
                      </a:r>
                      <a:r>
                        <a:rPr kumimoji="1" lang="en-US" altLang="ja-JP" sz="1800" dirty="0" smtClean="0"/>
                        <a:t>(</a:t>
                      </a:r>
                      <a:r>
                        <a:rPr kumimoji="1" lang="ja-JP" altLang="en-US" sz="1800" dirty="0" smtClean="0"/>
                        <a:t>早期</a:t>
                      </a:r>
                      <a:r>
                        <a:rPr kumimoji="1" lang="en-US" altLang="ja-JP" sz="1800" dirty="0" smtClean="0"/>
                        <a:t>)</a:t>
                      </a:r>
                      <a:r>
                        <a:rPr kumimoji="1" lang="ja-JP" altLang="en-US" sz="1800" dirty="0" err="1" smtClean="0"/>
                        <a:t>、</a:t>
                      </a:r>
                      <a:r>
                        <a:rPr kumimoji="1" lang="ja-JP" altLang="en-US" sz="1800" dirty="0" smtClean="0"/>
                        <a:t>更に</a:t>
                      </a:r>
                      <a:r>
                        <a:rPr kumimoji="1" lang="en-US" altLang="ja-JP" sz="1800" dirty="0" smtClean="0"/>
                        <a:t>15</a:t>
                      </a:r>
                      <a:r>
                        <a:rPr kumimoji="1" lang="ja-JP" altLang="en-US" sz="1800" dirty="0" smtClean="0"/>
                        <a:t>％を目指す</a:t>
                      </a:r>
                    </a:p>
                    <a:p>
                      <a:r>
                        <a:rPr kumimoji="1" lang="ja-JP" altLang="en-US" sz="1800" dirty="0" smtClean="0"/>
                        <a:t>（平成</a:t>
                      </a:r>
                      <a:r>
                        <a:rPr kumimoji="1" lang="en-US" altLang="ja-JP" sz="1800" dirty="0" smtClean="0"/>
                        <a:t>32</a:t>
                      </a:r>
                      <a:r>
                        <a:rPr kumimoji="1" lang="ja-JP" altLang="en-US" sz="1800" dirty="0" smtClean="0"/>
                        <a:t>年度）</a:t>
                      </a:r>
                      <a:endParaRPr kumimoji="1" lang="ja-JP" altLang="en-US" sz="1800" dirty="0"/>
                    </a:p>
                  </a:txBody>
                  <a:tcPr marL="91455" marR="91455" marT="45702" marB="45702"/>
                </a:tc>
              </a:tr>
            </a:tbl>
          </a:graphicData>
        </a:graphic>
      </p:graphicFrame>
      <p:sp>
        <p:nvSpPr>
          <p:cNvPr id="3" name="テキスト ボックス 2"/>
          <p:cNvSpPr txBox="1"/>
          <p:nvPr/>
        </p:nvSpPr>
        <p:spPr bwMode="auto">
          <a:xfrm>
            <a:off x="8408988" y="5805488"/>
            <a:ext cx="792162" cy="263525"/>
          </a:xfrm>
          <a:prstGeom prst="rect">
            <a:avLst/>
          </a:prstGeom>
          <a:noFill/>
          <a:ln w="12700">
            <a:noFill/>
            <a:miter lim="800000"/>
            <a:headEnd/>
            <a:tailEnd/>
          </a:ln>
        </p:spPr>
        <p:txBody>
          <a:bodyPr lIns="74295" tIns="8890" rIns="74295" bIns="8890" anchor="ctr">
            <a:spAutoFit/>
          </a:bodyPr>
          <a:lstStyle/>
          <a:p>
            <a:pPr algn="ctr" eaLnBrk="0" fontAlgn="base" hangingPunct="0">
              <a:spcBef>
                <a:spcPct val="0"/>
              </a:spcBef>
              <a:spcAft>
                <a:spcPct val="0"/>
              </a:spcAft>
              <a:defRPr/>
            </a:pPr>
            <a:r>
              <a:rPr lang="ja-JP" altLang="en-US" sz="1600" b="1" i="1" dirty="0">
                <a:solidFill>
                  <a:srgbClr val="FF0000"/>
                </a:solidFill>
                <a:effectLst>
                  <a:outerShdw blurRad="38100" dist="38100" dir="2700000" algn="tl">
                    <a:srgbClr val="000000">
                      <a:alpha val="43137"/>
                    </a:srgbClr>
                  </a:outerShdw>
                </a:effectLst>
                <a:latin typeface="ＭＳ Ｐゴシック"/>
              </a:rPr>
              <a:t>新規</a:t>
            </a:r>
          </a:p>
        </p:txBody>
      </p:sp>
      <p:sp>
        <p:nvSpPr>
          <p:cNvPr id="7" name="テキスト ボックス 6"/>
          <p:cNvSpPr txBox="1"/>
          <p:nvPr/>
        </p:nvSpPr>
        <p:spPr bwMode="auto">
          <a:xfrm>
            <a:off x="8553450" y="3789363"/>
            <a:ext cx="792163" cy="263525"/>
          </a:xfrm>
          <a:prstGeom prst="rect">
            <a:avLst/>
          </a:prstGeom>
          <a:noFill/>
          <a:ln w="12700">
            <a:noFill/>
            <a:miter lim="800000"/>
            <a:headEnd/>
            <a:tailEnd/>
          </a:ln>
        </p:spPr>
        <p:txBody>
          <a:bodyPr lIns="74295" tIns="8890" rIns="74295" bIns="8890" anchor="ctr">
            <a:spAutoFit/>
          </a:bodyPr>
          <a:lstStyle/>
          <a:p>
            <a:pPr algn="ctr" eaLnBrk="0" fontAlgn="base" hangingPunct="0">
              <a:spcBef>
                <a:spcPct val="0"/>
              </a:spcBef>
              <a:spcAft>
                <a:spcPct val="0"/>
              </a:spcAft>
              <a:defRPr/>
            </a:pPr>
            <a:r>
              <a:rPr lang="ja-JP" altLang="en-US" sz="1600" b="1" i="1" dirty="0">
                <a:solidFill>
                  <a:srgbClr val="FF0000"/>
                </a:solidFill>
                <a:effectLst>
                  <a:outerShdw blurRad="38100" dist="38100" dir="2700000" algn="tl">
                    <a:srgbClr val="000000">
                      <a:alpha val="43137"/>
                    </a:srgbClr>
                  </a:outerShdw>
                </a:effectLst>
                <a:latin typeface="ＭＳ Ｐゴシック"/>
              </a:rPr>
              <a:t>新規</a:t>
            </a:r>
          </a:p>
        </p:txBody>
      </p:sp>
    </p:spTree>
    <p:extLst>
      <p:ext uri="{BB962C8B-B14F-4D97-AF65-F5344CB8AC3E}">
        <p14:creationId xmlns:p14="http://schemas.microsoft.com/office/powerpoint/2010/main" val="117302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13"/>
          <p:cNvSpPr>
            <a:spLocks noChangeArrowheads="1"/>
          </p:cNvSpPr>
          <p:nvPr/>
        </p:nvSpPr>
        <p:spPr bwMode="auto">
          <a:xfrm>
            <a:off x="579438" y="563563"/>
            <a:ext cx="3581400" cy="338137"/>
          </a:xfrm>
          <a:prstGeom prst="rect">
            <a:avLst/>
          </a:prstGeom>
          <a:solidFill>
            <a:srgbClr val="FFFFCC"/>
          </a:solidFill>
          <a:ln w="12700">
            <a:solidFill>
              <a:schemeClr val="tx1"/>
            </a:solidFill>
            <a:miter lim="800000"/>
            <a:headEnd/>
            <a:tailEnd/>
          </a:ln>
          <a:effectLst>
            <a:outerShdw dist="107763" dir="2700000" algn="ctr" rotWithShape="0">
              <a:schemeClr val="bg2">
                <a:alpha val="50000"/>
              </a:schemeClr>
            </a:outerShdw>
          </a:effec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FontTx/>
              <a:buNone/>
            </a:pPr>
            <a:r>
              <a:rPr lang="ja-JP" altLang="en-US" sz="1800" dirty="0" smtClean="0">
                <a:solidFill>
                  <a:srgbClr val="000000"/>
                </a:solidFill>
                <a:ea typeface="ＭＳ ゴシック" panose="020B0609070205080204" pitchFamily="49" charset="-128"/>
              </a:rPr>
              <a:t>就業人口に占める女性の割合</a:t>
            </a:r>
          </a:p>
        </p:txBody>
      </p:sp>
      <p:sp>
        <p:nvSpPr>
          <p:cNvPr id="20" name="正方形/長方形 19"/>
          <p:cNvSpPr/>
          <p:nvPr/>
        </p:nvSpPr>
        <p:spPr>
          <a:xfrm>
            <a:off x="66675" y="25400"/>
            <a:ext cx="9890125"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srgbClr val="000000"/>
                </a:solidFill>
                <a:latin typeface="HGP創英角ｺﾞｼｯｸUB" pitchFamily="50" charset="-128"/>
                <a:ea typeface="HGP創英角ｺﾞｼｯｸUB" pitchFamily="50" charset="-128"/>
              </a:rPr>
              <a:t>　</a:t>
            </a:r>
            <a:r>
              <a:rPr lang="ja-JP" altLang="en-US" sz="2000" dirty="0">
                <a:solidFill>
                  <a:srgbClr val="000000"/>
                </a:solidFill>
                <a:latin typeface="HGP創英角ｺﾞｼｯｸUB" pitchFamily="50" charset="-128"/>
                <a:ea typeface="HGP創英角ｺﾞｼｯｸUB" pitchFamily="50" charset="-128"/>
              </a:rPr>
              <a:t>農業における女性の就業</a:t>
            </a:r>
            <a:r>
              <a:rPr lang="ja-JP" altLang="en-US" sz="2000" dirty="0" smtClean="0">
                <a:solidFill>
                  <a:srgbClr val="000000"/>
                </a:solidFill>
                <a:latin typeface="HGP創英角ｺﾞｼｯｸUB" pitchFamily="50" charset="-128"/>
                <a:ea typeface="HGP創英角ｺﾞｼｯｸUB" pitchFamily="50" charset="-128"/>
              </a:rPr>
              <a:t>状況①</a:t>
            </a:r>
            <a:endParaRPr lang="ja-JP" altLang="en-US" sz="2000" dirty="0">
              <a:solidFill>
                <a:srgbClr val="000000"/>
              </a:solidFill>
              <a:latin typeface="HGP創英角ｺﾞｼｯｸUB" pitchFamily="50" charset="-128"/>
              <a:ea typeface="HGP創英角ｺﾞｼｯｸUB" pitchFamily="50" charset="-128"/>
            </a:endParaRPr>
          </a:p>
        </p:txBody>
      </p:sp>
      <p:cxnSp>
        <p:nvCxnSpPr>
          <p:cNvPr id="28" name="直線コネクタ 27"/>
          <p:cNvCxnSpPr/>
          <p:nvPr/>
        </p:nvCxnSpPr>
        <p:spPr>
          <a:xfrm>
            <a:off x="36513" y="428625"/>
            <a:ext cx="9906000" cy="0"/>
          </a:xfrm>
          <a:prstGeom prst="line">
            <a:avLst/>
          </a:prstGeom>
          <a:ln w="60325">
            <a:solidFill>
              <a:srgbClr val="CC3399"/>
            </a:solidFill>
          </a:ln>
        </p:spPr>
        <p:style>
          <a:lnRef idx="1">
            <a:schemeClr val="accent1"/>
          </a:lnRef>
          <a:fillRef idx="0">
            <a:schemeClr val="accent1"/>
          </a:fillRef>
          <a:effectRef idx="0">
            <a:schemeClr val="accent1"/>
          </a:effectRef>
          <a:fontRef idx="minor">
            <a:schemeClr val="tx1"/>
          </a:fontRef>
        </p:style>
      </p:cxnSp>
      <p:sp>
        <p:nvSpPr>
          <p:cNvPr id="81937" name="Text Box 30"/>
          <p:cNvSpPr txBox="1">
            <a:spLocks noChangeArrowheads="1"/>
          </p:cNvSpPr>
          <p:nvPr/>
        </p:nvSpPr>
        <p:spPr bwMode="auto">
          <a:xfrm>
            <a:off x="7689304" y="941484"/>
            <a:ext cx="1212904" cy="18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087" tIns="14544" rIns="29087" bIns="14544">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buFontTx/>
              <a:buNone/>
            </a:pPr>
            <a:r>
              <a:rPr kumimoji="0" lang="ja-JP" altLang="en-US" sz="1000" dirty="0" smtClean="0">
                <a:solidFill>
                  <a:srgbClr val="080808"/>
                </a:solidFill>
                <a:latin typeface="ＭＳ 明朝" panose="02020609040205080304" pitchFamily="17" charset="-128"/>
                <a:ea typeface="ＭＳ 明朝" panose="02020609040205080304" pitchFamily="17" charset="-128"/>
              </a:rPr>
              <a:t>（単位：千人、％）</a:t>
            </a:r>
          </a:p>
        </p:txBody>
      </p:sp>
      <p:sp>
        <p:nvSpPr>
          <p:cNvPr id="81941"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３</a:t>
            </a:r>
            <a:endParaRPr lang="ja-JP" altLang="en-US" sz="1600" b="1" dirty="0" smtClean="0">
              <a:solidFill>
                <a:srgbClr val="FFFFFF"/>
              </a:solidFill>
            </a:endParaRPr>
          </a:p>
        </p:txBody>
      </p:sp>
      <p:graphicFrame>
        <p:nvGraphicFramePr>
          <p:cNvPr id="11" name="Object 20"/>
          <p:cNvGraphicFramePr>
            <a:graphicFrameLocks noChangeAspect="1"/>
          </p:cNvGraphicFramePr>
          <p:nvPr>
            <p:extLst/>
          </p:nvPr>
        </p:nvGraphicFramePr>
        <p:xfrm>
          <a:off x="628203" y="1196752"/>
          <a:ext cx="8293158" cy="3770956"/>
        </p:xfrm>
        <a:graphic>
          <a:graphicData uri="http://schemas.openxmlformats.org/presentationml/2006/ole">
            <mc:AlternateContent xmlns:mc="http://schemas.openxmlformats.org/markup-compatibility/2006">
              <mc:Choice xmlns:v="urn:schemas-microsoft-com:vml" Requires="v">
                <p:oleObj spid="_x0000_s17411" name="ワークシート" r:id="rId4" imgW="5572119" imgH="2724170" progId="Excel.Sheet.8">
                  <p:embed/>
                </p:oleObj>
              </mc:Choice>
              <mc:Fallback>
                <p:oleObj name="ワークシート" r:id="rId4" imgW="5572119" imgH="2724170" progId="Excel.Sheet.8">
                  <p:embed/>
                  <p:pic>
                    <p:nvPicPr>
                      <p:cNvPr id="0" name=""/>
                      <p:cNvPicPr>
                        <a:picLocks noChangeAspect="1" noChangeArrowheads="1"/>
                      </p:cNvPicPr>
                      <p:nvPr/>
                    </p:nvPicPr>
                    <p:blipFill>
                      <a:blip r:embed="rId5"/>
                      <a:srcRect/>
                      <a:stretch>
                        <a:fillRect/>
                      </a:stretch>
                    </p:blipFill>
                    <p:spPr bwMode="auto">
                      <a:xfrm>
                        <a:off x="628203" y="1196752"/>
                        <a:ext cx="8293158" cy="3770956"/>
                      </a:xfrm>
                      <a:prstGeom prst="rect">
                        <a:avLst/>
                      </a:prstGeom>
                      <a:noFill/>
                      <a:ln>
                        <a:noFill/>
                      </a:ln>
                    </p:spPr>
                  </p:pic>
                </p:oleObj>
              </mc:Fallback>
            </mc:AlternateContent>
          </a:graphicData>
        </a:graphic>
      </p:graphicFrame>
      <p:sp>
        <p:nvSpPr>
          <p:cNvPr id="12" name="Text Box 11"/>
          <p:cNvSpPr txBox="1">
            <a:spLocks noChangeArrowheads="1"/>
          </p:cNvSpPr>
          <p:nvPr/>
        </p:nvSpPr>
        <p:spPr bwMode="auto">
          <a:xfrm>
            <a:off x="620390" y="5007769"/>
            <a:ext cx="8281818" cy="84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800"/>
              </a:lnSpc>
              <a:spcBef>
                <a:spcPct val="0"/>
              </a:spcBef>
              <a:buFontTx/>
              <a:buNone/>
            </a:pPr>
            <a:r>
              <a:rPr lang="ja-JP" altLang="en-US" sz="1200" dirty="0">
                <a:solidFill>
                  <a:srgbClr val="000000"/>
                </a:solidFill>
                <a:latin typeface="ＭＳ Ｐ明朝" panose="02020600040205080304" pitchFamily="18" charset="-128"/>
                <a:ea typeface="ＭＳ Ｐ明朝" panose="02020600040205080304" pitchFamily="18" charset="-128"/>
              </a:rPr>
              <a:t>資料：農業就業人口・・・農林水産省「農林業センサス」、農林水産省「農業構造動態調査」　</a:t>
            </a:r>
            <a:r>
              <a:rPr lang="en-US" altLang="ja-JP" sz="1200" dirty="0" smtClean="0">
                <a:solidFill>
                  <a:srgbClr val="000000"/>
                </a:solidFill>
                <a:latin typeface="ＭＳ Ｐ明朝" panose="02020600040205080304" pitchFamily="18" charset="-128"/>
                <a:ea typeface="ＭＳ Ｐ明朝" panose="02020600040205080304" pitchFamily="18" charset="-128"/>
              </a:rPr>
              <a:t>(</a:t>
            </a:r>
            <a:r>
              <a:rPr lang="en-US" altLang="ja-JP" sz="1200" dirty="0">
                <a:solidFill>
                  <a:srgbClr val="000000"/>
                </a:solidFill>
                <a:latin typeface="ＭＳ Ｐ明朝" panose="02020600040205080304" pitchFamily="18" charset="-128"/>
                <a:ea typeface="ＭＳ Ｐ明朝" panose="02020600040205080304" pitchFamily="18" charset="-128"/>
              </a:rPr>
              <a:t>24</a:t>
            </a:r>
            <a:r>
              <a:rPr lang="ja-JP" altLang="en-US" sz="1200" dirty="0">
                <a:solidFill>
                  <a:srgbClr val="000000"/>
                </a:solidFill>
                <a:latin typeface="ＭＳ Ｐ明朝" panose="02020600040205080304" pitchFamily="18" charset="-128"/>
                <a:ea typeface="ＭＳ Ｐ明朝" panose="02020600040205080304" pitchFamily="18" charset="-128"/>
              </a:rPr>
              <a:t>～</a:t>
            </a:r>
            <a:r>
              <a:rPr lang="en-US" altLang="ja-JP" sz="1200" dirty="0">
                <a:solidFill>
                  <a:srgbClr val="000000"/>
                </a:solidFill>
                <a:latin typeface="ＭＳ Ｐ明朝" panose="02020600040205080304" pitchFamily="18" charset="-128"/>
                <a:ea typeface="ＭＳ Ｐ明朝" panose="02020600040205080304" pitchFamily="18" charset="-128"/>
              </a:rPr>
              <a:t>26</a:t>
            </a:r>
            <a:r>
              <a:rPr lang="ja-JP" altLang="en-US" sz="1200" dirty="0">
                <a:solidFill>
                  <a:srgbClr val="000000"/>
                </a:solidFill>
                <a:latin typeface="ＭＳ Ｐ明朝" panose="02020600040205080304" pitchFamily="18" charset="-128"/>
                <a:ea typeface="ＭＳ Ｐ明朝" panose="02020600040205080304" pitchFamily="18" charset="-128"/>
              </a:rPr>
              <a:t>年）</a:t>
            </a:r>
          </a:p>
          <a:p>
            <a:pPr eaLnBrk="1" hangingPunct="1">
              <a:lnSpc>
                <a:spcPts val="800"/>
              </a:lnSpc>
              <a:spcBef>
                <a:spcPct val="0"/>
              </a:spcBef>
              <a:buFontTx/>
              <a:buNone/>
            </a:pPr>
            <a:endParaRPr lang="en-US" altLang="ja-JP" sz="1200" dirty="0" smtClean="0">
              <a:solidFill>
                <a:srgbClr val="000000"/>
              </a:solidFill>
              <a:latin typeface="ＭＳ Ｐ明朝" panose="02020600040205080304" pitchFamily="18" charset="-128"/>
              <a:ea typeface="ＭＳ Ｐ明朝" panose="02020600040205080304" pitchFamily="18" charset="-128"/>
            </a:endParaRPr>
          </a:p>
          <a:p>
            <a:pPr eaLnBrk="1" hangingPunct="1">
              <a:lnSpc>
                <a:spcPts val="800"/>
              </a:lnSpc>
              <a:spcBef>
                <a:spcPct val="0"/>
              </a:spcBef>
              <a:buFontTx/>
              <a:buNone/>
            </a:pPr>
            <a:r>
              <a:rPr lang="ja-JP" altLang="en-US" sz="1200" dirty="0">
                <a:solidFill>
                  <a:srgbClr val="000000"/>
                </a:solidFill>
                <a:latin typeface="ＭＳ Ｐ明朝" panose="02020600040205080304" pitchFamily="18" charset="-128"/>
                <a:ea typeface="ＭＳ Ｐ明朝" panose="02020600040205080304" pitchFamily="18" charset="-128"/>
              </a:rPr>
              <a:t>　　　  林業就業人口・・・総務省「国勢調査」</a:t>
            </a:r>
            <a:endParaRPr lang="en-US" altLang="ja-JP" sz="1050" dirty="0">
              <a:solidFill>
                <a:srgbClr val="000000"/>
              </a:solidFill>
              <a:latin typeface="ＭＳ Ｐ明朝" panose="02020600040205080304" pitchFamily="18" charset="-128"/>
              <a:ea typeface="ＭＳ Ｐ明朝" panose="02020600040205080304" pitchFamily="18" charset="-128"/>
            </a:endParaRPr>
          </a:p>
          <a:p>
            <a:pPr eaLnBrk="1" hangingPunct="1">
              <a:spcBef>
                <a:spcPct val="0"/>
              </a:spcBef>
              <a:buFontTx/>
              <a:buNone/>
            </a:pPr>
            <a:r>
              <a:rPr lang="ja-JP" altLang="en-US" sz="1050" dirty="0">
                <a:solidFill>
                  <a:srgbClr val="000000"/>
                </a:solidFill>
                <a:latin typeface="ＭＳ Ｐ明朝" panose="02020600040205080304" pitchFamily="18" charset="-128"/>
                <a:ea typeface="ＭＳ Ｐ明朝" panose="02020600040205080304" pitchFamily="18" charset="-128"/>
              </a:rPr>
              <a:t>　　　　　　　　　　　　　　平成</a:t>
            </a:r>
            <a:r>
              <a:rPr lang="en-US" altLang="ja-JP" sz="1050" dirty="0">
                <a:solidFill>
                  <a:srgbClr val="000000"/>
                </a:solidFill>
                <a:latin typeface="ＭＳ Ｐ明朝" panose="02020600040205080304" pitchFamily="18" charset="-128"/>
                <a:ea typeface="ＭＳ Ｐ明朝" panose="02020600040205080304" pitchFamily="18" charset="-128"/>
              </a:rPr>
              <a:t>19</a:t>
            </a:r>
            <a:r>
              <a:rPr lang="ja-JP" altLang="en-US" sz="1050" dirty="0">
                <a:solidFill>
                  <a:srgbClr val="000000"/>
                </a:solidFill>
                <a:latin typeface="ＭＳ Ｐ明朝" panose="02020600040205080304" pitchFamily="18" charset="-128"/>
                <a:ea typeface="ＭＳ Ｐ明朝" panose="02020600040205080304" pitchFamily="18" charset="-128"/>
              </a:rPr>
              <a:t>年の「日本標準産業分類」の改訂により、平成</a:t>
            </a:r>
            <a:r>
              <a:rPr lang="en-US" altLang="ja-JP" sz="1050" dirty="0">
                <a:solidFill>
                  <a:srgbClr val="000000"/>
                </a:solidFill>
                <a:latin typeface="ＭＳ Ｐ明朝" panose="02020600040205080304" pitchFamily="18" charset="-128"/>
                <a:ea typeface="ＭＳ Ｐ明朝" panose="02020600040205080304" pitchFamily="18" charset="-128"/>
              </a:rPr>
              <a:t>22</a:t>
            </a:r>
            <a:r>
              <a:rPr lang="ja-JP" altLang="en-US" sz="1050" dirty="0">
                <a:solidFill>
                  <a:srgbClr val="000000"/>
                </a:solidFill>
                <a:latin typeface="ＭＳ Ｐ明朝" panose="02020600040205080304" pitchFamily="18" charset="-128"/>
                <a:ea typeface="ＭＳ Ｐ明朝" panose="02020600040205080304" pitchFamily="18" charset="-128"/>
              </a:rPr>
              <a:t>年のデータは、平成</a:t>
            </a:r>
            <a:r>
              <a:rPr lang="en-US" altLang="ja-JP" sz="1050" dirty="0">
                <a:solidFill>
                  <a:srgbClr val="000000"/>
                </a:solidFill>
                <a:latin typeface="ＭＳ Ｐ明朝" panose="02020600040205080304" pitchFamily="18" charset="-128"/>
                <a:ea typeface="ＭＳ Ｐ明朝" panose="02020600040205080304" pitchFamily="18" charset="-128"/>
              </a:rPr>
              <a:t>17</a:t>
            </a:r>
            <a:r>
              <a:rPr lang="ja-JP" altLang="en-US" sz="1050" dirty="0">
                <a:solidFill>
                  <a:srgbClr val="000000"/>
                </a:solidFill>
                <a:latin typeface="ＭＳ Ｐ明朝" panose="02020600040205080304" pitchFamily="18" charset="-128"/>
                <a:ea typeface="ＭＳ Ｐ明朝" panose="02020600040205080304" pitchFamily="18" charset="-128"/>
              </a:rPr>
              <a:t>年までのデータと</a:t>
            </a:r>
            <a:r>
              <a:rPr lang="ja-JP" altLang="en-US" sz="1050" dirty="0" smtClean="0">
                <a:solidFill>
                  <a:srgbClr val="000000"/>
                </a:solidFill>
                <a:latin typeface="ＭＳ Ｐ明朝" panose="02020600040205080304" pitchFamily="18" charset="-128"/>
                <a:ea typeface="ＭＳ Ｐ明朝" panose="02020600040205080304" pitchFamily="18" charset="-128"/>
              </a:rPr>
              <a:t>必ずしも</a:t>
            </a:r>
            <a:r>
              <a:rPr lang="ja-JP" altLang="en-US" sz="1050" dirty="0">
                <a:solidFill>
                  <a:srgbClr val="000000"/>
                </a:solidFill>
                <a:latin typeface="ＭＳ Ｐ明朝" panose="02020600040205080304" pitchFamily="18" charset="-128"/>
                <a:ea typeface="ＭＳ Ｐ明朝" panose="02020600040205080304" pitchFamily="18" charset="-128"/>
              </a:rPr>
              <a:t>連続していない。</a:t>
            </a:r>
          </a:p>
          <a:p>
            <a:pPr eaLnBrk="1" hangingPunct="1">
              <a:lnSpc>
                <a:spcPts val="1100"/>
              </a:lnSpc>
              <a:spcBef>
                <a:spcPct val="0"/>
              </a:spcBef>
              <a:buFontTx/>
              <a:buNone/>
            </a:pPr>
            <a:endParaRPr lang="en-US" altLang="ja-JP" sz="1400" dirty="0" smtClean="0">
              <a:solidFill>
                <a:srgbClr val="000000"/>
              </a:solidFill>
              <a:latin typeface="ＭＳ Ｐ明朝" panose="02020600040205080304" pitchFamily="18" charset="-128"/>
              <a:ea typeface="ＭＳ Ｐ明朝" panose="02020600040205080304" pitchFamily="18" charset="-128"/>
            </a:endParaRPr>
          </a:p>
          <a:p>
            <a:pPr eaLnBrk="1" hangingPunct="1">
              <a:lnSpc>
                <a:spcPts val="1100"/>
              </a:lnSpc>
              <a:spcBef>
                <a:spcPct val="0"/>
              </a:spcBef>
              <a:buFontTx/>
              <a:buNone/>
            </a:pPr>
            <a:r>
              <a:rPr lang="ja-JP" altLang="en-US" sz="1400" dirty="0">
                <a:solidFill>
                  <a:srgbClr val="000000"/>
                </a:solidFill>
                <a:latin typeface="ＭＳ Ｐ明朝" panose="02020600040205080304" pitchFamily="18" charset="-128"/>
                <a:ea typeface="ＭＳ Ｐ明朝" panose="02020600040205080304" pitchFamily="18" charset="-128"/>
              </a:rPr>
              <a:t>　　　 </a:t>
            </a:r>
            <a:r>
              <a:rPr lang="ja-JP" altLang="en-US" sz="1200" dirty="0">
                <a:solidFill>
                  <a:srgbClr val="000000"/>
                </a:solidFill>
                <a:latin typeface="ＭＳ Ｐ明朝" panose="02020600040205080304" pitchFamily="18" charset="-128"/>
                <a:ea typeface="ＭＳ Ｐ明朝" panose="02020600040205080304" pitchFamily="18" charset="-128"/>
              </a:rPr>
              <a:t>漁業就業人口・・・水産庁「漁業就業動向統計年報」（</a:t>
            </a:r>
            <a:r>
              <a:rPr lang="en-US" altLang="ja-JP" sz="1200" dirty="0">
                <a:solidFill>
                  <a:srgbClr val="000000"/>
                </a:solidFill>
                <a:latin typeface="ＭＳ Ｐ明朝" panose="02020600040205080304" pitchFamily="18" charset="-128"/>
                <a:ea typeface="ＭＳ Ｐ明朝" panose="02020600040205080304" pitchFamily="18" charset="-128"/>
              </a:rPr>
              <a:t>23</a:t>
            </a:r>
            <a:r>
              <a:rPr lang="ja-JP" altLang="en-US" sz="1200" dirty="0">
                <a:solidFill>
                  <a:srgbClr val="000000"/>
                </a:solidFill>
                <a:latin typeface="ＭＳ Ｐ明朝" panose="02020600040205080304" pitchFamily="18" charset="-128"/>
                <a:ea typeface="ＭＳ Ｐ明朝" panose="02020600040205080304" pitchFamily="18" charset="-128"/>
              </a:rPr>
              <a:t>～</a:t>
            </a:r>
            <a:r>
              <a:rPr lang="en-US" altLang="ja-JP" sz="1200" dirty="0">
                <a:solidFill>
                  <a:srgbClr val="000000"/>
                </a:solidFill>
                <a:latin typeface="ＭＳ Ｐ明朝" panose="02020600040205080304" pitchFamily="18" charset="-128"/>
                <a:ea typeface="ＭＳ Ｐ明朝" panose="02020600040205080304" pitchFamily="18" charset="-128"/>
              </a:rPr>
              <a:t>24</a:t>
            </a:r>
            <a:r>
              <a:rPr lang="ja-JP" altLang="en-US" sz="1200" dirty="0">
                <a:solidFill>
                  <a:srgbClr val="000000"/>
                </a:solidFill>
                <a:latin typeface="ＭＳ Ｐ明朝" panose="02020600040205080304" pitchFamily="18" charset="-128"/>
                <a:ea typeface="ＭＳ Ｐ明朝" panose="02020600040205080304" pitchFamily="18" charset="-128"/>
              </a:rPr>
              <a:t>年は、東北３県を除く値）、漁業センサス</a:t>
            </a:r>
          </a:p>
        </p:txBody>
      </p:sp>
      <p:sp>
        <p:nvSpPr>
          <p:cNvPr id="2" name="角丸四角形 1"/>
          <p:cNvSpPr/>
          <p:nvPr/>
        </p:nvSpPr>
        <p:spPr bwMode="auto">
          <a:xfrm>
            <a:off x="7977336" y="2420888"/>
            <a:ext cx="950913" cy="288032"/>
          </a:xfrm>
          <a:prstGeom prst="round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fontAlgn="base">
              <a:spcBef>
                <a:spcPct val="0"/>
              </a:spcBef>
              <a:spcAft>
                <a:spcPct val="0"/>
              </a:spcAft>
              <a:defRPr/>
            </a:pPr>
            <a:endParaRPr lang="ja-JP" altLang="en-US" sz="1400" b="1">
              <a:ln w="22225">
                <a:solidFill>
                  <a:srgbClr val="333399"/>
                </a:solidFill>
                <a:prstDash val="solid"/>
              </a:ln>
              <a:solidFill>
                <a:srgbClr val="333399">
                  <a:lumMod val="40000"/>
                  <a:lumOff val="60000"/>
                </a:srgbClr>
              </a:solidFill>
              <a:latin typeface="ＭＳ ゴシック" pitchFamily="49" charset="-128"/>
              <a:ea typeface="ＭＳ ゴシック" pitchFamily="49" charset="-128"/>
            </a:endParaRPr>
          </a:p>
        </p:txBody>
      </p:sp>
      <p:sp>
        <p:nvSpPr>
          <p:cNvPr id="3" name="角丸四角形吹き出し 2"/>
          <p:cNvSpPr/>
          <p:nvPr/>
        </p:nvSpPr>
        <p:spPr bwMode="auto">
          <a:xfrm>
            <a:off x="6393160" y="3068960"/>
            <a:ext cx="3312368" cy="408086"/>
          </a:xfrm>
          <a:prstGeom prst="wedgeRoundRectCallout">
            <a:avLst>
              <a:gd name="adj1" fmla="val -725"/>
              <a:gd name="adj2" fmla="val -128877"/>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ja-JP" altLang="en-US" sz="1400">
                <a:solidFill>
                  <a:srgbClr val="000000"/>
                </a:solidFill>
                <a:latin typeface="Arial" panose="020B0604020202020204" pitchFamily="34" charset="0"/>
                <a:ea typeface="ＭＳ ゴシック" panose="020B0609070205080204" pitchFamily="49" charset="-128"/>
              </a:rPr>
              <a:t>女性は農業就業人口の約半数を占める</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p:txBody>
      </p:sp>
    </p:spTree>
    <p:extLst>
      <p:ext uri="{BB962C8B-B14F-4D97-AF65-F5344CB8AC3E}">
        <p14:creationId xmlns:p14="http://schemas.microsoft.com/office/powerpoint/2010/main" val="1059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0"/>
          <p:cNvSpPr txBox="1">
            <a:spLocks noChangeArrowheads="1"/>
          </p:cNvSpPr>
          <p:nvPr/>
        </p:nvSpPr>
        <p:spPr bwMode="auto">
          <a:xfrm>
            <a:off x="9723438" y="6613525"/>
            <a:ext cx="182562" cy="244475"/>
          </a:xfrm>
          <a:prstGeom prst="rect">
            <a:avLst/>
          </a:prstGeom>
          <a:noFill/>
          <a:ln w="9525">
            <a:noFill/>
            <a:miter lim="800000"/>
            <a:headEnd/>
            <a:tailEnd/>
          </a:ln>
        </p:spPr>
        <p:txBody>
          <a:bodyPr wrap="none" lIns="29087" tIns="14544" rIns="29087" bIns="14544">
            <a:spAutoFit/>
          </a:bodyPr>
          <a:lstStyle/>
          <a:p>
            <a:pPr eaLnBrk="0" fontAlgn="base" hangingPunct="0">
              <a:spcBef>
                <a:spcPct val="0"/>
              </a:spcBef>
              <a:spcAft>
                <a:spcPct val="0"/>
              </a:spcAft>
              <a:defRPr/>
            </a:pPr>
            <a:r>
              <a:rPr lang="ja-JP" altLang="en-US" sz="1400" dirty="0">
                <a:solidFill>
                  <a:srgbClr val="000000"/>
                </a:solidFill>
                <a:latin typeface="ＭＳ Ｐゴシック"/>
              </a:rPr>
              <a:t>１</a:t>
            </a:r>
            <a:endParaRPr lang="ja-JP" altLang="en-US" sz="1400" b="1" dirty="0">
              <a:solidFill>
                <a:srgbClr val="000000"/>
              </a:solidFill>
              <a:latin typeface="ＭＳ Ｐゴシック"/>
            </a:endParaRPr>
          </a:p>
        </p:txBody>
      </p:sp>
      <p:sp>
        <p:nvSpPr>
          <p:cNvPr id="20" name="正方形/長方形 19"/>
          <p:cNvSpPr/>
          <p:nvPr/>
        </p:nvSpPr>
        <p:spPr>
          <a:xfrm>
            <a:off x="66675" y="25400"/>
            <a:ext cx="9890125"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2400" dirty="0">
                <a:solidFill>
                  <a:srgbClr val="000000"/>
                </a:solidFill>
                <a:latin typeface="HGP創英角ｺﾞｼｯｸUB" pitchFamily="50" charset="-128"/>
                <a:ea typeface="HGP創英角ｺﾞｼｯｸUB" pitchFamily="50" charset="-128"/>
              </a:rPr>
              <a:t>　</a:t>
            </a:r>
            <a:r>
              <a:rPr lang="ja-JP" altLang="en-US" sz="2000" dirty="0">
                <a:solidFill>
                  <a:srgbClr val="000000"/>
                </a:solidFill>
                <a:latin typeface="HGP創英角ｺﾞｼｯｸUB" pitchFamily="50" charset="-128"/>
                <a:ea typeface="HGP創英角ｺﾞｼｯｸUB" pitchFamily="50" charset="-128"/>
              </a:rPr>
              <a:t>農業における女性の就業状況②</a:t>
            </a:r>
          </a:p>
        </p:txBody>
      </p:sp>
      <p:cxnSp>
        <p:nvCxnSpPr>
          <p:cNvPr id="28" name="直線コネクタ 27"/>
          <p:cNvCxnSpPr/>
          <p:nvPr/>
        </p:nvCxnSpPr>
        <p:spPr>
          <a:xfrm>
            <a:off x="36513" y="428625"/>
            <a:ext cx="9906000" cy="0"/>
          </a:xfrm>
          <a:prstGeom prst="line">
            <a:avLst/>
          </a:prstGeom>
          <a:ln w="60325">
            <a:solidFill>
              <a:srgbClr val="CC3399"/>
            </a:solidFill>
          </a:ln>
        </p:spPr>
        <p:style>
          <a:lnRef idx="1">
            <a:schemeClr val="accent1"/>
          </a:lnRef>
          <a:fillRef idx="0">
            <a:schemeClr val="accent1"/>
          </a:fillRef>
          <a:effectRef idx="0">
            <a:schemeClr val="accent1"/>
          </a:effectRef>
          <a:fontRef idx="minor">
            <a:schemeClr val="tx1"/>
          </a:fontRef>
        </p:style>
      </p:cxnSp>
      <p:sp>
        <p:nvSpPr>
          <p:cNvPr id="83000"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４</a:t>
            </a:r>
            <a:endParaRPr lang="ja-JP" altLang="en-US" sz="1600" b="1" dirty="0" smtClean="0">
              <a:solidFill>
                <a:srgbClr val="FFFFFF"/>
              </a:solidFill>
            </a:endParaRPr>
          </a:p>
        </p:txBody>
      </p:sp>
      <p:sp>
        <p:nvSpPr>
          <p:cNvPr id="16" name="角丸四角形 15"/>
          <p:cNvSpPr/>
          <p:nvPr/>
        </p:nvSpPr>
        <p:spPr bwMode="auto">
          <a:xfrm>
            <a:off x="4232919" y="1189628"/>
            <a:ext cx="1872209" cy="1663308"/>
          </a:xfrm>
          <a:prstGeom prst="round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fontAlgn="base">
              <a:spcBef>
                <a:spcPct val="0"/>
              </a:spcBef>
              <a:spcAft>
                <a:spcPct val="0"/>
              </a:spcAft>
              <a:defRPr/>
            </a:pPr>
            <a:endParaRPr lang="ja-JP" altLang="en-US" sz="1400" b="1">
              <a:ln w="22225">
                <a:solidFill>
                  <a:srgbClr val="333399"/>
                </a:solidFill>
                <a:prstDash val="solid"/>
              </a:ln>
              <a:solidFill>
                <a:srgbClr val="333399">
                  <a:lumMod val="40000"/>
                  <a:lumOff val="60000"/>
                </a:srgbClr>
              </a:solidFill>
              <a:latin typeface="ＭＳ ゴシック" pitchFamily="49" charset="-128"/>
              <a:ea typeface="ＭＳ ゴシック" pitchFamily="49" charset="-128"/>
            </a:endParaRPr>
          </a:p>
        </p:txBody>
      </p:sp>
      <p:sp>
        <p:nvSpPr>
          <p:cNvPr id="11" name="Rectangle 14"/>
          <p:cNvSpPr>
            <a:spLocks noChangeArrowheads="1"/>
          </p:cNvSpPr>
          <p:nvPr/>
        </p:nvSpPr>
        <p:spPr bwMode="auto">
          <a:xfrm>
            <a:off x="527496" y="548680"/>
            <a:ext cx="3705423" cy="499195"/>
          </a:xfrm>
          <a:prstGeom prst="rect">
            <a:avLst/>
          </a:prstGeom>
          <a:solidFill>
            <a:srgbClr val="FFFFCC"/>
          </a:solidFill>
          <a:ln w="12700">
            <a:solidFill>
              <a:schemeClr val="tx1"/>
            </a:solidFill>
            <a:miter lim="800000"/>
            <a:headEnd/>
            <a:tailEnd/>
          </a:ln>
          <a:effectLst>
            <a:outerShdw dist="107763" dir="2700000" algn="ctr" rotWithShape="0">
              <a:schemeClr val="bg2">
                <a:alpha val="50000"/>
              </a:schemeClr>
            </a:outerShdw>
          </a:effectLst>
        </p:spPr>
        <p:txBody>
          <a:bodyPr wrap="none" lIns="29087" tIns="14544" rIns="29087" bIns="1454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00"/>
                </a:solidFill>
                <a:latin typeface="ＭＳ ゴシック" panose="020B0609070205080204" pitchFamily="49" charset="-128"/>
                <a:ea typeface="ＭＳ ゴシック" panose="020B0609070205080204" pitchFamily="49" charset="-128"/>
              </a:rPr>
              <a:t>年齢別農業就業人口（平成</a:t>
            </a:r>
            <a:r>
              <a:rPr lang="en-US" altLang="ja-JP" sz="1600" dirty="0">
                <a:solidFill>
                  <a:srgbClr val="000000"/>
                </a:solidFill>
                <a:latin typeface="ＭＳ ゴシック" panose="020B0609070205080204" pitchFamily="49" charset="-128"/>
                <a:ea typeface="ＭＳ ゴシック" panose="020B0609070205080204" pitchFamily="49" charset="-128"/>
              </a:rPr>
              <a:t>27</a:t>
            </a:r>
            <a:r>
              <a:rPr lang="ja-JP" altLang="en-US" sz="1600" dirty="0">
                <a:solidFill>
                  <a:srgbClr val="000000"/>
                </a:solidFill>
                <a:latin typeface="ＭＳ ゴシック" panose="020B0609070205080204" pitchFamily="49" charset="-128"/>
                <a:ea typeface="ＭＳ ゴシック" panose="020B0609070205080204" pitchFamily="49" charset="-128"/>
              </a:rPr>
              <a:t>年）</a:t>
            </a:r>
          </a:p>
        </p:txBody>
      </p:sp>
      <p:sp>
        <p:nvSpPr>
          <p:cNvPr id="12" name="Rectangle 24"/>
          <p:cNvSpPr>
            <a:spLocks noChangeArrowheads="1"/>
          </p:cNvSpPr>
          <p:nvPr/>
        </p:nvSpPr>
        <p:spPr bwMode="auto">
          <a:xfrm>
            <a:off x="527496" y="3501355"/>
            <a:ext cx="4164459" cy="485775"/>
          </a:xfrm>
          <a:prstGeom prst="rect">
            <a:avLst/>
          </a:prstGeom>
          <a:solidFill>
            <a:srgbClr val="FFFFCC"/>
          </a:solidFill>
          <a:ln w="12700">
            <a:solidFill>
              <a:schemeClr val="tx1"/>
            </a:solidFill>
            <a:miter lim="800000"/>
            <a:headEnd/>
            <a:tailEnd/>
          </a:ln>
          <a:effectLst>
            <a:outerShdw dist="107763" dir="2700000" algn="ctr" rotWithShape="0">
              <a:schemeClr val="bg2">
                <a:alpha val="50000"/>
              </a:schemeClr>
            </a:outerShdw>
          </a:effectLst>
        </p:spPr>
        <p:txBody>
          <a:bodyPr wrap="none" lIns="29087" tIns="14544" rIns="29087" bIns="1454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00"/>
                </a:solidFill>
                <a:latin typeface="ＭＳ ゴシック" panose="020B0609070205080204" pitchFamily="49" charset="-128"/>
                <a:ea typeface="ＭＳ ゴシック" panose="020B0609070205080204" pitchFamily="49" charset="-128"/>
              </a:rPr>
              <a:t>年齢別基幹的農業従事者数（平成</a:t>
            </a:r>
            <a:r>
              <a:rPr lang="en-US" altLang="ja-JP" sz="1600" dirty="0">
                <a:solidFill>
                  <a:srgbClr val="000000"/>
                </a:solidFill>
                <a:latin typeface="ＭＳ ゴシック" panose="020B0609070205080204" pitchFamily="49" charset="-128"/>
                <a:ea typeface="ＭＳ ゴシック" panose="020B0609070205080204" pitchFamily="49" charset="-128"/>
              </a:rPr>
              <a:t>27</a:t>
            </a:r>
            <a:r>
              <a:rPr lang="ja-JP" altLang="en-US" sz="1600" dirty="0">
                <a:solidFill>
                  <a:srgbClr val="000000"/>
                </a:solidFill>
                <a:latin typeface="ＭＳ ゴシック" panose="020B0609070205080204" pitchFamily="49" charset="-128"/>
                <a:ea typeface="ＭＳ ゴシック" panose="020B0609070205080204" pitchFamily="49" charset="-128"/>
              </a:rPr>
              <a:t>年）</a:t>
            </a:r>
          </a:p>
        </p:txBody>
      </p:sp>
      <p:sp>
        <p:nvSpPr>
          <p:cNvPr id="13" name="Text Box 28"/>
          <p:cNvSpPr txBox="1">
            <a:spLocks noChangeArrowheads="1"/>
          </p:cNvSpPr>
          <p:nvPr/>
        </p:nvSpPr>
        <p:spPr bwMode="auto">
          <a:xfrm>
            <a:off x="632520" y="5661248"/>
            <a:ext cx="5472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rgbClr val="000000"/>
                </a:solidFill>
                <a:latin typeface="ＭＳ Ｐ明朝" panose="02020600040205080304" pitchFamily="18" charset="-128"/>
                <a:ea typeface="ＭＳ Ｐ明朝" panose="02020600040205080304" pitchFamily="18" charset="-128"/>
              </a:rPr>
              <a:t>資料：農林水産省「農林業センサス」</a:t>
            </a:r>
          </a:p>
          <a:p>
            <a:pPr eaLnBrk="1" hangingPunct="1">
              <a:spcBef>
                <a:spcPct val="0"/>
              </a:spcBef>
              <a:buFontTx/>
              <a:buNone/>
            </a:pPr>
            <a:r>
              <a:rPr lang="ja-JP" altLang="en-US" sz="1000" dirty="0">
                <a:solidFill>
                  <a:srgbClr val="000000"/>
                </a:solidFill>
                <a:latin typeface="ＭＳ Ｐ明朝" panose="02020600040205080304" pitchFamily="18" charset="-128"/>
                <a:ea typeface="ＭＳ Ｐ明朝" panose="02020600040205080304" pitchFamily="18" charset="-128"/>
              </a:rPr>
              <a:t>注：基幹的農業従事者とは、ふだんの主な状態が「主に仕事に従事していた者」のことをいう。</a:t>
            </a:r>
          </a:p>
        </p:txBody>
      </p:sp>
      <p:sp>
        <p:nvSpPr>
          <p:cNvPr id="14" name="Text Box 29"/>
          <p:cNvSpPr txBox="1">
            <a:spLocks noChangeArrowheads="1"/>
          </p:cNvSpPr>
          <p:nvPr/>
        </p:nvSpPr>
        <p:spPr bwMode="auto">
          <a:xfrm>
            <a:off x="704528" y="2780928"/>
            <a:ext cx="8136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rgbClr val="000000"/>
                </a:solidFill>
                <a:latin typeface="ＭＳ Ｐ明朝" panose="02020600040205080304" pitchFamily="18" charset="-128"/>
                <a:ea typeface="ＭＳ Ｐ明朝" panose="02020600040205080304" pitchFamily="18" charset="-128"/>
              </a:rPr>
              <a:t>資料：農林水産省「農林業センサス」</a:t>
            </a:r>
          </a:p>
          <a:p>
            <a:pPr eaLnBrk="1" hangingPunct="1">
              <a:spcBef>
                <a:spcPct val="0"/>
              </a:spcBef>
              <a:buFontTx/>
              <a:buNone/>
            </a:pPr>
            <a:r>
              <a:rPr lang="ja-JP" altLang="en-US" sz="1000" dirty="0">
                <a:solidFill>
                  <a:srgbClr val="000000"/>
                </a:solidFill>
                <a:latin typeface="ＭＳ Ｐ明朝" panose="02020600040205080304" pitchFamily="18" charset="-128"/>
                <a:ea typeface="ＭＳ Ｐ明朝" panose="02020600040205080304" pitchFamily="18" charset="-128"/>
              </a:rPr>
              <a:t>注：農業就業人口とは、農業従事者のうち、「農業のみに従事した世帯員」及び「農業と兼業</a:t>
            </a:r>
            <a:r>
              <a:rPr lang="ja-JP" altLang="en-US" sz="1000" dirty="0" smtClean="0">
                <a:solidFill>
                  <a:srgbClr val="000000"/>
                </a:solidFill>
                <a:latin typeface="ＭＳ Ｐ明朝" panose="02020600040205080304" pitchFamily="18" charset="-128"/>
                <a:ea typeface="ＭＳ Ｐ明朝" panose="02020600040205080304" pitchFamily="18" charset="-128"/>
              </a:rPr>
              <a:t>の双方</a:t>
            </a:r>
            <a:r>
              <a:rPr lang="ja-JP" altLang="en-US" sz="1000" dirty="0">
                <a:solidFill>
                  <a:srgbClr val="000000"/>
                </a:solidFill>
                <a:latin typeface="ＭＳ Ｐ明朝" panose="02020600040205080304" pitchFamily="18" charset="-128"/>
                <a:ea typeface="ＭＳ Ｐ明朝" panose="02020600040205080304" pitchFamily="18" charset="-128"/>
              </a:rPr>
              <a:t>に従事したが、農業の従事日数の方が多い世帯員」のことをいう。</a:t>
            </a:r>
            <a:endParaRPr lang="ja-JP" altLang="en-US" sz="800" dirty="0">
              <a:solidFill>
                <a:srgbClr val="000000"/>
              </a:solidFill>
              <a:latin typeface="ＭＳ Ｐ明朝" panose="02020600040205080304" pitchFamily="18" charset="-128"/>
              <a:ea typeface="ＭＳ Ｐ明朝" panose="02020600040205080304" pitchFamily="18" charset="-128"/>
            </a:endParaRPr>
          </a:p>
        </p:txBody>
      </p:sp>
      <p:sp>
        <p:nvSpPr>
          <p:cNvPr id="15" name="Text Box 30"/>
          <p:cNvSpPr txBox="1">
            <a:spLocks noChangeArrowheads="1"/>
          </p:cNvSpPr>
          <p:nvPr/>
        </p:nvSpPr>
        <p:spPr bwMode="auto">
          <a:xfrm>
            <a:off x="7339252" y="1070681"/>
            <a:ext cx="1502180" cy="19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9087" tIns="14544" rIns="29087" bIns="14544">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050" dirty="0">
                <a:solidFill>
                  <a:srgbClr val="080808"/>
                </a:solidFill>
                <a:latin typeface="ＭＳ 明朝" panose="02020609040205080304" pitchFamily="17" charset="-128"/>
                <a:ea typeface="ＭＳ 明朝" panose="02020609040205080304" pitchFamily="17" charset="-128"/>
              </a:rPr>
              <a:t>（単位：千人、％）</a:t>
            </a:r>
          </a:p>
        </p:txBody>
      </p:sp>
      <p:sp>
        <p:nvSpPr>
          <p:cNvPr id="17" name="Text Box 31"/>
          <p:cNvSpPr txBox="1">
            <a:spLocks noChangeArrowheads="1"/>
          </p:cNvSpPr>
          <p:nvPr/>
        </p:nvSpPr>
        <p:spPr bwMode="auto">
          <a:xfrm>
            <a:off x="7282788" y="3958125"/>
            <a:ext cx="1270612" cy="19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087" tIns="14544" rIns="29087" bIns="14544">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050" dirty="0">
                <a:solidFill>
                  <a:srgbClr val="080808"/>
                </a:solidFill>
                <a:latin typeface="ＭＳ 明朝" panose="02020609040205080304" pitchFamily="17" charset="-128"/>
                <a:ea typeface="ＭＳ 明朝" panose="02020609040205080304" pitchFamily="17" charset="-128"/>
              </a:rPr>
              <a:t>（単位：千人、％）</a:t>
            </a:r>
          </a:p>
        </p:txBody>
      </p:sp>
      <p:graphicFrame>
        <p:nvGraphicFramePr>
          <p:cNvPr id="18" name="Object 21"/>
          <p:cNvGraphicFramePr>
            <a:graphicFrameLocks noChangeAspect="1"/>
          </p:cNvGraphicFramePr>
          <p:nvPr>
            <p:extLst/>
          </p:nvPr>
        </p:nvGraphicFramePr>
        <p:xfrm>
          <a:off x="671568" y="1268760"/>
          <a:ext cx="8202366" cy="1512168"/>
        </p:xfrm>
        <a:graphic>
          <a:graphicData uri="http://schemas.openxmlformats.org/presentationml/2006/ole">
            <mc:AlternateContent xmlns:mc="http://schemas.openxmlformats.org/markup-compatibility/2006">
              <mc:Choice xmlns:v="urn:schemas-microsoft-com:vml" Requires="v">
                <p:oleObj spid="_x0000_s18436" name="ワークシート" r:id="rId4" imgW="6076909" imgH="923983" progId="Excel.Sheet.8">
                  <p:embed/>
                </p:oleObj>
              </mc:Choice>
              <mc:Fallback>
                <p:oleObj name="ワークシート" r:id="rId4" imgW="6076909" imgH="923983" progId="Excel.Sheet.8">
                  <p:embed/>
                  <p:pic>
                    <p:nvPicPr>
                      <p:cNvPr id="0" name=""/>
                      <p:cNvPicPr>
                        <a:picLocks noChangeAspect="1" noChangeArrowheads="1"/>
                      </p:cNvPicPr>
                      <p:nvPr/>
                    </p:nvPicPr>
                    <p:blipFill>
                      <a:blip r:embed="rId5"/>
                      <a:srcRect/>
                      <a:stretch>
                        <a:fillRect/>
                      </a:stretch>
                    </p:blipFill>
                    <p:spPr bwMode="auto">
                      <a:xfrm>
                        <a:off x="671568" y="1268760"/>
                        <a:ext cx="8202366" cy="1512168"/>
                      </a:xfrm>
                      <a:prstGeom prst="rect">
                        <a:avLst/>
                      </a:prstGeom>
                      <a:noFill/>
                      <a:ln>
                        <a:noFill/>
                      </a:ln>
                    </p:spPr>
                  </p:pic>
                </p:oleObj>
              </mc:Fallback>
            </mc:AlternateContent>
          </a:graphicData>
        </a:graphic>
      </p:graphicFrame>
      <p:graphicFrame>
        <p:nvGraphicFramePr>
          <p:cNvPr id="19" name="Object 22"/>
          <p:cNvGraphicFramePr>
            <a:graphicFrameLocks noChangeAspect="1"/>
          </p:cNvGraphicFramePr>
          <p:nvPr>
            <p:extLst/>
          </p:nvPr>
        </p:nvGraphicFramePr>
        <p:xfrm>
          <a:off x="640457" y="4149080"/>
          <a:ext cx="8347162" cy="1512168"/>
        </p:xfrm>
        <a:graphic>
          <a:graphicData uri="http://schemas.openxmlformats.org/presentationml/2006/ole">
            <mc:AlternateContent xmlns:mc="http://schemas.openxmlformats.org/markup-compatibility/2006">
              <mc:Choice xmlns:v="urn:schemas-microsoft-com:vml" Requires="v">
                <p:oleObj spid="_x0000_s18437" name="ワークシート" r:id="rId7" imgW="6076909" imgH="923983" progId="Excel.Sheet.8">
                  <p:embed/>
                </p:oleObj>
              </mc:Choice>
              <mc:Fallback>
                <p:oleObj name="ワークシート" r:id="rId7" imgW="6076909" imgH="923983" progId="Excel.Sheet.8">
                  <p:embed/>
                  <p:pic>
                    <p:nvPicPr>
                      <p:cNvPr id="0" name=""/>
                      <p:cNvPicPr>
                        <a:picLocks noChangeAspect="1" noChangeArrowheads="1"/>
                      </p:cNvPicPr>
                      <p:nvPr/>
                    </p:nvPicPr>
                    <p:blipFill>
                      <a:blip r:embed="rId8"/>
                      <a:srcRect/>
                      <a:stretch>
                        <a:fillRect/>
                      </a:stretch>
                    </p:blipFill>
                    <p:spPr bwMode="auto">
                      <a:xfrm>
                        <a:off x="640457" y="4149080"/>
                        <a:ext cx="8347162" cy="1512168"/>
                      </a:xfrm>
                      <a:prstGeom prst="rect">
                        <a:avLst/>
                      </a:prstGeom>
                      <a:noFill/>
                      <a:ln>
                        <a:noFill/>
                      </a:ln>
                    </p:spPr>
                  </p:pic>
                </p:oleObj>
              </mc:Fallback>
            </mc:AlternateContent>
          </a:graphicData>
        </a:graphic>
      </p:graphicFrame>
      <p:sp>
        <p:nvSpPr>
          <p:cNvPr id="2" name="角丸四角形吹き出し 1"/>
          <p:cNvSpPr/>
          <p:nvPr/>
        </p:nvSpPr>
        <p:spPr bwMode="auto">
          <a:xfrm>
            <a:off x="5169024" y="548680"/>
            <a:ext cx="4392488" cy="474519"/>
          </a:xfrm>
          <a:prstGeom prst="wedgeRoundRectCallout">
            <a:avLst>
              <a:gd name="adj1" fmla="val -49990"/>
              <a:gd name="adj2" fmla="val 90587"/>
              <a:gd name="adj3" fmla="val 16667"/>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spcBef>
                <a:spcPct val="0"/>
              </a:spcBef>
            </a:pPr>
            <a:r>
              <a:rPr lang="ja-JP" altLang="en-US" sz="1400">
                <a:solidFill>
                  <a:srgbClr val="000000"/>
                </a:solidFill>
                <a:latin typeface="Arial" panose="020B0604020202020204" pitchFamily="34" charset="0"/>
                <a:ea typeface="ＭＳ ゴシック" panose="020B0609070205080204" pitchFamily="49" charset="-128"/>
              </a:rPr>
              <a:t>５０～６４歳の階層において男性を上回っている。</a:t>
            </a:r>
            <a:endParaRPr lang="en-US" altLang="ja-JP" sz="1400" dirty="0">
              <a:solidFill>
                <a:srgbClr val="000000"/>
              </a:solidFill>
              <a:latin typeface="Arial" panose="020B0604020202020204" pitchFamily="34" charset="0"/>
              <a:ea typeface="ＭＳ ゴシック" panose="020B0609070205080204" pitchFamily="49" charset="-128"/>
            </a:endParaRPr>
          </a:p>
        </p:txBody>
      </p:sp>
      <p:sp>
        <p:nvSpPr>
          <p:cNvPr id="21" name="角丸四角形 20"/>
          <p:cNvSpPr/>
          <p:nvPr/>
        </p:nvSpPr>
        <p:spPr bwMode="auto">
          <a:xfrm>
            <a:off x="4232921" y="4069948"/>
            <a:ext cx="936104" cy="1663308"/>
          </a:xfrm>
          <a:prstGeom prst="round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fontAlgn="base">
              <a:spcBef>
                <a:spcPct val="0"/>
              </a:spcBef>
              <a:spcAft>
                <a:spcPct val="0"/>
              </a:spcAft>
              <a:defRPr/>
            </a:pPr>
            <a:endParaRPr lang="ja-JP" altLang="en-US" sz="1400" b="1">
              <a:ln w="22225">
                <a:solidFill>
                  <a:srgbClr val="333399"/>
                </a:solidFill>
                <a:prstDash val="solid"/>
              </a:ln>
              <a:solidFill>
                <a:srgbClr val="333399">
                  <a:lumMod val="40000"/>
                  <a:lumOff val="60000"/>
                </a:srgbClr>
              </a:solidFill>
              <a:latin typeface="ＭＳ ゴシック" pitchFamily="49" charset="-128"/>
              <a:ea typeface="ＭＳ ゴシック" pitchFamily="49" charset="-128"/>
            </a:endParaRPr>
          </a:p>
        </p:txBody>
      </p:sp>
      <p:sp>
        <p:nvSpPr>
          <p:cNvPr id="23" name="角丸四角形吹き出し 22"/>
          <p:cNvSpPr/>
          <p:nvPr/>
        </p:nvSpPr>
        <p:spPr bwMode="auto">
          <a:xfrm>
            <a:off x="5241032" y="3386529"/>
            <a:ext cx="4472880" cy="474519"/>
          </a:xfrm>
          <a:prstGeom prst="wedgeRoundRectCallout">
            <a:avLst>
              <a:gd name="adj1" fmla="val -63412"/>
              <a:gd name="adj2" fmla="val 90587"/>
              <a:gd name="adj3" fmla="val 16667"/>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spcBef>
                <a:spcPct val="0"/>
              </a:spcBef>
            </a:pPr>
            <a:r>
              <a:rPr lang="ja-JP" altLang="en-US" sz="1400" dirty="0">
                <a:solidFill>
                  <a:srgbClr val="000000"/>
                </a:solidFill>
                <a:latin typeface="Arial" panose="020B0604020202020204" pitchFamily="34" charset="0"/>
                <a:ea typeface="ＭＳ ゴシック" panose="020B0609070205080204" pitchFamily="49" charset="-128"/>
              </a:rPr>
              <a:t>５０歳代において女性の割合が最も高くなっている</a:t>
            </a:r>
            <a:r>
              <a:rPr lang="ja-JP" altLang="en-US" sz="1400" dirty="0" smtClean="0">
                <a:solidFill>
                  <a:srgbClr val="000000"/>
                </a:solidFill>
                <a:latin typeface="Arial" panose="020B0604020202020204" pitchFamily="34" charset="0"/>
                <a:ea typeface="ＭＳ ゴシック" panose="020B0609070205080204" pitchFamily="49" charset="-128"/>
              </a:rPr>
              <a:t>。</a:t>
            </a:r>
            <a:endParaRPr lang="en-US" altLang="ja-JP" sz="1400" dirty="0">
              <a:solidFill>
                <a:srgbClr val="000000"/>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114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26988"/>
            <a:ext cx="9890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0" dirty="0">
                <a:solidFill>
                  <a:prstClr val="black"/>
                </a:solidFill>
                <a:latin typeface="HGP創英角ｺﾞｼｯｸUB" pitchFamily="50" charset="-128"/>
                <a:ea typeface="HGP創英角ｺﾞｼｯｸUB" pitchFamily="50" charset="-128"/>
              </a:rPr>
              <a:t>　</a:t>
            </a:r>
            <a:r>
              <a:rPr lang="ja-JP" altLang="en-US" sz="2000" dirty="0" smtClean="0">
                <a:solidFill>
                  <a:prstClr val="black"/>
                </a:solidFill>
                <a:latin typeface="HGP創英角ｺﾞｼｯｸUB" pitchFamily="50" charset="-128"/>
                <a:ea typeface="HGP創英角ｺﾞｼｯｸUB" pitchFamily="50" charset="-128"/>
              </a:rPr>
              <a:t>経営</a:t>
            </a:r>
            <a:r>
              <a:rPr lang="ja-JP" altLang="en-US" sz="2000" dirty="0">
                <a:solidFill>
                  <a:prstClr val="black"/>
                </a:solidFill>
                <a:latin typeface="HGP創英角ｺﾞｼｯｸUB" pitchFamily="50" charset="-128"/>
                <a:ea typeface="HGP創英角ｺﾞｼｯｸUB" pitchFamily="50" charset="-128"/>
              </a:rPr>
              <a:t>方針の決定への</a:t>
            </a:r>
            <a:r>
              <a:rPr lang="ja-JP" altLang="en-US" sz="2000" dirty="0" smtClean="0">
                <a:solidFill>
                  <a:prstClr val="black"/>
                </a:solidFill>
                <a:latin typeface="HGP創英角ｺﾞｼｯｸUB" pitchFamily="50" charset="-128"/>
                <a:ea typeface="HGP創英角ｺﾞｼｯｸUB" pitchFamily="50" charset="-128"/>
              </a:rPr>
              <a:t>関わり</a:t>
            </a:r>
            <a:endParaRPr lang="ja-JP" altLang="en-US" sz="2000" dirty="0">
              <a:solidFill>
                <a:prstClr val="black"/>
              </a:solidFill>
              <a:latin typeface="HGP創英角ｺﾞｼｯｸUB" pitchFamily="50" charset="-128"/>
              <a:ea typeface="HGP創英角ｺﾞｼｯｸUB" pitchFamily="50" charset="-128"/>
            </a:endParaRPr>
          </a:p>
        </p:txBody>
      </p:sp>
      <p:cxnSp>
        <p:nvCxnSpPr>
          <p:cNvPr id="38932" name="直線コネクタ 31"/>
          <p:cNvCxnSpPr>
            <a:cxnSpLocks noChangeShapeType="1"/>
          </p:cNvCxnSpPr>
          <p:nvPr/>
        </p:nvCxnSpPr>
        <p:spPr bwMode="auto">
          <a:xfrm>
            <a:off x="-7938" y="431800"/>
            <a:ext cx="9906001" cy="0"/>
          </a:xfrm>
          <a:prstGeom prst="line">
            <a:avLst/>
          </a:prstGeom>
          <a:noFill/>
          <a:ln w="60325" algn="ctr">
            <a:solidFill>
              <a:srgbClr val="CC3399"/>
            </a:solidFill>
            <a:round/>
            <a:headEnd/>
            <a:tailEnd/>
          </a:ln>
          <a:extLst>
            <a:ext uri="{909E8E84-426E-40DD-AFC4-6F175D3DCCD1}">
              <a14:hiddenFill xmlns:a14="http://schemas.microsoft.com/office/drawing/2010/main">
                <a:noFill/>
              </a14:hiddenFill>
            </a:ext>
          </a:extLst>
        </p:spPr>
      </p:cxnSp>
      <p:pic>
        <p:nvPicPr>
          <p:cNvPr id="38936"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55" y="980727"/>
            <a:ext cx="8966589"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7"/>
          <p:cNvSpPr>
            <a:spLocks noChangeArrowheads="1"/>
          </p:cNvSpPr>
          <p:nvPr/>
        </p:nvSpPr>
        <p:spPr bwMode="auto">
          <a:xfrm>
            <a:off x="901700" y="6367735"/>
            <a:ext cx="3835276"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700" b="0" dirty="0" smtClean="0">
                <a:solidFill>
                  <a:srgbClr val="000000"/>
                </a:solidFill>
              </a:rPr>
              <a:t>　</a:t>
            </a:r>
            <a:r>
              <a:rPr lang="ja-JP" altLang="en-US" sz="1050" b="0" dirty="0" smtClean="0">
                <a:solidFill>
                  <a:srgbClr val="000000"/>
                </a:solidFill>
                <a:latin typeface="+mn-lt"/>
              </a:rPr>
              <a:t>資料：</a:t>
            </a:r>
            <a:r>
              <a:rPr lang="ja-JP" altLang="en-US" sz="1050" b="0" dirty="0">
                <a:solidFill>
                  <a:srgbClr val="000000"/>
                </a:solidFill>
                <a:latin typeface="+mn-lt"/>
              </a:rPr>
              <a:t>農林</a:t>
            </a:r>
            <a:r>
              <a:rPr lang="ja-JP" altLang="en-US" sz="1050" b="0" dirty="0" smtClean="0">
                <a:solidFill>
                  <a:srgbClr val="000000"/>
                </a:solidFill>
                <a:latin typeface="+mn-lt"/>
              </a:rPr>
              <a:t>水産省「</a:t>
            </a:r>
            <a:r>
              <a:rPr lang="en-US" altLang="ja-JP" sz="1050" b="0" dirty="0" smtClean="0">
                <a:solidFill>
                  <a:srgbClr val="000000"/>
                </a:solidFill>
                <a:latin typeface="+mn-lt"/>
              </a:rPr>
              <a:t>2015</a:t>
            </a:r>
            <a:r>
              <a:rPr lang="ja-JP" altLang="en-US" sz="1050" b="0" dirty="0" smtClean="0">
                <a:solidFill>
                  <a:srgbClr val="000000"/>
                </a:solidFill>
                <a:latin typeface="+mn-lt"/>
              </a:rPr>
              <a:t>年農林業センサス」　（販売農家）</a:t>
            </a:r>
            <a:endParaRPr lang="en-US" altLang="ja-JP" sz="1050" b="0" dirty="0" smtClean="0">
              <a:solidFill>
                <a:srgbClr val="000000"/>
              </a:solidFill>
              <a:latin typeface="+mn-lt"/>
            </a:endParaRPr>
          </a:p>
        </p:txBody>
      </p:sp>
      <p:sp>
        <p:nvSpPr>
          <p:cNvPr id="2" name="角丸四角形 1"/>
          <p:cNvSpPr/>
          <p:nvPr/>
        </p:nvSpPr>
        <p:spPr bwMode="auto">
          <a:xfrm>
            <a:off x="560512" y="4077072"/>
            <a:ext cx="8712967" cy="424483"/>
          </a:xfrm>
          <a:prstGeom prst="roundRect">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endParaRPr>
          </a:p>
        </p:txBody>
      </p:sp>
      <p:sp>
        <p:nvSpPr>
          <p:cNvPr id="3" name="角丸四角形吹き出し 2"/>
          <p:cNvSpPr/>
          <p:nvPr/>
        </p:nvSpPr>
        <p:spPr bwMode="auto">
          <a:xfrm>
            <a:off x="4016896" y="4986121"/>
            <a:ext cx="5400600" cy="624817"/>
          </a:xfrm>
          <a:prstGeom prst="wedgeRoundRectCallout">
            <a:avLst>
              <a:gd name="adj1" fmla="val -1029"/>
              <a:gd name="adj2" fmla="val -124613"/>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600" dirty="0">
                <a:solidFill>
                  <a:srgbClr val="000000"/>
                </a:solidFill>
                <a:latin typeface="ＭＳ Ｐゴシック" panose="020B0600070205080204" pitchFamily="50" charset="-128"/>
              </a:rPr>
              <a:t>販売農家の</a:t>
            </a:r>
            <a:r>
              <a:rPr lang="en-US" altLang="ja-JP" sz="1600" dirty="0">
                <a:solidFill>
                  <a:srgbClr val="000000"/>
                </a:solidFill>
                <a:latin typeface="ＭＳ Ｐゴシック" panose="020B0600070205080204" pitchFamily="50" charset="-128"/>
              </a:rPr>
              <a:t>47</a:t>
            </a:r>
            <a:r>
              <a:rPr lang="ja-JP" altLang="en-US" sz="1600" dirty="0">
                <a:solidFill>
                  <a:srgbClr val="000000"/>
                </a:solidFill>
                <a:latin typeface="ＭＳ Ｐゴシック" panose="020B0600070205080204" pitchFamily="50" charset="-128"/>
              </a:rPr>
              <a:t>％で女性が</a:t>
            </a:r>
            <a:r>
              <a:rPr lang="ja-JP" altLang="en-US" sz="1600" dirty="0" smtClean="0">
                <a:solidFill>
                  <a:srgbClr val="000000"/>
                </a:solidFill>
                <a:latin typeface="ＭＳ Ｐゴシック" panose="020B0600070205080204" pitchFamily="50" charset="-128"/>
              </a:rPr>
              <a:t>経営方針</a:t>
            </a:r>
            <a:r>
              <a:rPr lang="ja-JP" altLang="en-US" sz="1600" dirty="0">
                <a:solidFill>
                  <a:srgbClr val="000000"/>
                </a:solidFill>
                <a:latin typeface="ＭＳ Ｐゴシック" panose="020B0600070205080204" pitchFamily="50" charset="-128"/>
              </a:rPr>
              <a:t>の決定に関わっている。</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p:txBody>
      </p:sp>
      <p:sp>
        <p:nvSpPr>
          <p:cNvPr id="38"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５</a:t>
            </a:r>
            <a:endParaRPr lang="ja-JP" altLang="en-US" sz="1600" b="1" dirty="0" smtClean="0">
              <a:solidFill>
                <a:srgbClr val="FFFFFF"/>
              </a:solidFill>
            </a:endParaRPr>
          </a:p>
        </p:txBody>
      </p:sp>
    </p:spTree>
    <p:extLst>
      <p:ext uri="{BB962C8B-B14F-4D97-AF65-F5344CB8AC3E}">
        <p14:creationId xmlns:p14="http://schemas.microsoft.com/office/powerpoint/2010/main" val="22774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54"/>
          <p:cNvSpPr>
            <a:spLocks noChangeArrowheads="1"/>
          </p:cNvSpPr>
          <p:nvPr/>
        </p:nvSpPr>
        <p:spPr bwMode="auto">
          <a:xfrm>
            <a:off x="-15875" y="-26988"/>
            <a:ext cx="9921875" cy="395288"/>
          </a:xfrm>
          <a:prstGeom prst="rect">
            <a:avLst/>
          </a:prstGeom>
          <a:solidFill>
            <a:srgbClr val="008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1408" tIns="45703" rIns="91408" bIns="457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000" b="1"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女性の活躍が、経営にプラス！　～経営参画と経営状況の関係①</a:t>
            </a:r>
          </a:p>
        </p:txBody>
      </p:sp>
      <p:sp>
        <p:nvSpPr>
          <p:cNvPr id="85013" name="Rectangle 8"/>
          <p:cNvSpPr>
            <a:spLocks noChangeArrowheads="1"/>
          </p:cNvSpPr>
          <p:nvPr/>
        </p:nvSpPr>
        <p:spPr bwMode="auto">
          <a:xfrm>
            <a:off x="2360712" y="548358"/>
            <a:ext cx="5184576" cy="360362"/>
          </a:xfrm>
          <a:prstGeom prst="rect">
            <a:avLst/>
          </a:prstGeom>
          <a:solidFill>
            <a:srgbClr val="FF99CC">
              <a:alpha val="4509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女性の基幹的農業従事者の有無別経営状況</a:t>
            </a:r>
            <a:endParaRPr lang="en-US" altLang="ja-JP" sz="1800" b="1" dirty="0" smtClean="0">
              <a:solidFill>
                <a:srgbClr val="000000"/>
              </a:solidFill>
              <a:latin typeface="ＭＳ ゴシック" panose="020B0609070205080204" pitchFamily="49" charset="-128"/>
              <a:ea typeface="ＭＳ ゴシック" panose="020B0609070205080204" pitchFamily="49" charset="-128"/>
            </a:endParaRPr>
          </a:p>
        </p:txBody>
      </p:sp>
      <p:sp>
        <p:nvSpPr>
          <p:cNvPr id="85017" name="Rectangle 8"/>
          <p:cNvSpPr>
            <a:spLocks noChangeArrowheads="1"/>
          </p:cNvSpPr>
          <p:nvPr/>
        </p:nvSpPr>
        <p:spPr bwMode="auto">
          <a:xfrm>
            <a:off x="3368402" y="1052736"/>
            <a:ext cx="324078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dirty="0" smtClean="0">
                <a:solidFill>
                  <a:srgbClr val="000000"/>
                </a:solidFill>
                <a:latin typeface="ＭＳ ゴシック" panose="020B0609070205080204" pitchFamily="49" charset="-128"/>
                <a:ea typeface="ＭＳ ゴシック" panose="020B0609070205080204" pitchFamily="49" charset="-128"/>
              </a:rPr>
              <a:t>農産物販売金額規模別農家数</a:t>
            </a:r>
            <a:endParaRPr lang="en-US" altLang="ja-JP" sz="16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85018" name="テキスト ボックス 1"/>
          <p:cNvSpPr txBox="1">
            <a:spLocks noChangeArrowheads="1"/>
          </p:cNvSpPr>
          <p:nvPr/>
        </p:nvSpPr>
        <p:spPr bwMode="auto">
          <a:xfrm>
            <a:off x="704528" y="6381328"/>
            <a:ext cx="489654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000" dirty="0" smtClean="0">
                <a:solidFill>
                  <a:srgbClr val="000000"/>
                </a:solidFill>
              </a:rPr>
              <a:t>資料：農林水産省統計部「</a:t>
            </a:r>
            <a:r>
              <a:rPr lang="en-US" altLang="ja-JP" sz="1000" dirty="0" smtClean="0">
                <a:solidFill>
                  <a:srgbClr val="000000"/>
                </a:solidFill>
              </a:rPr>
              <a:t>2010</a:t>
            </a:r>
            <a:r>
              <a:rPr lang="ja-JP" altLang="en-US" sz="1000" dirty="0" smtClean="0">
                <a:solidFill>
                  <a:srgbClr val="000000"/>
                </a:solidFill>
              </a:rPr>
              <a:t>世界農林業センサス」（組替集計）により作成。</a:t>
            </a:r>
            <a:endParaRPr lang="en-US" altLang="ja-JP" sz="1000" dirty="0" smtClean="0">
              <a:solidFill>
                <a:srgbClr val="000000"/>
              </a:solidFill>
            </a:endParaRPr>
          </a:p>
        </p:txBody>
      </p:sp>
      <p:graphicFrame>
        <p:nvGraphicFramePr>
          <p:cNvPr id="85020" name="グラフ 39"/>
          <p:cNvGraphicFramePr>
            <a:graphicFrameLocks noGrp="1"/>
          </p:cNvGraphicFramePr>
          <p:nvPr>
            <p:extLst>
              <p:ext uri="{D42A27DB-BD31-4B8C-83A1-F6EECF244321}">
                <p14:modId xmlns:p14="http://schemas.microsoft.com/office/powerpoint/2010/main" val="3539305697"/>
              </p:ext>
            </p:extLst>
          </p:nvPr>
        </p:nvGraphicFramePr>
        <p:xfrm>
          <a:off x="479673" y="1484784"/>
          <a:ext cx="8867527" cy="4752528"/>
        </p:xfrm>
        <a:graphic>
          <a:graphicData uri="http://schemas.openxmlformats.org/presentationml/2006/ole">
            <mc:AlternateContent xmlns:mc="http://schemas.openxmlformats.org/markup-compatibility/2006">
              <mc:Choice xmlns:v="urn:schemas-microsoft-com:vml" Requires="v">
                <p:oleObj spid="_x0000_s4162" r:id="rId5" imgW="4907705" imgH="2115495" progId="Excel.Chart.8">
                  <p:embed/>
                </p:oleObj>
              </mc:Choice>
              <mc:Fallback>
                <p:oleObj r:id="rId5" imgW="4907705" imgH="2115495"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73" y="1484784"/>
                        <a:ext cx="8867527" cy="4752528"/>
                      </a:xfrm>
                      <a:prstGeom prst="rect">
                        <a:avLst/>
                      </a:prstGeom>
                      <a:noFill/>
                      <a:ln>
                        <a:noFill/>
                      </a:ln>
                      <a:extLst/>
                    </p:spPr>
                  </p:pic>
                </p:oleObj>
              </mc:Fallback>
            </mc:AlternateContent>
          </a:graphicData>
        </a:graphic>
      </p:graphicFrame>
      <p:sp>
        <p:nvSpPr>
          <p:cNvPr id="85022"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６</a:t>
            </a:r>
            <a:endParaRPr lang="ja-JP" altLang="en-US" sz="1600" b="1" dirty="0" smtClean="0">
              <a:solidFill>
                <a:srgbClr val="FFFFFF"/>
              </a:solidFill>
            </a:endParaRPr>
          </a:p>
        </p:txBody>
      </p:sp>
    </p:spTree>
    <p:extLst>
      <p:ext uri="{BB962C8B-B14F-4D97-AF65-F5344CB8AC3E}">
        <p14:creationId xmlns:p14="http://schemas.microsoft.com/office/powerpoint/2010/main" val="23431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54"/>
          <p:cNvSpPr>
            <a:spLocks noChangeArrowheads="1"/>
          </p:cNvSpPr>
          <p:nvPr/>
        </p:nvSpPr>
        <p:spPr bwMode="auto">
          <a:xfrm>
            <a:off x="-15875" y="-26988"/>
            <a:ext cx="9921875" cy="395288"/>
          </a:xfrm>
          <a:prstGeom prst="rect">
            <a:avLst/>
          </a:prstGeom>
          <a:solidFill>
            <a:srgbClr val="008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1408" tIns="45703" rIns="91408" bIns="457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2000" b="1"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女性の活躍が、経営にプラス！　～経営参画と経営状況の関係②</a:t>
            </a:r>
          </a:p>
        </p:txBody>
      </p:sp>
      <p:graphicFrame>
        <p:nvGraphicFramePr>
          <p:cNvPr id="84996" name="グラフ 13"/>
          <p:cNvGraphicFramePr>
            <a:graphicFrameLocks/>
          </p:cNvGraphicFramePr>
          <p:nvPr>
            <p:extLst>
              <p:ext uri="{D42A27DB-BD31-4B8C-83A1-F6EECF244321}">
                <p14:modId xmlns:p14="http://schemas.microsoft.com/office/powerpoint/2010/main" val="1887895046"/>
              </p:ext>
            </p:extLst>
          </p:nvPr>
        </p:nvGraphicFramePr>
        <p:xfrm>
          <a:off x="344488" y="2133599"/>
          <a:ext cx="4248472" cy="3383633"/>
        </p:xfrm>
        <a:graphic>
          <a:graphicData uri="http://schemas.openxmlformats.org/presentationml/2006/ole">
            <mc:AlternateContent xmlns:mc="http://schemas.openxmlformats.org/markup-compatibility/2006">
              <mc:Choice xmlns:v="urn:schemas-microsoft-com:vml" Requires="v">
                <p:oleObj spid="_x0000_s12320" r:id="rId5" imgW="3828620" imgH="1975275" progId="Excel.Chart.8">
                  <p:embed/>
                </p:oleObj>
              </mc:Choice>
              <mc:Fallback>
                <p:oleObj r:id="rId5" imgW="3828620" imgH="197527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33599"/>
                        <a:ext cx="4248472" cy="3383633"/>
                      </a:xfrm>
                      <a:prstGeom prst="rect">
                        <a:avLst/>
                      </a:prstGeom>
                      <a:noFill/>
                      <a:ln>
                        <a:noFill/>
                      </a:ln>
                      <a:extLst/>
                    </p:spPr>
                  </p:pic>
                </p:oleObj>
              </mc:Fallback>
            </mc:AlternateContent>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485022614"/>
              </p:ext>
            </p:extLst>
          </p:nvPr>
        </p:nvGraphicFramePr>
        <p:xfrm>
          <a:off x="5385047" y="2205286"/>
          <a:ext cx="4163765" cy="3311946"/>
        </p:xfrm>
        <a:graphic>
          <a:graphicData uri="http://schemas.openxmlformats.org/drawingml/2006/table">
            <a:tbl>
              <a:tblPr/>
              <a:tblGrid>
                <a:gridCol w="66340"/>
                <a:gridCol w="1317368"/>
                <a:gridCol w="2780057"/>
              </a:tblGrid>
              <a:tr h="1583974">
                <a:tc>
                  <a:txBody>
                    <a:bodyPr/>
                    <a:lstStyle/>
                    <a:p>
                      <a:pPr algn="l" fontAlgn="ctr"/>
                      <a:r>
                        <a:rPr lang="ja-JP" altLang="en-US" sz="1400" b="0" i="0" u="none" strike="noStrike" dirty="0">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smtClean="0">
                          <a:solidFill>
                            <a:srgbClr val="000000"/>
                          </a:solidFill>
                          <a:effectLst/>
                          <a:latin typeface="ＭＳ Ｐゴシック"/>
                        </a:rPr>
                        <a:t>　</a:t>
                      </a:r>
                      <a:r>
                        <a:rPr lang="ja-JP" altLang="en-US" sz="1600" b="0" i="0" u="none" strike="noStrike" dirty="0" smtClean="0">
                          <a:solidFill>
                            <a:srgbClr val="000000"/>
                          </a:solidFill>
                          <a:effectLst/>
                          <a:latin typeface="ＭＳ Ｐゴシック"/>
                        </a:rPr>
                        <a:t>女性</a:t>
                      </a:r>
                      <a:r>
                        <a:rPr lang="ja-JP" altLang="en-US" sz="1600" b="0" i="0" u="none" strike="noStrike" dirty="0">
                          <a:solidFill>
                            <a:srgbClr val="000000"/>
                          </a:solidFill>
                          <a:effectLst/>
                          <a:latin typeface="ＭＳ Ｐゴシック"/>
                        </a:rPr>
                        <a:t>役員・</a:t>
                      </a:r>
                      <a:r>
                        <a:rPr lang="ja-JP" altLang="en-US" sz="1600" b="0" i="0" u="none" strike="noStrike" dirty="0" smtClean="0">
                          <a:solidFill>
                            <a:srgbClr val="000000"/>
                          </a:solidFill>
                          <a:effectLst/>
                          <a:latin typeface="ＭＳ Ｐゴシック"/>
                        </a:rPr>
                        <a:t>管理職</a:t>
                      </a:r>
                      <a:r>
                        <a:rPr lang="ja-JP" altLang="en-US" sz="1600" b="0" i="0" u="none" strike="noStrike" dirty="0">
                          <a:solidFill>
                            <a:srgbClr val="000000"/>
                          </a:solidFill>
                          <a:effectLst/>
                          <a:latin typeface="ＭＳ Ｐゴシック"/>
                        </a:rPr>
                        <a:t>がいる</a:t>
                      </a:r>
                      <a:br>
                        <a:rPr lang="ja-JP" altLang="en-US" sz="1600" b="0" i="0" u="none" strike="noStrike" dirty="0">
                          <a:solidFill>
                            <a:srgbClr val="000000"/>
                          </a:solidFill>
                          <a:effectLst/>
                          <a:latin typeface="ＭＳ Ｐゴシック"/>
                        </a:rPr>
                      </a:br>
                      <a:r>
                        <a:rPr lang="ja-JP" altLang="en-US" sz="1600" b="0" i="0" u="none" strike="noStrike" dirty="0" smtClean="0">
                          <a:solidFill>
                            <a:srgbClr val="000000"/>
                          </a:solidFill>
                          <a:effectLst/>
                          <a:latin typeface="ＭＳ Ｐゴシック"/>
                        </a:rPr>
                        <a:t>　（</a:t>
                      </a:r>
                      <a:r>
                        <a:rPr lang="ja-JP" altLang="en-US" sz="1600" b="0" i="0" u="none" strike="noStrike" dirty="0">
                          <a:solidFill>
                            <a:srgbClr val="000000"/>
                          </a:solidFill>
                          <a:effectLst/>
                          <a:latin typeface="ＭＳ Ｐゴシック"/>
                        </a:rPr>
                        <a:t>ｎ＝７０）</a:t>
                      </a:r>
                      <a:endParaRPr lang="ja-JP" altLang="en-US" sz="1100" b="0" i="0" u="none" strike="noStrike" dirty="0">
                        <a:solidFill>
                          <a:srgbClr val="000000"/>
                        </a:solidFill>
                        <a:effectLst/>
                        <a:latin typeface="ＭＳ Ｐゴシック"/>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2000" b="0" i="0" u="none" strike="noStrike" dirty="0" smtClean="0">
                          <a:solidFill>
                            <a:srgbClr val="000000"/>
                          </a:solidFill>
                          <a:effectLst/>
                          <a:latin typeface="ＭＳ Ｐゴシック"/>
                        </a:rPr>
                        <a:t>２．０</a:t>
                      </a:r>
                      <a:r>
                        <a:rPr lang="ja-JP" altLang="en-US" sz="2000" b="0" i="0" u="none" strike="noStrike" dirty="0">
                          <a:solidFill>
                            <a:srgbClr val="000000"/>
                          </a:solidFill>
                          <a:effectLst/>
                          <a:latin typeface="ＭＳ Ｐゴシック"/>
                        </a:rPr>
                        <a:t>ポイント</a:t>
                      </a:r>
                      <a:r>
                        <a:rPr lang="ja-JP" altLang="en-US" sz="2000" b="0" i="0" u="none" strike="noStrike" dirty="0" smtClean="0">
                          <a:solidFill>
                            <a:srgbClr val="000000"/>
                          </a:solidFill>
                          <a:effectLst/>
                          <a:latin typeface="ＭＳ Ｐゴシック"/>
                        </a:rPr>
                        <a:t>上昇</a:t>
                      </a:r>
                      <a:endParaRPr lang="en-US" altLang="ja-JP" sz="2000" b="0" i="0" u="none" strike="noStrike" dirty="0" smtClean="0">
                        <a:solidFill>
                          <a:srgbClr val="000000"/>
                        </a:solidFill>
                        <a:effectLst/>
                        <a:latin typeface="ＭＳ Ｐゴシック"/>
                      </a:endParaRPr>
                    </a:p>
                    <a:p>
                      <a:pPr algn="ctr" fontAlgn="ctr"/>
                      <a:r>
                        <a:rPr lang="ja-JP" altLang="en-US" sz="1600" b="0" i="0" u="none" strike="noStrike" dirty="0" smtClean="0">
                          <a:solidFill>
                            <a:srgbClr val="000000"/>
                          </a:solidFill>
                          <a:effectLst/>
                          <a:latin typeface="ＭＳ Ｐゴシック"/>
                        </a:rPr>
                        <a:t>融資前</a:t>
                      </a:r>
                      <a:r>
                        <a:rPr lang="ja-JP" altLang="en-US" sz="1600" b="0" i="0" u="none" strike="noStrike" dirty="0">
                          <a:solidFill>
                            <a:srgbClr val="000000"/>
                          </a:solidFill>
                          <a:effectLst/>
                          <a:latin typeface="ＭＳ Ｐゴシック"/>
                        </a:rPr>
                        <a:t>　　　　　融資後</a:t>
                      </a:r>
                      <a:br>
                        <a:rPr lang="ja-JP" altLang="en-US" sz="1600" b="0" i="0" u="none" strike="noStrike" dirty="0">
                          <a:solidFill>
                            <a:srgbClr val="000000"/>
                          </a:solidFill>
                          <a:effectLst/>
                          <a:latin typeface="ＭＳ Ｐゴシック"/>
                        </a:rPr>
                      </a:br>
                      <a:r>
                        <a:rPr lang="ja-JP" altLang="en-US" sz="1600" b="0" i="0" u="none" strike="noStrike" dirty="0">
                          <a:solidFill>
                            <a:srgbClr val="000000"/>
                          </a:solidFill>
                          <a:effectLst/>
                          <a:latin typeface="ＭＳ Ｐゴシック"/>
                        </a:rPr>
                        <a:t>０．９％　　→　　</a:t>
                      </a:r>
                      <a:r>
                        <a:rPr lang="ja-JP" altLang="en-US" sz="1600" b="0" i="0" u="none" strike="noStrike" dirty="0" smtClean="0">
                          <a:solidFill>
                            <a:srgbClr val="000000"/>
                          </a:solidFill>
                          <a:effectLst/>
                          <a:latin typeface="ＭＳ Ｐゴシック"/>
                        </a:rPr>
                        <a:t>２．９％</a:t>
                      </a:r>
                      <a:endParaRPr lang="ja-JP" altLang="en-US" sz="1600" b="0" i="0" u="none" strike="noStrike" dirty="0">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27972">
                <a:tc>
                  <a:txBody>
                    <a:bodyPr/>
                    <a:lstStyle/>
                    <a:p>
                      <a:pPr algn="l" fontAlgn="ctr"/>
                      <a:r>
                        <a:rPr lang="ja-JP" altLang="en-US" sz="1400" b="0" i="0" u="none" strike="noStrike">
                          <a:solidFill>
                            <a:srgbClr val="000000"/>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smtClean="0">
                          <a:solidFill>
                            <a:srgbClr val="000000"/>
                          </a:solidFill>
                          <a:effectLst/>
                          <a:latin typeface="ＭＳ Ｐゴシック"/>
                        </a:rPr>
                        <a:t>　</a:t>
                      </a:r>
                      <a:r>
                        <a:rPr lang="ja-JP" altLang="en-US" sz="1600" b="0" i="0" u="none" strike="noStrike" dirty="0" smtClean="0">
                          <a:solidFill>
                            <a:srgbClr val="000000"/>
                          </a:solidFill>
                          <a:effectLst/>
                          <a:latin typeface="ＭＳ Ｐゴシック"/>
                        </a:rPr>
                        <a:t>女性</a:t>
                      </a:r>
                      <a:r>
                        <a:rPr lang="ja-JP" altLang="en-US" sz="1600" b="0" i="0" u="none" strike="noStrike" dirty="0">
                          <a:solidFill>
                            <a:srgbClr val="000000"/>
                          </a:solidFill>
                          <a:effectLst/>
                          <a:latin typeface="ＭＳ Ｐゴシック"/>
                        </a:rPr>
                        <a:t>役員・</a:t>
                      </a:r>
                      <a:r>
                        <a:rPr lang="ja-JP" altLang="en-US" sz="1600" b="0" i="0" u="none" strike="noStrike" dirty="0" smtClean="0">
                          <a:solidFill>
                            <a:srgbClr val="000000"/>
                          </a:solidFill>
                          <a:effectLst/>
                          <a:latin typeface="ＭＳ Ｐゴシック"/>
                        </a:rPr>
                        <a:t>管理職</a:t>
                      </a:r>
                      <a:r>
                        <a:rPr lang="ja-JP" altLang="en-US" sz="1600" b="0" i="0" u="none" strike="noStrike" dirty="0">
                          <a:solidFill>
                            <a:srgbClr val="000000"/>
                          </a:solidFill>
                          <a:effectLst/>
                          <a:latin typeface="ＭＳ Ｐゴシック"/>
                        </a:rPr>
                        <a:t>がいない</a:t>
                      </a:r>
                      <a:br>
                        <a:rPr lang="ja-JP" altLang="en-US" sz="1600" b="0" i="0" u="none" strike="noStrike" dirty="0">
                          <a:solidFill>
                            <a:srgbClr val="000000"/>
                          </a:solidFill>
                          <a:effectLst/>
                          <a:latin typeface="ＭＳ Ｐゴシック"/>
                        </a:rPr>
                      </a:br>
                      <a:r>
                        <a:rPr lang="ja-JP" altLang="en-US" sz="1600" b="0" i="0" u="none" strike="noStrike" dirty="0" smtClean="0">
                          <a:solidFill>
                            <a:srgbClr val="000000"/>
                          </a:solidFill>
                          <a:effectLst/>
                          <a:latin typeface="ＭＳ Ｐゴシック"/>
                        </a:rPr>
                        <a:t>　（</a:t>
                      </a:r>
                      <a:r>
                        <a:rPr lang="ja-JP" altLang="en-US" sz="1600" b="0" i="0" u="none" strike="noStrike" dirty="0">
                          <a:solidFill>
                            <a:srgbClr val="000000"/>
                          </a:solidFill>
                          <a:effectLst/>
                          <a:latin typeface="ＭＳ Ｐゴシック"/>
                        </a:rPr>
                        <a:t>ｎ＝１６４）</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2000" b="0" i="0" u="none" strike="noStrike" dirty="0" smtClean="0">
                          <a:solidFill>
                            <a:srgbClr val="000000"/>
                          </a:solidFill>
                          <a:effectLst/>
                          <a:latin typeface="ＭＳ Ｐゴシック"/>
                        </a:rPr>
                        <a:t>０．１</a:t>
                      </a:r>
                      <a:r>
                        <a:rPr lang="ja-JP" altLang="en-US" sz="2000" b="0" i="0" u="none" strike="noStrike" dirty="0">
                          <a:solidFill>
                            <a:srgbClr val="000000"/>
                          </a:solidFill>
                          <a:effectLst/>
                          <a:latin typeface="ＭＳ Ｐゴシック"/>
                        </a:rPr>
                        <a:t>ポイント</a:t>
                      </a:r>
                      <a:r>
                        <a:rPr lang="ja-JP" altLang="en-US" sz="2000" b="0" i="0" u="none" strike="noStrike" dirty="0" smtClean="0">
                          <a:solidFill>
                            <a:srgbClr val="000000"/>
                          </a:solidFill>
                          <a:effectLst/>
                          <a:latin typeface="ＭＳ Ｐゴシック"/>
                        </a:rPr>
                        <a:t>低下</a:t>
                      </a:r>
                      <a:endParaRPr lang="en-US" altLang="ja-JP" sz="2000" b="0" i="0" u="none" strike="noStrike" dirty="0" smtClean="0">
                        <a:solidFill>
                          <a:srgbClr val="000000"/>
                        </a:solidFill>
                        <a:effectLst/>
                        <a:latin typeface="ＭＳ Ｐゴシック"/>
                      </a:endParaRPr>
                    </a:p>
                    <a:p>
                      <a:pPr algn="ctr" fontAlgn="ctr"/>
                      <a:r>
                        <a:rPr lang="ja-JP" altLang="en-US" sz="1600" b="0" i="0" u="none" strike="noStrike" dirty="0" smtClean="0">
                          <a:solidFill>
                            <a:srgbClr val="000000"/>
                          </a:solidFill>
                          <a:effectLst/>
                          <a:latin typeface="ＭＳ Ｐゴシック"/>
                        </a:rPr>
                        <a:t>融資前</a:t>
                      </a:r>
                      <a:r>
                        <a:rPr lang="ja-JP" altLang="en-US" sz="1600" b="0" i="0" u="none" strike="noStrike" dirty="0">
                          <a:solidFill>
                            <a:srgbClr val="000000"/>
                          </a:solidFill>
                          <a:effectLst/>
                          <a:latin typeface="ＭＳ Ｐゴシック"/>
                        </a:rPr>
                        <a:t>　　　　　融資後</a:t>
                      </a:r>
                      <a:br>
                        <a:rPr lang="ja-JP" altLang="en-US" sz="1600" b="0" i="0" u="none" strike="noStrike" dirty="0">
                          <a:solidFill>
                            <a:srgbClr val="000000"/>
                          </a:solidFill>
                          <a:effectLst/>
                          <a:latin typeface="ＭＳ Ｐゴシック"/>
                        </a:rPr>
                      </a:br>
                      <a:r>
                        <a:rPr lang="ja-JP" altLang="en-US" sz="1600" b="0" i="0" u="none" strike="noStrike" dirty="0">
                          <a:solidFill>
                            <a:srgbClr val="000000"/>
                          </a:solidFill>
                          <a:effectLst/>
                          <a:latin typeface="ＭＳ Ｐゴシック"/>
                        </a:rPr>
                        <a:t>１．５％　　→　　</a:t>
                      </a:r>
                      <a:r>
                        <a:rPr lang="ja-JP" altLang="en-US" sz="1600" b="0" i="0" u="none" strike="noStrike" dirty="0" smtClean="0">
                          <a:solidFill>
                            <a:srgbClr val="000000"/>
                          </a:solidFill>
                          <a:effectLst/>
                          <a:latin typeface="ＭＳ Ｐゴシック"/>
                        </a:rPr>
                        <a:t>１．４％</a:t>
                      </a:r>
                      <a:endParaRPr lang="ja-JP" altLang="en-US" sz="1600" b="0" i="0" u="none" strike="noStrike" dirty="0">
                        <a:solidFill>
                          <a:srgbClr val="000000"/>
                        </a:solidFill>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1" name="大かっこ 20"/>
          <p:cNvSpPr/>
          <p:nvPr/>
        </p:nvSpPr>
        <p:spPr>
          <a:xfrm>
            <a:off x="7041232" y="2893888"/>
            <a:ext cx="2232248" cy="535112"/>
          </a:xfrm>
          <a:prstGeom prst="bracketPair">
            <a:avLst/>
          </a:prstGeom>
          <a:noFill/>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defRPr/>
            </a:pPr>
            <a:endParaRPr lang="ja-JP" altLang="en-US" b="1">
              <a:solidFill>
                <a:srgbClr val="000000"/>
              </a:solidFill>
            </a:endParaRPr>
          </a:p>
        </p:txBody>
      </p:sp>
      <p:sp>
        <p:nvSpPr>
          <p:cNvPr id="22" name="大かっこ 21"/>
          <p:cNvSpPr/>
          <p:nvPr/>
        </p:nvSpPr>
        <p:spPr>
          <a:xfrm>
            <a:off x="7041232" y="4581128"/>
            <a:ext cx="2232248" cy="504056"/>
          </a:xfrm>
          <a:prstGeom prst="bracketPair">
            <a:avLst/>
          </a:prstGeom>
          <a:noFill/>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defRPr/>
            </a:pPr>
            <a:endParaRPr lang="ja-JP" altLang="en-US" b="1">
              <a:solidFill>
                <a:srgbClr val="000000"/>
              </a:solidFill>
            </a:endParaRPr>
          </a:p>
        </p:txBody>
      </p:sp>
      <p:sp>
        <p:nvSpPr>
          <p:cNvPr id="85012" name="テキスト ボックス 22"/>
          <p:cNvSpPr txBox="1">
            <a:spLocks noChangeArrowheads="1"/>
          </p:cNvSpPr>
          <p:nvPr/>
        </p:nvSpPr>
        <p:spPr bwMode="auto">
          <a:xfrm>
            <a:off x="285750" y="6021288"/>
            <a:ext cx="8483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000" dirty="0" smtClean="0">
                <a:solidFill>
                  <a:srgbClr val="000000"/>
                </a:solidFill>
                <a:latin typeface="ＭＳ Ｐゴシック" panose="020B0600070205080204" pitchFamily="50" charset="-128"/>
              </a:rPr>
              <a:t>（備考）１．株式会社日本政策金融公庫「農業経営の現場での女性活躍状況調査（平成</a:t>
            </a:r>
            <a:r>
              <a:rPr lang="en-US" altLang="ja-JP" sz="1000" dirty="0" smtClean="0">
                <a:solidFill>
                  <a:srgbClr val="000000"/>
                </a:solidFill>
                <a:latin typeface="ＭＳ Ｐゴシック" panose="020B0600070205080204" pitchFamily="50" charset="-128"/>
              </a:rPr>
              <a:t>25</a:t>
            </a:r>
            <a:r>
              <a:rPr lang="ja-JP" altLang="en-US" sz="1000" dirty="0" smtClean="0">
                <a:solidFill>
                  <a:srgbClr val="000000"/>
                </a:solidFill>
                <a:latin typeface="ＭＳ Ｐゴシック" panose="020B0600070205080204" pitchFamily="50" charset="-128"/>
              </a:rPr>
              <a:t>年１月）による。</a:t>
            </a:r>
            <a:endParaRPr lang="en-US" altLang="ja-JP" sz="1000" dirty="0" smtClean="0">
              <a:solidFill>
                <a:srgbClr val="000000"/>
              </a:solidFill>
              <a:latin typeface="ＭＳ Ｐゴシック" panose="020B0600070205080204" pitchFamily="50" charset="-128"/>
            </a:endParaRPr>
          </a:p>
          <a:p>
            <a:pPr fontAlgn="base">
              <a:spcBef>
                <a:spcPct val="0"/>
              </a:spcBef>
              <a:spcAft>
                <a:spcPct val="0"/>
              </a:spcAft>
              <a:buFontTx/>
              <a:buNone/>
            </a:pPr>
            <a:r>
              <a:rPr lang="ja-JP" altLang="en-US" sz="1000" dirty="0" smtClean="0">
                <a:solidFill>
                  <a:srgbClr val="000000"/>
                </a:solidFill>
                <a:latin typeface="ＭＳ Ｐゴシック" panose="020B0600070205080204" pitchFamily="50" charset="-128"/>
              </a:rPr>
              <a:t>　　　　 ２．調査対象は、</a:t>
            </a:r>
            <a:r>
              <a:rPr lang="zh-TW" altLang="en-US" sz="1000" dirty="0" smtClean="0">
                <a:solidFill>
                  <a:srgbClr val="000000"/>
                </a:solidFill>
                <a:latin typeface="ＭＳ Ｐゴシック" panose="020B0600070205080204" pitchFamily="50" charset="-128"/>
              </a:rPr>
              <a:t>日本公庫融資先</a:t>
            </a:r>
            <a:r>
              <a:rPr lang="ja-JP" altLang="en-US" sz="1000" dirty="0" smtClean="0">
                <a:solidFill>
                  <a:srgbClr val="000000"/>
                </a:solidFill>
                <a:latin typeface="ＭＳ Ｐゴシック" panose="020B0600070205080204" pitchFamily="50" charset="-128"/>
              </a:rPr>
              <a:t>のうち６次産業化・大規模経営に取り組む農業者。</a:t>
            </a:r>
          </a:p>
        </p:txBody>
      </p:sp>
      <p:sp>
        <p:nvSpPr>
          <p:cNvPr id="85015" name="Rectangle 8"/>
          <p:cNvSpPr>
            <a:spLocks noChangeArrowheads="1"/>
          </p:cNvSpPr>
          <p:nvPr/>
        </p:nvSpPr>
        <p:spPr bwMode="auto">
          <a:xfrm>
            <a:off x="5241032" y="1700808"/>
            <a:ext cx="424904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dirty="0" smtClean="0">
                <a:solidFill>
                  <a:srgbClr val="000000"/>
                </a:solidFill>
                <a:latin typeface="ＭＳ ゴシック" panose="020B0609070205080204" pitchFamily="49" charset="-128"/>
                <a:ea typeface="ＭＳ ゴシック" panose="020B0609070205080204" pitchFamily="49" charset="-128"/>
              </a:rPr>
              <a:t>融資後３年間の売上高経常利益率の推移</a:t>
            </a:r>
          </a:p>
        </p:txBody>
      </p:sp>
      <p:sp>
        <p:nvSpPr>
          <p:cNvPr id="85016" name="Rectangle 8"/>
          <p:cNvSpPr>
            <a:spLocks noChangeArrowheads="1"/>
          </p:cNvSpPr>
          <p:nvPr/>
        </p:nvSpPr>
        <p:spPr bwMode="auto">
          <a:xfrm>
            <a:off x="2432372" y="548680"/>
            <a:ext cx="5040908" cy="719733"/>
          </a:xfrm>
          <a:prstGeom prst="rect">
            <a:avLst/>
          </a:prstGeom>
          <a:solidFill>
            <a:srgbClr val="FF99CC">
              <a:alpha val="4509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株式会社日本政策金融公庫</a:t>
            </a:r>
            <a:endParaRPr lang="en-US" altLang="ja-JP" sz="1800" b="1" dirty="0" smtClean="0">
              <a:solidFill>
                <a:srgbClr val="000000"/>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buFontTx/>
              <a:buNone/>
            </a:pPr>
            <a:r>
              <a:rPr lang="ja-JP" altLang="en-US" sz="1800" b="1" dirty="0" smtClean="0">
                <a:solidFill>
                  <a:srgbClr val="000000"/>
                </a:solidFill>
                <a:latin typeface="ＭＳ ゴシック" panose="020B0609070205080204" pitchFamily="49" charset="-128"/>
                <a:ea typeface="ＭＳ ゴシック" panose="020B0609070205080204" pitchFamily="49" charset="-128"/>
              </a:rPr>
              <a:t>「農業経営の現場での女性活躍状況調査」</a:t>
            </a:r>
          </a:p>
        </p:txBody>
      </p:sp>
      <p:sp>
        <p:nvSpPr>
          <p:cNvPr id="85019" name="Rectangle 8"/>
          <p:cNvSpPr>
            <a:spLocks noChangeArrowheads="1"/>
          </p:cNvSpPr>
          <p:nvPr/>
        </p:nvSpPr>
        <p:spPr bwMode="auto">
          <a:xfrm>
            <a:off x="776536" y="1700808"/>
            <a:ext cx="32940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9087" tIns="14544" rIns="29087" bIns="1454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dirty="0" smtClean="0">
                <a:solidFill>
                  <a:srgbClr val="000000"/>
                </a:solidFill>
                <a:latin typeface="ＭＳ ゴシック" panose="020B0609070205080204" pitchFamily="49" charset="-128"/>
                <a:ea typeface="ＭＳ ゴシック" panose="020B0609070205080204" pitchFamily="49" charset="-128"/>
              </a:rPr>
              <a:t>融資後３年間の売上高増加率</a:t>
            </a:r>
          </a:p>
        </p:txBody>
      </p:sp>
      <p:sp>
        <p:nvSpPr>
          <p:cNvPr id="85022"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７</a:t>
            </a:r>
            <a:endParaRPr lang="ja-JP" altLang="en-US" sz="1600" b="1" dirty="0" smtClean="0">
              <a:solidFill>
                <a:srgbClr val="FFFFFF"/>
              </a:solidFill>
            </a:endParaRPr>
          </a:p>
        </p:txBody>
      </p:sp>
    </p:spTree>
    <p:extLst>
      <p:ext uri="{BB962C8B-B14F-4D97-AF65-F5344CB8AC3E}">
        <p14:creationId xmlns:p14="http://schemas.microsoft.com/office/powerpoint/2010/main" val="375167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家族経営協定について</a:t>
            </a:r>
            <a:endParaRPr kumimoji="1" lang="ja-JP" altLang="en-US" dirty="0"/>
          </a:p>
        </p:txBody>
      </p:sp>
      <p:sp>
        <p:nvSpPr>
          <p:cNvPr id="3" name="角丸四角形 22"/>
          <p:cNvSpPr>
            <a:spLocks noChangeArrowheads="1"/>
          </p:cNvSpPr>
          <p:nvPr/>
        </p:nvSpPr>
        <p:spPr bwMode="auto">
          <a:xfrm>
            <a:off x="9347200" y="6410325"/>
            <a:ext cx="504825" cy="431800"/>
          </a:xfrm>
          <a:prstGeom prst="roundRect">
            <a:avLst>
              <a:gd name="adj" fmla="val 0"/>
            </a:avLst>
          </a:prstGeom>
          <a:solidFill>
            <a:srgbClr val="FF0066"/>
          </a:solidFill>
          <a:ln w="19050">
            <a:solidFill>
              <a:schemeClr val="tx1"/>
            </a:solidFill>
            <a:round/>
            <a:headEnd/>
            <a:tailEnd type="triangle" w="med"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srgbClr val="FFFFFF"/>
                </a:solidFill>
              </a:rPr>
              <a:t>８</a:t>
            </a:r>
            <a:endParaRPr lang="ja-JP" altLang="en-US" sz="1600" b="1" dirty="0" smtClean="0">
              <a:solidFill>
                <a:srgbClr val="FFFFFF"/>
              </a:solidFill>
            </a:endParaRPr>
          </a:p>
        </p:txBody>
      </p:sp>
    </p:spTree>
    <p:extLst>
      <p:ext uri="{BB962C8B-B14F-4D97-AF65-F5344CB8AC3E}">
        <p14:creationId xmlns:p14="http://schemas.microsoft.com/office/powerpoint/2010/main" val="202428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solidFill>
          <a:srgbClr val="FF6600"/>
        </a:solidFill>
        <a:ln w="9525" cap="flat" cmpd="sng" algn="ctr">
          <a:solidFill>
            <a:srgbClr val="9933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type="triangle" w="med" len="med"/>
        </a:ln>
      </a:spPr>
      <a:bodyPr/>
      <a:lstStyle>
        <a:defPPr>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12700">
          <a:noFill/>
          <a:miter lim="800000"/>
          <a:headEnd/>
          <a:tailEnd/>
        </a:ln>
      </a:spPr>
      <a:bodyPr wrap="none" lIns="74295" tIns="8890" rIns="74295" bIns="8890" rtlCol="0" anchor="ctr">
        <a:spAutoFit/>
      </a:bodyPr>
      <a:lstStyle>
        <a:defPPr algn="ctr">
          <a:defRPr kumimoji="1" dirty="0" smtClean="0">
            <a:latin typeface="+mj-ea"/>
            <a:ea typeface="+mj-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6605</TotalTime>
  <Words>1929</Words>
  <Application>Microsoft Office PowerPoint</Application>
  <PresentationFormat>A4 210 x 297 mm</PresentationFormat>
  <Paragraphs>494</Paragraphs>
  <Slides>27</Slides>
  <Notes>17</Notes>
  <HiddenSlides>0</HiddenSlides>
  <MMClips>0</MMClips>
  <ScaleCrop>false</ScaleCrop>
  <HeadingPairs>
    <vt:vector size="8" baseType="variant">
      <vt:variant>
        <vt:lpstr>使用されているフォント</vt:lpstr>
      </vt:variant>
      <vt:variant>
        <vt:i4>20</vt:i4>
      </vt:variant>
      <vt:variant>
        <vt:lpstr>テーマ</vt:lpstr>
      </vt:variant>
      <vt:variant>
        <vt:i4>11</vt:i4>
      </vt:variant>
      <vt:variant>
        <vt:lpstr>埋め込まれた OLE サーバー</vt:lpstr>
      </vt:variant>
      <vt:variant>
        <vt:i4>3</vt:i4>
      </vt:variant>
      <vt:variant>
        <vt:lpstr>スライド タイトル</vt:lpstr>
      </vt:variant>
      <vt:variant>
        <vt:i4>27</vt:i4>
      </vt:variant>
    </vt:vector>
  </HeadingPairs>
  <TitlesOfParts>
    <vt:vector size="61" baseType="lpstr">
      <vt:lpstr>ＤＦ特太ゴシック体</vt:lpstr>
      <vt:lpstr>ＤＨＰ特太ゴシック体</vt:lpstr>
      <vt:lpstr>GothicBBBPro-Medium</vt:lpstr>
      <vt:lpstr>HGPｺﾞｼｯｸM</vt:lpstr>
      <vt:lpstr>HGP創英角ｺﾞｼｯｸUB</vt:lpstr>
      <vt:lpstr>HGS創英角ｺﾞｼｯｸUB</vt:lpstr>
      <vt:lpstr>HGS創英角ﾎﾟｯﾌﾟ体</vt:lpstr>
      <vt:lpstr>HGｺﾞｼｯｸM</vt:lpstr>
      <vt:lpstr>HG創英角ﾎﾟｯﾌﾟ体</vt:lpstr>
      <vt:lpstr>ＭＳ Ｐゴシック</vt:lpstr>
      <vt:lpstr>ＭＳ Ｐ明朝</vt:lpstr>
      <vt:lpstr>ＭＳ ゴシック</vt:lpstr>
      <vt:lpstr>ＭＳ 明朝</vt:lpstr>
      <vt:lpstr>ＭＳ...</vt:lpstr>
      <vt:lpstr>RyuminPro-Bold</vt:lpstr>
      <vt:lpstr>RyuminPro-Regular</vt:lpstr>
      <vt:lpstr>ShinGoPro-Light</vt:lpstr>
      <vt:lpstr>メイリオ</vt:lpstr>
      <vt:lpstr>Arial</vt:lpstr>
      <vt:lpstr>Calibri</vt:lpstr>
      <vt:lpstr>標準デザイン</vt:lpstr>
      <vt:lpstr>21_標準デザイン</vt:lpstr>
      <vt:lpstr>18_標準デザイン</vt:lpstr>
      <vt:lpstr>1_標準デザイン</vt:lpstr>
      <vt:lpstr>19_標準デザイン</vt:lpstr>
      <vt:lpstr>12_標準デザイン</vt:lpstr>
      <vt:lpstr>2_標準デザイン</vt:lpstr>
      <vt:lpstr>5_標準デザイン</vt:lpstr>
      <vt:lpstr>6_標準デザイン</vt:lpstr>
      <vt:lpstr>7_標準デザイン</vt:lpstr>
      <vt:lpstr>8_標準デザイン</vt:lpstr>
      <vt:lpstr>ワークシート</vt:lpstr>
      <vt:lpstr>Microsoft Excel グラフ</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家族経営協定について</vt:lpstr>
      <vt:lpstr>PowerPoint プレゼンテーション</vt:lpstr>
      <vt:lpstr>PowerPoint プレゼンテーション</vt:lpstr>
      <vt:lpstr>酪農ニコニコ協定書 もうかる酪農・楽しい酪農を実現するため、○○○○では以下のことを決定しました。</vt:lpstr>
      <vt:lpstr>PowerPoint プレゼンテーション</vt:lpstr>
      <vt:lpstr>女性農業者に対する支援 （輝く女性農業経営者育成事業）</vt:lpstr>
      <vt:lpstr>PowerPoint プレゼンテーション</vt:lpstr>
      <vt:lpstr>PowerPoint プレゼンテーション</vt:lpstr>
      <vt:lpstr>PowerPoint プレゼンテーション</vt:lpstr>
      <vt:lpstr>PowerPoint プレゼンテーション</vt:lpstr>
      <vt:lpstr>農業女子プロジェクト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農林水産省におけるスマート農業の取組について</dc:title>
  <dc:creator>zenta_nishio</dc:creator>
  <cp:lastModifiedBy>中光 理惠</cp:lastModifiedBy>
  <cp:revision>262</cp:revision>
  <cp:lastPrinted>2016-05-10T09:06:50Z</cp:lastPrinted>
  <dcterms:created xsi:type="dcterms:W3CDTF">2014-01-31T10:21:34Z</dcterms:created>
  <dcterms:modified xsi:type="dcterms:W3CDTF">2016-05-24T08:42:28Z</dcterms:modified>
</cp:coreProperties>
</file>