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4232" r:id="rId2"/>
    <p:sldMasterId id="2147484244" r:id="rId3"/>
  </p:sldMasterIdLst>
  <p:notesMasterIdLst>
    <p:notesMasterId r:id="rId14"/>
  </p:notesMasterIdLst>
  <p:handoutMasterIdLst>
    <p:handoutMasterId r:id="rId15"/>
  </p:handoutMasterIdLst>
  <p:sldIdLst>
    <p:sldId id="285" r:id="rId4"/>
    <p:sldId id="458" r:id="rId5"/>
    <p:sldId id="451" r:id="rId6"/>
    <p:sldId id="452" r:id="rId7"/>
    <p:sldId id="454" r:id="rId8"/>
    <p:sldId id="455" r:id="rId9"/>
    <p:sldId id="456" r:id="rId10"/>
    <p:sldId id="457" r:id="rId11"/>
    <p:sldId id="439" r:id="rId12"/>
    <p:sldId id="445" r:id="rId13"/>
  </p:sldIdLst>
  <p:sldSz cx="9906000" cy="6858000" type="A4"/>
  <p:notesSz cx="6805613" cy="9939338"/>
  <p:defaultTextStyle>
    <a:defPPr>
      <a:defRPr lang="ja-JP"/>
    </a:defPPr>
    <a:lvl1pPr algn="l" rtl="0" fontAlgn="base">
      <a:spcBef>
        <a:spcPct val="0"/>
      </a:spcBef>
      <a:spcAft>
        <a:spcPct val="0"/>
      </a:spcAft>
      <a:defRPr kumimoji="1" kern="1200">
        <a:solidFill>
          <a:schemeClr val="tx1"/>
        </a:solidFill>
        <a:latin typeface="Calibri"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3121">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EF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424" autoAdjust="0"/>
  </p:normalViewPr>
  <p:slideViewPr>
    <p:cSldViewPr>
      <p:cViewPr varScale="1">
        <p:scale>
          <a:sx n="87" d="100"/>
          <a:sy n="87" d="100"/>
        </p:scale>
        <p:origin x="882" y="90"/>
      </p:cViewPr>
      <p:guideLst>
        <p:guide orient="horz" pos="2160"/>
        <p:guide pos="3121"/>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0"/>
    </p:cViewPr>
  </p:sorterViewPr>
  <p:notesViewPr>
    <p:cSldViewPr>
      <p:cViewPr varScale="1">
        <p:scale>
          <a:sx n="53" d="100"/>
          <a:sy n="53" d="100"/>
        </p:scale>
        <p:origin x="2946" y="72"/>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204276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9687" cy="497367"/>
          </a:xfrm>
          <a:prstGeom prst="rect">
            <a:avLst/>
          </a:prstGeom>
        </p:spPr>
        <p:txBody>
          <a:bodyPr vert="horz" lIns="92099" tIns="46050" rIns="92099" bIns="4605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54322" y="1"/>
            <a:ext cx="2949686" cy="497367"/>
          </a:xfrm>
          <a:prstGeom prst="rect">
            <a:avLst/>
          </a:prstGeom>
        </p:spPr>
        <p:txBody>
          <a:bodyPr vert="horz" lIns="92099" tIns="46050" rIns="92099" bIns="46050" rtlCol="0"/>
          <a:lstStyle>
            <a:lvl1pPr algn="r" fontAlgn="auto">
              <a:spcBef>
                <a:spcPts val="0"/>
              </a:spcBef>
              <a:spcAft>
                <a:spcPts val="0"/>
              </a:spcAft>
              <a:defRPr sz="1200">
                <a:latin typeface="+mn-lt"/>
                <a:ea typeface="+mn-ea"/>
              </a:defRPr>
            </a:lvl1pPr>
          </a:lstStyle>
          <a:p>
            <a:pPr>
              <a:defRPr/>
            </a:pPr>
            <a:fld id="{BA705CAB-546C-4C7B-B59F-95BCE20E4694}" type="datetimeFigureOut">
              <a:rPr lang="ja-JP" altLang="en-US"/>
              <a:pPr>
                <a:defRPr/>
              </a:pPr>
              <a:t>2016/5/20</a:t>
            </a:fld>
            <a:endParaRPr lang="ja-JP" altLang="en-US"/>
          </a:p>
        </p:txBody>
      </p:sp>
      <p:sp>
        <p:nvSpPr>
          <p:cNvPr id="4" name="スライド イメージ プレースホルダー 3"/>
          <p:cNvSpPr>
            <a:spLocks noGrp="1" noRot="1" noChangeAspect="1"/>
          </p:cNvSpPr>
          <p:nvPr>
            <p:ph type="sldImg" idx="2"/>
          </p:nvPr>
        </p:nvSpPr>
        <p:spPr>
          <a:xfrm>
            <a:off x="709613" y="744538"/>
            <a:ext cx="5386387" cy="3729037"/>
          </a:xfrm>
          <a:prstGeom prst="rect">
            <a:avLst/>
          </a:prstGeom>
          <a:noFill/>
          <a:ln w="12700">
            <a:solidFill>
              <a:prstClr val="black"/>
            </a:solidFill>
          </a:ln>
        </p:spPr>
        <p:txBody>
          <a:bodyPr vert="horz" lIns="92099" tIns="46050" rIns="92099" bIns="46050" rtlCol="0" anchor="ctr"/>
          <a:lstStyle/>
          <a:p>
            <a:pPr lvl="0"/>
            <a:endParaRPr lang="ja-JP" altLang="en-US" noProof="0"/>
          </a:p>
        </p:txBody>
      </p:sp>
      <p:sp>
        <p:nvSpPr>
          <p:cNvPr id="5" name="ノート プレースホルダー 4"/>
          <p:cNvSpPr>
            <a:spLocks noGrp="1"/>
          </p:cNvSpPr>
          <p:nvPr>
            <p:ph type="body" sz="quarter" idx="3"/>
          </p:nvPr>
        </p:nvSpPr>
        <p:spPr>
          <a:xfrm>
            <a:off x="680082" y="4720985"/>
            <a:ext cx="5445453" cy="4473102"/>
          </a:xfrm>
          <a:prstGeom prst="rect">
            <a:avLst/>
          </a:prstGeom>
        </p:spPr>
        <p:txBody>
          <a:bodyPr vert="horz" lIns="92099" tIns="46050" rIns="92099" bIns="46050"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2" y="9440372"/>
            <a:ext cx="2949687" cy="497366"/>
          </a:xfrm>
          <a:prstGeom prst="rect">
            <a:avLst/>
          </a:prstGeom>
        </p:spPr>
        <p:txBody>
          <a:bodyPr vert="horz" lIns="92099" tIns="46050" rIns="92099" bIns="46050" rtlCol="0" anchor="b"/>
          <a:lstStyle>
            <a:lvl1pPr algn="l" fontAlgn="auto">
              <a:spcBef>
                <a:spcPts val="0"/>
              </a:spcBef>
              <a:spcAft>
                <a:spcPts val="0"/>
              </a:spcAft>
              <a:defRPr sz="1200">
                <a:latin typeface="+mn-lt"/>
                <a:ea typeface="+mn-ea"/>
              </a:defRPr>
            </a:lvl1pPr>
          </a:lstStyle>
          <a:p>
            <a:pPr>
              <a:defRPr/>
            </a:pPr>
            <a:r>
              <a:rPr lang="en-US" altLang="ja-JP" smtClean="0"/>
              <a:t>4</a:t>
            </a:r>
            <a:endParaRPr lang="ja-JP" altLang="en-US"/>
          </a:p>
        </p:txBody>
      </p:sp>
      <p:sp>
        <p:nvSpPr>
          <p:cNvPr id="7" name="スライド番号プレースホルダー 6"/>
          <p:cNvSpPr>
            <a:spLocks noGrp="1"/>
          </p:cNvSpPr>
          <p:nvPr>
            <p:ph type="sldNum" sz="quarter" idx="5"/>
          </p:nvPr>
        </p:nvSpPr>
        <p:spPr>
          <a:xfrm>
            <a:off x="3854322" y="9440372"/>
            <a:ext cx="2949686" cy="497366"/>
          </a:xfrm>
          <a:prstGeom prst="rect">
            <a:avLst/>
          </a:prstGeom>
        </p:spPr>
        <p:txBody>
          <a:bodyPr vert="horz" lIns="92099" tIns="46050" rIns="92099" bIns="46050" rtlCol="0" anchor="b"/>
          <a:lstStyle>
            <a:lvl1pPr algn="r" fontAlgn="auto">
              <a:spcBef>
                <a:spcPts val="0"/>
              </a:spcBef>
              <a:spcAft>
                <a:spcPts val="0"/>
              </a:spcAft>
              <a:defRPr sz="1200">
                <a:latin typeface="+mn-lt"/>
                <a:ea typeface="+mn-ea"/>
              </a:defRPr>
            </a:lvl1pPr>
          </a:lstStyle>
          <a:p>
            <a:pPr>
              <a:defRPr/>
            </a:pPr>
            <a:fld id="{470E9FFF-7783-4D67-8EC9-3403F171D2A2}" type="slidenum">
              <a:rPr lang="ja-JP" altLang="en-US"/>
              <a:pPr>
                <a:defRPr/>
              </a:pPr>
              <a:t>‹#›</a:t>
            </a:fld>
            <a:endParaRPr lang="ja-JP" altLang="en-US"/>
          </a:p>
        </p:txBody>
      </p:sp>
    </p:spTree>
    <p:extLst>
      <p:ext uri="{BB962C8B-B14F-4D97-AF65-F5344CB8AC3E}">
        <p14:creationId xmlns:p14="http://schemas.microsoft.com/office/powerpoint/2010/main" val="52444566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p:cNvSpPr>
            <a:spLocks noGrp="1" noRot="1" noChangeAspect="1" noTextEdit="1"/>
          </p:cNvSpPr>
          <p:nvPr>
            <p:ph type="sldImg"/>
          </p:nvPr>
        </p:nvSpPr>
        <p:spPr bwMode="auto">
          <a:xfrm>
            <a:off x="709613" y="744538"/>
            <a:ext cx="5386387" cy="3729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ea typeface="ＭＳ Ｐ明朝" pitchFamily="18" charset="-128"/>
            </a:endParaRPr>
          </a:p>
        </p:txBody>
      </p:sp>
    </p:spTree>
    <p:extLst>
      <p:ext uri="{BB962C8B-B14F-4D97-AF65-F5344CB8AC3E}">
        <p14:creationId xmlns:p14="http://schemas.microsoft.com/office/powerpoint/2010/main" val="233550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スライド イメージ プレースホルダー 1"/>
          <p:cNvSpPr>
            <a:spLocks noGrp="1" noRot="1" noChangeAspect="1" noTextEdit="1"/>
          </p:cNvSpPr>
          <p:nvPr>
            <p:ph type="sldImg"/>
          </p:nvPr>
        </p:nvSpPr>
        <p:spPr>
          <a:ln/>
        </p:spPr>
      </p:sp>
      <p:sp>
        <p:nvSpPr>
          <p:cNvPr id="119811" name="ノート プレースホルダー 2"/>
          <p:cNvSpPr>
            <a:spLocks noGrp="1"/>
          </p:cNvSpPr>
          <p:nvPr>
            <p:ph type="body" idx="1"/>
          </p:nvPr>
        </p:nvSpPr>
        <p:spPr>
          <a:noFill/>
        </p:spPr>
        <p:txBody>
          <a:bodyPr/>
          <a:lstStyle/>
          <a:p>
            <a:endParaRPr lang="ja-JP" altLang="en-US" dirty="0" smtClean="0">
              <a:latin typeface="Arial" panose="020B0604020202020204" pitchFamily="34" charset="0"/>
            </a:endParaRPr>
          </a:p>
        </p:txBody>
      </p:sp>
    </p:spTree>
    <p:extLst>
      <p:ext uri="{BB962C8B-B14F-4D97-AF65-F5344CB8AC3E}">
        <p14:creationId xmlns:p14="http://schemas.microsoft.com/office/powerpoint/2010/main" val="556351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853398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4FC518F-13E8-41D0-B378-B02C381C871F}"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3654307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D816C389-015C-7E41-9E97-78D9CDBAAFC4}" type="slidenum">
              <a:rPr kumimoji="1" lang="ja-JP" altLang="en-US" smtClean="0"/>
              <a:t>9</a:t>
            </a:fld>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dirty="0"/>
          </a:p>
        </p:txBody>
      </p:sp>
    </p:spTree>
    <p:extLst>
      <p:ext uri="{BB962C8B-B14F-4D97-AF65-F5344CB8AC3E}">
        <p14:creationId xmlns:p14="http://schemas.microsoft.com/office/powerpoint/2010/main" val="3976772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3738" y="739775"/>
            <a:ext cx="5345112"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D375795-8725-45FD-9592-CE26E64067BB}" type="slidenum">
              <a:rPr lang="ja-JP" altLang="en-US" smtClean="0">
                <a:solidFill>
                  <a:prstClr val="black"/>
                </a:solidFill>
              </a:rPr>
              <a:pPr/>
              <a:t>10</a:t>
            </a:fld>
            <a:endParaRPr lang="ja-JP" altLang="en-US">
              <a:solidFill>
                <a:prstClr val="black"/>
              </a:solidFill>
            </a:endParaRPr>
          </a:p>
        </p:txBody>
      </p:sp>
    </p:spTree>
    <p:extLst>
      <p:ext uri="{BB962C8B-B14F-4D97-AF65-F5344CB8AC3E}">
        <p14:creationId xmlns:p14="http://schemas.microsoft.com/office/powerpoint/2010/main" val="1211907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7"/>
            <a:ext cx="84201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12E0D7DC-7940-4F07-9A63-3F18F54F510A}" type="datetime1">
              <a:rPr lang="ja-JP" altLang="en-US" smtClean="0"/>
              <a:t>2016/5/20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09BBDECB-EE9F-4FB4-B825-19352E218BE5}" type="slidenum">
              <a:rPr lang="ja-JP" altLang="en-US"/>
              <a:pPr>
                <a:defRPr/>
              </a:pPr>
              <a:t>‹#›</a:t>
            </a:fld>
            <a:endParaRPr lang="ja-JP" altLang="en-US"/>
          </a:p>
        </p:txBody>
      </p:sp>
    </p:spTree>
    <p:extLst>
      <p:ext uri="{BB962C8B-B14F-4D97-AF65-F5344CB8AC3E}">
        <p14:creationId xmlns:p14="http://schemas.microsoft.com/office/powerpoint/2010/main" val="3133433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2E152A9F-935C-4A45-AB44-A2DAF8F78575}" type="datetime1">
              <a:rPr lang="ja-JP" altLang="en-US" smtClean="0"/>
              <a:t>2016/5/20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E548A47D-D72B-45BB-9054-2C87E16BE6DA}" type="slidenum">
              <a:rPr lang="ja-JP" altLang="en-US"/>
              <a:pPr>
                <a:defRPr/>
              </a:pPr>
              <a:t>‹#›</a:t>
            </a:fld>
            <a:endParaRPr lang="ja-JP" altLang="en-US"/>
          </a:p>
        </p:txBody>
      </p:sp>
    </p:spTree>
    <p:extLst>
      <p:ext uri="{BB962C8B-B14F-4D97-AF65-F5344CB8AC3E}">
        <p14:creationId xmlns:p14="http://schemas.microsoft.com/office/powerpoint/2010/main" val="2373125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95301" y="274639"/>
            <a:ext cx="652145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61075728-A7BF-4719-9F2B-05C3262E78E4}" type="datetime1">
              <a:rPr lang="ja-JP" altLang="en-US" smtClean="0"/>
              <a:t>2016/5/20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065C63C8-D801-4A1C-83BD-FD56D93902DE}" type="slidenum">
              <a:rPr lang="ja-JP" altLang="en-US"/>
              <a:pPr>
                <a:defRPr/>
              </a:pPr>
              <a:t>‹#›</a:t>
            </a:fld>
            <a:endParaRPr lang="ja-JP" altLang="en-US"/>
          </a:p>
        </p:txBody>
      </p:sp>
    </p:spTree>
    <p:extLst>
      <p:ext uri="{BB962C8B-B14F-4D97-AF65-F5344CB8AC3E}">
        <p14:creationId xmlns:p14="http://schemas.microsoft.com/office/powerpoint/2010/main" val="3256287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タイトル、2 つのコンテンツ (横)、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quarter" idx="1"/>
          </p:nvPr>
        </p:nvSpPr>
        <p:spPr>
          <a:xfrm>
            <a:off x="495304" y="1600200"/>
            <a:ext cx="4381501" cy="21859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quarter" idx="2"/>
          </p:nvPr>
        </p:nvSpPr>
        <p:spPr>
          <a:xfrm>
            <a:off x="5029200" y="1600200"/>
            <a:ext cx="4381501" cy="21859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half" idx="3"/>
          </p:nvPr>
        </p:nvSpPr>
        <p:spPr>
          <a:xfrm>
            <a:off x="495300" y="3938589"/>
            <a:ext cx="8915400" cy="21875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
          <p:cNvSpPr>
            <a:spLocks noGrp="1" noChangeArrowheads="1"/>
          </p:cNvSpPr>
          <p:nvPr>
            <p:ph type="dt" sz="half" idx="10"/>
          </p:nvPr>
        </p:nvSpPr>
        <p:spPr>
          <a:ln/>
        </p:spPr>
        <p:txBody>
          <a:bodyPr/>
          <a:lstStyle>
            <a:lvl1pPr>
              <a:defRPr/>
            </a:lvl1pPr>
          </a:lstStyle>
          <a:p>
            <a:pPr>
              <a:defRPr/>
            </a:pPr>
            <a:fld id="{89880A9F-3D90-4FBB-9137-3ABA2B855F43}" type="datetime1">
              <a:rPr lang="ja-JP" altLang="en-US" smtClean="0"/>
              <a:t>2016/5/20</a:t>
            </a:fld>
            <a:endParaRPr lang="en-US" altLang="ja-JP"/>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6"/>
          <p:cNvSpPr>
            <a:spLocks noGrp="1" noChangeArrowheads="1"/>
          </p:cNvSpPr>
          <p:nvPr>
            <p:ph type="sldNum" sz="quarter" idx="12"/>
          </p:nvPr>
        </p:nvSpPr>
        <p:spPr>
          <a:ln/>
        </p:spPr>
        <p:txBody>
          <a:bodyPr/>
          <a:lstStyle>
            <a:lvl1pPr>
              <a:defRPr/>
            </a:lvl1pPr>
          </a:lstStyle>
          <a:p>
            <a:pPr>
              <a:defRPr/>
            </a:pPr>
            <a:fld id="{E75546F1-B074-45D1-B8B7-8BB9768FDC0B}" type="slidenum">
              <a:rPr lang="en-US" altLang="ja-JP"/>
              <a:pPr>
                <a:defRPr/>
              </a:pPr>
              <a:t>‹#›</a:t>
            </a:fld>
            <a:endParaRPr lang="en-US" altLang="ja-JP"/>
          </a:p>
        </p:txBody>
      </p:sp>
    </p:spTree>
    <p:extLst>
      <p:ext uri="{BB962C8B-B14F-4D97-AF65-F5344CB8AC3E}">
        <p14:creationId xmlns:p14="http://schemas.microsoft.com/office/powerpoint/2010/main" val="250010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45ACD16-E3BB-4F67-A58D-A2B97C005B31}" type="datetime1">
              <a:rPr lang="ja-JP" altLang="en-US" smtClean="0">
                <a:solidFill>
                  <a:prstClr val="black">
                    <a:tint val="75000"/>
                  </a:prstClr>
                </a:solidFill>
              </a:rPr>
              <a:t>2016/5/20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3B15335-3C74-433E-94AB-A4FDAEF0F7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58439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78166BE-75C6-4161-8852-1DD4E8308E8B}" type="datetime1">
              <a:rPr lang="ja-JP" altLang="en-US" smtClean="0">
                <a:solidFill>
                  <a:prstClr val="black">
                    <a:tint val="75000"/>
                  </a:prstClr>
                </a:solidFill>
              </a:rPr>
              <a:t>2016/5/20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3B15335-3C74-433E-94AB-A4FDAEF0F7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10779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71E0070-AE74-4E41-83AA-7F1834FBEACD}" type="datetime1">
              <a:rPr lang="ja-JP" altLang="en-US" smtClean="0">
                <a:solidFill>
                  <a:prstClr val="black">
                    <a:tint val="75000"/>
                  </a:prstClr>
                </a:solidFill>
              </a:rPr>
              <a:t>2016/5/20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3B15335-3C74-433E-94AB-A4FDAEF0F7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53948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45CBF513-4550-4AC0-8EDB-29CF2CB8CFEC}" type="datetime1">
              <a:rPr lang="ja-JP" altLang="en-US" smtClean="0">
                <a:solidFill>
                  <a:prstClr val="black">
                    <a:tint val="75000"/>
                  </a:prstClr>
                </a:solidFill>
              </a:rPr>
              <a:t>2016/5/20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3B15335-3C74-433E-94AB-A4FDAEF0F7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78000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CB5BDDE4-1830-4292-8582-E8B2688D4098}" type="datetime1">
              <a:rPr lang="ja-JP" altLang="en-US" smtClean="0">
                <a:solidFill>
                  <a:prstClr val="black">
                    <a:tint val="75000"/>
                  </a:prstClr>
                </a:solidFill>
              </a:rPr>
              <a:t>2016/5/20</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3B15335-3C74-433E-94AB-A4FDAEF0F7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26885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6C9D1B8D-11EE-436D-AD6D-648359D55157}" type="datetime1">
              <a:rPr lang="ja-JP" altLang="en-US" smtClean="0">
                <a:solidFill>
                  <a:prstClr val="black">
                    <a:tint val="75000"/>
                  </a:prstClr>
                </a:solidFill>
              </a:rPr>
              <a:t>2016/5/20</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3B15335-3C74-433E-94AB-A4FDAEF0F7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82756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914A0-C40F-4783-B12B-4358D53ED8F7}" type="datetime1">
              <a:rPr lang="ja-JP" altLang="en-US" smtClean="0">
                <a:solidFill>
                  <a:prstClr val="black">
                    <a:tint val="75000"/>
                  </a:prstClr>
                </a:solidFill>
              </a:rPr>
              <a:t>2016/5/20</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3B15335-3C74-433E-94AB-A4FDAEF0F7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89959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36D24851-9C82-4104-BF0E-0A3ABE9A804F}" type="datetime1">
              <a:rPr lang="ja-JP" altLang="en-US" smtClean="0"/>
              <a:t>2016/5/20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724FA1F0-B638-42C8-BCCD-BF4915248B1F}" type="slidenum">
              <a:rPr lang="ja-JP" altLang="en-US"/>
              <a:pPr>
                <a:defRPr/>
              </a:pPr>
              <a:t>‹#›</a:t>
            </a:fld>
            <a:endParaRPr lang="ja-JP" altLang="en-US"/>
          </a:p>
        </p:txBody>
      </p:sp>
    </p:spTree>
    <p:extLst>
      <p:ext uri="{BB962C8B-B14F-4D97-AF65-F5344CB8AC3E}">
        <p14:creationId xmlns:p14="http://schemas.microsoft.com/office/powerpoint/2010/main" val="17696054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3035A0F-67F4-43CC-B78B-3EDCD7CFCD39}" type="datetime1">
              <a:rPr lang="ja-JP" altLang="en-US" smtClean="0">
                <a:solidFill>
                  <a:prstClr val="black">
                    <a:tint val="75000"/>
                  </a:prstClr>
                </a:solidFill>
              </a:rPr>
              <a:t>2016/5/20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3B15335-3C74-433E-94AB-A4FDAEF0F7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540750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58967FC6-5E00-4B89-9050-B45034B740A9}" type="datetime1">
              <a:rPr lang="ja-JP" altLang="en-US" smtClean="0">
                <a:solidFill>
                  <a:prstClr val="black">
                    <a:tint val="75000"/>
                  </a:prstClr>
                </a:solidFill>
              </a:rPr>
              <a:t>2016/5/20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3B15335-3C74-433E-94AB-A4FDAEF0F7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939643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6A1CBD6-6078-4BF4-849D-0EF237144077}" type="datetime1">
              <a:rPr lang="ja-JP" altLang="en-US" smtClean="0">
                <a:solidFill>
                  <a:prstClr val="black">
                    <a:tint val="75000"/>
                  </a:prstClr>
                </a:solidFill>
              </a:rPr>
              <a:t>2016/5/20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3B15335-3C74-433E-94AB-A4FDAEF0F7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44667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4B2F106-0D38-4E54-9882-E71E0D810615}" type="datetime1">
              <a:rPr lang="ja-JP" altLang="en-US" smtClean="0">
                <a:solidFill>
                  <a:prstClr val="black">
                    <a:tint val="75000"/>
                  </a:prstClr>
                </a:solidFill>
              </a:rPr>
              <a:t>2016/5/20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3B15335-3C74-433E-94AB-A4FDAEF0F7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999647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8"/>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5B12037-3290-41BE-A389-4E5C6CE0CA6E}" type="datetime1">
              <a:rPr lang="ja-JP" altLang="en-US" smtClean="0">
                <a:solidFill>
                  <a:prstClr val="black">
                    <a:tint val="75000"/>
                  </a:prstClr>
                </a:solidFill>
              </a:rPr>
              <a:t>2016/5/20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819DF3F-76CE-4584-9D40-72B267FC924E}"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042313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2"/>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7DB461E3-2FAB-44B1-B526-B87E18E9E7BD}" type="datetime1">
              <a:rPr lang="ja-JP" altLang="en-US" smtClean="0"/>
              <a:t>2016/5/20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4BD2F6CE-EF7B-4FC5-B8DE-8ECC473CB45E}" type="slidenum">
              <a:rPr lang="ja-JP" altLang="en-US"/>
              <a:pPr>
                <a:defRPr/>
              </a:pPr>
              <a:t>‹#›</a:t>
            </a:fld>
            <a:endParaRPr lang="ja-JP" altLang="en-US"/>
          </a:p>
        </p:txBody>
      </p:sp>
    </p:spTree>
    <p:extLst>
      <p:ext uri="{BB962C8B-B14F-4D97-AF65-F5344CB8AC3E}">
        <p14:creationId xmlns:p14="http://schemas.microsoft.com/office/powerpoint/2010/main" val="3448567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95301" y="1600202"/>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35550" y="1600202"/>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4FDD5D8B-76EE-467F-9C10-D1695946E1A6}" type="datetime1">
              <a:rPr lang="ja-JP" altLang="en-US" smtClean="0"/>
              <a:t>2016/5/20</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FC68647B-E557-4D59-859E-93FC31729D4D}" type="slidenum">
              <a:rPr lang="ja-JP" altLang="en-US"/>
              <a:pPr>
                <a:defRPr/>
              </a:pPr>
              <a:t>‹#›</a:t>
            </a:fld>
            <a:endParaRPr lang="ja-JP" altLang="en-US"/>
          </a:p>
        </p:txBody>
      </p:sp>
    </p:spTree>
    <p:extLst>
      <p:ext uri="{BB962C8B-B14F-4D97-AF65-F5344CB8AC3E}">
        <p14:creationId xmlns:p14="http://schemas.microsoft.com/office/powerpoint/2010/main" val="4071629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7D69A5F6-A6DF-461F-B842-1323D041CF28}" type="datetime1">
              <a:rPr lang="ja-JP" altLang="en-US" smtClean="0"/>
              <a:t>2016/5/20</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CC626686-6AC9-41FD-A8F8-46FA313392D1}" type="slidenum">
              <a:rPr lang="ja-JP" altLang="en-US"/>
              <a:pPr>
                <a:defRPr/>
              </a:pPr>
              <a:t>‹#›</a:t>
            </a:fld>
            <a:endParaRPr lang="ja-JP" altLang="en-US"/>
          </a:p>
        </p:txBody>
      </p:sp>
    </p:spTree>
    <p:extLst>
      <p:ext uri="{BB962C8B-B14F-4D97-AF65-F5344CB8AC3E}">
        <p14:creationId xmlns:p14="http://schemas.microsoft.com/office/powerpoint/2010/main" val="4052170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5AF4515E-5C22-44F2-AA67-0C7A046ECE4E}" type="datetime1">
              <a:rPr lang="ja-JP" altLang="en-US" smtClean="0"/>
              <a:t>2016/5/20</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BB7AB214-A07B-4343-A437-F8D2848D4B60}" type="slidenum">
              <a:rPr lang="ja-JP" altLang="en-US"/>
              <a:pPr>
                <a:defRPr/>
              </a:pPr>
              <a:t>‹#›</a:t>
            </a:fld>
            <a:endParaRPr lang="ja-JP" altLang="en-US"/>
          </a:p>
        </p:txBody>
      </p:sp>
    </p:spTree>
    <p:extLst>
      <p:ext uri="{BB962C8B-B14F-4D97-AF65-F5344CB8AC3E}">
        <p14:creationId xmlns:p14="http://schemas.microsoft.com/office/powerpoint/2010/main" val="4004263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A7A8B415-03F9-4C63-AD77-E84A320BD356}" type="datetime1">
              <a:rPr lang="ja-JP" altLang="en-US" smtClean="0"/>
              <a:t>2016/5/20</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A0C89590-3E10-4274-9B83-0E3BED8244B3}" type="slidenum">
              <a:rPr lang="ja-JP" altLang="en-US"/>
              <a:pPr>
                <a:defRPr/>
              </a:pPr>
              <a:t>‹#›</a:t>
            </a:fld>
            <a:endParaRPr lang="ja-JP" altLang="en-US"/>
          </a:p>
        </p:txBody>
      </p:sp>
    </p:spTree>
    <p:extLst>
      <p:ext uri="{BB962C8B-B14F-4D97-AF65-F5344CB8AC3E}">
        <p14:creationId xmlns:p14="http://schemas.microsoft.com/office/powerpoint/2010/main" val="4101771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2971"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4795FA4C-D049-4FD7-ACD7-5D2CA2A8FDD8}" type="datetime1">
              <a:rPr lang="ja-JP" altLang="en-US" smtClean="0"/>
              <a:t>2016/5/20</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1F4E9E97-77A6-4437-A6E6-E19EDB6E9953}" type="slidenum">
              <a:rPr lang="ja-JP" altLang="en-US"/>
              <a:pPr>
                <a:defRPr/>
              </a:pPr>
              <a:t>‹#›</a:t>
            </a:fld>
            <a:endParaRPr lang="ja-JP" altLang="en-US"/>
          </a:p>
        </p:txBody>
      </p:sp>
    </p:spTree>
    <p:extLst>
      <p:ext uri="{BB962C8B-B14F-4D97-AF65-F5344CB8AC3E}">
        <p14:creationId xmlns:p14="http://schemas.microsoft.com/office/powerpoint/2010/main" val="3605749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6"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646"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646"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D733FD73-2378-4BCA-9A75-0696A27C6BDE}" type="datetime1">
              <a:rPr lang="ja-JP" altLang="en-US" smtClean="0"/>
              <a:t>2016/5/20</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D3054DB5-B50E-4CC5-95E9-492E6D4829AF}" type="slidenum">
              <a:rPr lang="ja-JP" altLang="en-US"/>
              <a:pPr>
                <a:defRPr/>
              </a:pPr>
              <a:t>‹#›</a:t>
            </a:fld>
            <a:endParaRPr lang="ja-JP" altLang="en-US"/>
          </a:p>
        </p:txBody>
      </p:sp>
    </p:spTree>
    <p:extLst>
      <p:ext uri="{BB962C8B-B14F-4D97-AF65-F5344CB8AC3E}">
        <p14:creationId xmlns:p14="http://schemas.microsoft.com/office/powerpoint/2010/main" val="3791941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95538" y="274638"/>
            <a:ext cx="891492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95538" y="1600201"/>
            <a:ext cx="8914924"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95539" y="6356351"/>
            <a:ext cx="2310924"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B66A29F3-E634-47E0-B65B-A26F2F99AD9E}" type="datetime1">
              <a:rPr lang="ja-JP" altLang="en-US" smtClean="0"/>
              <a:t>2016/5/20</a:t>
            </a:fld>
            <a:endParaRPr lang="ja-JP" altLang="en-US"/>
          </a:p>
        </p:txBody>
      </p:sp>
      <p:sp>
        <p:nvSpPr>
          <p:cNvPr id="5" name="フッター プレースホルダー 4"/>
          <p:cNvSpPr>
            <a:spLocks noGrp="1"/>
          </p:cNvSpPr>
          <p:nvPr>
            <p:ph type="ftr" sz="quarter" idx="3"/>
          </p:nvPr>
        </p:nvSpPr>
        <p:spPr>
          <a:xfrm>
            <a:off x="3384590" y="6356351"/>
            <a:ext cx="313682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7099538" y="6356351"/>
            <a:ext cx="2310924"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17214FFC-1DFA-421B-B704-46F5AD026653}"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4217" r:id="rId1"/>
    <p:sldLayoutId id="2147484218" r:id="rId2"/>
    <p:sldLayoutId id="2147484219" r:id="rId3"/>
    <p:sldLayoutId id="2147484220" r:id="rId4"/>
    <p:sldLayoutId id="2147484221" r:id="rId5"/>
    <p:sldLayoutId id="2147484222" r:id="rId6"/>
    <p:sldLayoutId id="2147484223" r:id="rId7"/>
    <p:sldLayoutId id="2147484224" r:id="rId8"/>
    <p:sldLayoutId id="2147484225" r:id="rId9"/>
    <p:sldLayoutId id="2147484226" r:id="rId10"/>
    <p:sldLayoutId id="2147484227" r:id="rId11"/>
    <p:sldLayoutId id="2147484231"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1CD8F09-A830-4411-84D1-C14DA5BF3BB4}" type="datetime1">
              <a:rPr lang="ja-JP" altLang="en-US" smtClean="0">
                <a:solidFill>
                  <a:prstClr val="black">
                    <a:tint val="75000"/>
                  </a:prstClr>
                </a:solidFill>
                <a:latin typeface="Calibri" panose="020F0502020204030204"/>
                <a:ea typeface="ＭＳ Ｐゴシック" panose="020B0600070205080204" pitchFamily="50" charset="-128"/>
              </a:rPr>
              <a:t>2016/5/20</a:t>
            </a:fld>
            <a:endParaRPr lang="ja-JP" altLang="en-US">
              <a:solidFill>
                <a:prstClr val="black">
                  <a:tint val="75000"/>
                </a:prstClr>
              </a:solidFill>
              <a:latin typeface="Calibri" panose="020F0502020204030204"/>
              <a:ea typeface="ＭＳ Ｐゴシック" panose="020B0600070205080204" pitchFamily="50" charset="-128"/>
            </a:endParaRP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panose="020F0502020204030204"/>
              <a:ea typeface="ＭＳ Ｐゴシック" panose="020B0600070205080204" pitchFamily="50" charset="-128"/>
            </a:endParaRP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3B15335-3C74-433E-94AB-A4FDAEF0F7BD}" type="slidenum">
              <a:rPr lang="ja-JP" altLang="en-US" smtClean="0">
                <a:solidFill>
                  <a:prstClr val="black">
                    <a:tint val="75000"/>
                  </a:prstClr>
                </a:solidFill>
                <a:latin typeface="Calibri" panose="020F0502020204030204"/>
                <a:ea typeface="ＭＳ Ｐゴシック" panose="020B0600070205080204" pitchFamily="50" charset="-128"/>
              </a:rPr>
              <a:pPr fontAlgn="auto">
                <a:spcBef>
                  <a:spcPts val="0"/>
                </a:spcBef>
                <a:spcAft>
                  <a:spcPts val="0"/>
                </a:spcAft>
              </a:pPr>
              <a:t>‹#›</a:t>
            </a:fld>
            <a:endParaRPr lang="ja-JP" altLang="en-US">
              <a:solidFill>
                <a:prstClr val="black">
                  <a:tint val="75000"/>
                </a:prstClr>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22764081"/>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3"/>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AEA89F5-69C8-4A2F-93A6-E123201BDC49}" type="datetime1">
              <a:rPr lang="ja-JP" altLang="en-US" smtClean="0">
                <a:solidFill>
                  <a:prstClr val="black">
                    <a:tint val="75000"/>
                  </a:prstClr>
                </a:solidFill>
                <a:latin typeface="Calibri"/>
                <a:ea typeface="ＭＳ Ｐゴシック" panose="020B0600070205080204" pitchFamily="50" charset="-128"/>
              </a:rPr>
              <a:t>2016/5/20</a:t>
            </a:fld>
            <a:endParaRPr lang="ja-JP" altLang="en-US">
              <a:solidFill>
                <a:prstClr val="black">
                  <a:tint val="75000"/>
                </a:prstClr>
              </a:solidFill>
              <a:latin typeface="Calibri"/>
              <a:ea typeface="ＭＳ Ｐゴシック" panose="020B0600070205080204" pitchFamily="50" charset="-128"/>
            </a:endParaRPr>
          </a:p>
        </p:txBody>
      </p:sp>
      <p:sp>
        <p:nvSpPr>
          <p:cNvPr id="5" name="フッター プレースホルダー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panose="020B0600070205080204" pitchFamily="50" charset="-128"/>
            </a:endParaRPr>
          </a:p>
        </p:txBody>
      </p:sp>
      <p:sp>
        <p:nvSpPr>
          <p:cNvPr id="6" name="スライド番号プレースホルダー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1600">
                <a:solidFill>
                  <a:schemeClr val="tx1"/>
                </a:solidFill>
              </a:defRPr>
            </a:lvl1pPr>
          </a:lstStyle>
          <a:p>
            <a:pPr fontAlgn="auto">
              <a:spcBef>
                <a:spcPts val="0"/>
              </a:spcBef>
              <a:spcAft>
                <a:spcPts val="0"/>
              </a:spcAft>
            </a:pPr>
            <a:fld id="{0819DF3F-76CE-4584-9D40-72B267FC924E}" type="slidenum">
              <a:rPr lang="ja-JP" altLang="en-US" smtClean="0">
                <a:solidFill>
                  <a:prstClr val="black"/>
                </a:solidFill>
                <a:latin typeface="Calibri"/>
                <a:ea typeface="ＭＳ Ｐゴシック" panose="020B0600070205080204" pitchFamily="50" charset="-128"/>
              </a:rPr>
              <a:pPr fontAlgn="auto">
                <a:spcBef>
                  <a:spcPts val="0"/>
                </a:spcBef>
                <a:spcAft>
                  <a:spcPts val="0"/>
                </a:spcAft>
              </a:pPr>
              <a:t>‹#›</a:t>
            </a:fld>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293611217"/>
      </p:ext>
    </p:extLst>
  </p:cSld>
  <p:clrMap bg1="lt1" tx1="dk1" bg2="lt2" tx2="dk2" accent1="accent1" accent2="accent2" accent3="accent3" accent4="accent4" accent5="accent5" accent6="accent6" hlink="hlink" folHlink="folHlink"/>
  <p:sldLayoutIdLst>
    <p:sldLayoutId id="2147484245" r:id="rId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hyperlink" Target="http://www.gender.go.jp/magazine/index.html" TargetMode="External"/><Relationship Id="rId3" Type="http://schemas.openxmlformats.org/officeDocument/2006/relationships/image" Target="../media/image4.gif"/><Relationship Id="rId7"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gender.go.jp/sns/facebook.html" TargetMode="External"/><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AutoShape 4"/>
          <p:cNvSpPr>
            <a:spLocks noChangeArrowheads="1"/>
          </p:cNvSpPr>
          <p:nvPr/>
        </p:nvSpPr>
        <p:spPr bwMode="auto">
          <a:xfrm>
            <a:off x="616694" y="1779866"/>
            <a:ext cx="8874992" cy="1488519"/>
          </a:xfrm>
          <a:prstGeom prst="roundRect">
            <a:avLst>
              <a:gd name="adj" fmla="val 5375"/>
            </a:avLst>
          </a:prstGeom>
          <a:solidFill>
            <a:srgbClr val="0070C0">
              <a:alpha val="21176"/>
            </a:srgbClr>
          </a:solidFill>
          <a:ln w="38100" cmpd="dbl">
            <a:noFill/>
            <a:round/>
            <a:headEnd/>
            <a:tailEnd/>
          </a:ln>
          <a:effectLst/>
          <a:extLst/>
        </p:spPr>
        <p:txBody>
          <a:bodyPr wrap="square" anchor="ctr" anchorCtr="1">
            <a:spAutoFit/>
          </a:bodyPr>
          <a:lstStyle/>
          <a:p>
            <a:pPr algn="ctr"/>
            <a:r>
              <a:rPr lang="ja-JP" altLang="en-US" sz="4400" b="1" dirty="0"/>
              <a:t>男女共同</a:t>
            </a:r>
            <a:r>
              <a:rPr lang="ja-JP" altLang="en-US" sz="4400" b="1" dirty="0" smtClean="0"/>
              <a:t>参画社会形成に向けた</a:t>
            </a:r>
            <a:endParaRPr lang="en-US" altLang="ja-JP" sz="4400" b="1" dirty="0" smtClean="0"/>
          </a:p>
          <a:p>
            <a:pPr algn="ctr"/>
            <a:r>
              <a:rPr lang="ja-JP" altLang="en-US" sz="4400" b="1" dirty="0" smtClean="0"/>
              <a:t>今日の政策課題</a:t>
            </a:r>
            <a:endParaRPr lang="ja-JP" altLang="en-US" sz="4000" dirty="0"/>
          </a:p>
        </p:txBody>
      </p:sp>
      <p:sp>
        <p:nvSpPr>
          <p:cNvPr id="4102" name="Text Box 7"/>
          <p:cNvSpPr txBox="1">
            <a:spLocks noChangeArrowheads="1"/>
          </p:cNvSpPr>
          <p:nvPr/>
        </p:nvSpPr>
        <p:spPr bwMode="auto">
          <a:xfrm>
            <a:off x="3361481" y="4653136"/>
            <a:ext cx="338541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dist" eaLnBrk="1" hangingPunct="1"/>
            <a:r>
              <a:rPr lang="ja-JP" altLang="en-US" sz="2400" b="1" dirty="0" smtClean="0">
                <a:latin typeface="+mj-ea"/>
                <a:ea typeface="+mj-ea"/>
              </a:rPr>
              <a:t>平成</a:t>
            </a:r>
            <a:r>
              <a:rPr lang="en-US" altLang="ja-JP" sz="2400" b="1" dirty="0" smtClean="0">
                <a:latin typeface="+mj-ea"/>
                <a:ea typeface="+mj-ea"/>
              </a:rPr>
              <a:t>28</a:t>
            </a:r>
            <a:r>
              <a:rPr lang="ja-JP" altLang="en-US" sz="2400" b="1" dirty="0" smtClean="0">
                <a:latin typeface="+mj-ea"/>
                <a:ea typeface="+mj-ea"/>
              </a:rPr>
              <a:t>年５月</a:t>
            </a:r>
            <a:r>
              <a:rPr lang="en-US" altLang="ja-JP" sz="2400" b="1" dirty="0" smtClean="0">
                <a:latin typeface="+mj-ea"/>
                <a:ea typeface="+mj-ea"/>
              </a:rPr>
              <a:t>25</a:t>
            </a:r>
            <a:r>
              <a:rPr lang="ja-JP" altLang="en-US" sz="2400" b="1" dirty="0" smtClean="0">
                <a:latin typeface="+mj-ea"/>
                <a:ea typeface="+mj-ea"/>
              </a:rPr>
              <a:t>日</a:t>
            </a:r>
            <a:endParaRPr lang="ja-JP" altLang="en-US" sz="2400" b="1" dirty="0">
              <a:latin typeface="+mj-ea"/>
              <a:ea typeface="+mj-ea"/>
            </a:endParaRPr>
          </a:p>
          <a:p>
            <a:pPr algn="dist" eaLnBrk="1" hangingPunct="1"/>
            <a:r>
              <a:rPr lang="ja-JP" altLang="en-US" sz="2400" b="1" dirty="0">
                <a:latin typeface="+mj-ea"/>
                <a:ea typeface="+mj-ea"/>
              </a:rPr>
              <a:t>内閣府男女共同</a:t>
            </a:r>
            <a:r>
              <a:rPr lang="ja-JP" altLang="en-US" sz="2400" b="1" dirty="0" smtClean="0">
                <a:latin typeface="+mj-ea"/>
                <a:ea typeface="+mj-ea"/>
              </a:rPr>
              <a:t>参画局</a:t>
            </a:r>
            <a:endParaRPr lang="ja-JP" altLang="en-US" b="1" dirty="0">
              <a:latin typeface="+mj-ea"/>
              <a:ea typeface="+mj-ea"/>
            </a:endParaRPr>
          </a:p>
        </p:txBody>
      </p:sp>
      <p:pic>
        <p:nvPicPr>
          <p:cNvPr id="410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504" y="414687"/>
            <a:ext cx="1257905"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7"/>
          <p:cNvSpPr txBox="1">
            <a:spLocks noChangeArrowheads="1"/>
          </p:cNvSpPr>
          <p:nvPr/>
        </p:nvSpPr>
        <p:spPr bwMode="auto">
          <a:xfrm>
            <a:off x="2371086" y="3340173"/>
            <a:ext cx="536620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dist" eaLnBrk="1" hangingPunct="1"/>
            <a:r>
              <a:rPr lang="ja-JP" altLang="en-US" sz="2400" b="1" dirty="0" smtClean="0">
                <a:latin typeface="+mj-ea"/>
                <a:ea typeface="+mj-ea"/>
              </a:rPr>
              <a:t>女性活躍加速のための重点方針</a:t>
            </a:r>
            <a:r>
              <a:rPr lang="en-US" altLang="ja-JP" sz="2400" b="1" dirty="0" smtClean="0">
                <a:latin typeface="+mj-ea"/>
                <a:ea typeface="+mj-ea"/>
              </a:rPr>
              <a:t>2016</a:t>
            </a:r>
            <a:endParaRPr lang="ja-JP" altLang="en-US" sz="2400" b="1" dirty="0">
              <a:latin typeface="+mj-ea"/>
              <a:ea typeface="+mj-ea"/>
            </a:endParaRPr>
          </a:p>
        </p:txBody>
      </p:sp>
      <p:pic>
        <p:nvPicPr>
          <p:cNvPr id="7" name="Picture 3" descr="C:\Users\co885295\AppData\Local\Microsoft\Windows\Temporary Internet Files\Content.Outlook\BVG16UA8\fullcolor_3_Different_ideas_brighter_tomorro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3443" y="680854"/>
            <a:ext cx="3312368" cy="1086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6956936" y="2276872"/>
            <a:ext cx="2363365" cy="2397507"/>
            <a:chOff x="7435906" y="966588"/>
            <a:chExt cx="2363365" cy="2397507"/>
          </a:xfrm>
        </p:grpSpPr>
        <p:pic>
          <p:nvPicPr>
            <p:cNvPr id="9" name="図 8" descr="C:\Users\co808163\AppData\Local\Microsoft\Windows\Temporary Internet Files\Content.Outlook\XATB1D6B\内閣府男女共同参画局サイト.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8456" y="966588"/>
              <a:ext cx="2360815" cy="590204"/>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435906" y="1556796"/>
              <a:ext cx="2336437" cy="1807299"/>
            </a:xfrm>
            <a:prstGeom prst="rect">
              <a:avLst/>
            </a:prstGeom>
          </p:spPr>
        </p:pic>
      </p:grpSp>
      <p:sp>
        <p:nvSpPr>
          <p:cNvPr id="16" name="円形吹き出し 15"/>
          <p:cNvSpPr/>
          <p:nvPr/>
        </p:nvSpPr>
        <p:spPr>
          <a:xfrm>
            <a:off x="6227327" y="1052736"/>
            <a:ext cx="2314512" cy="864096"/>
          </a:xfrm>
          <a:prstGeom prst="wedgeEllipseCallout">
            <a:avLst>
              <a:gd name="adj1" fmla="val -80485"/>
              <a:gd name="adj2" fmla="val 59937"/>
            </a:avLst>
          </a:prstGeom>
          <a:noFill/>
          <a:ln w="635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ja-JP" altLang="en-US" sz="1600" dirty="0" smtClean="0">
                <a:solidFill>
                  <a:prstClr val="black"/>
                </a:solidFill>
                <a:ea typeface="ＤＦ平成ゴシック体W5" panose="02010609000101010101" pitchFamily="1" charset="-128"/>
              </a:rPr>
              <a:t>いいね！を</a:t>
            </a:r>
            <a:endParaRPr lang="en-US" altLang="ja-JP" sz="1600" dirty="0" smtClean="0">
              <a:solidFill>
                <a:prstClr val="black"/>
              </a:solidFill>
              <a:ea typeface="ＤＦ平成ゴシック体W5" panose="02010609000101010101" pitchFamily="1" charset="-128"/>
            </a:endParaRPr>
          </a:p>
          <a:p>
            <a:pPr algn="ctr" defTabSz="914400"/>
            <a:r>
              <a:rPr lang="ja-JP" altLang="en-US" sz="1600" dirty="0">
                <a:solidFill>
                  <a:prstClr val="black"/>
                </a:solidFill>
                <a:ea typeface="ＤＦ平成ゴシック体W5" panose="02010609000101010101" pitchFamily="1" charset="-128"/>
              </a:rPr>
              <a:t>お願い</a:t>
            </a:r>
            <a:r>
              <a:rPr lang="ja-JP" altLang="en-US" sz="1600" dirty="0" smtClean="0">
                <a:solidFill>
                  <a:prstClr val="black"/>
                </a:solidFill>
                <a:ea typeface="ＤＦ平成ゴシック体W5" panose="02010609000101010101" pitchFamily="1" charset="-128"/>
              </a:rPr>
              <a:t>します</a:t>
            </a:r>
            <a:r>
              <a:rPr lang="ja-JP" altLang="en-US" sz="1600" dirty="0">
                <a:solidFill>
                  <a:prstClr val="white"/>
                </a:solidFill>
              </a:rPr>
              <a:t>！</a:t>
            </a:r>
          </a:p>
        </p:txBody>
      </p:sp>
      <p:sp>
        <p:nvSpPr>
          <p:cNvPr id="17" name="Rectangle 149"/>
          <p:cNvSpPr txBox="1">
            <a:spLocks noChangeArrowheads="1"/>
          </p:cNvSpPr>
          <p:nvPr/>
        </p:nvSpPr>
        <p:spPr bwMode="auto">
          <a:xfrm>
            <a:off x="0" y="8680"/>
            <a:ext cx="9904413" cy="540000"/>
          </a:xfrm>
          <a:prstGeom prst="rect">
            <a:avLst/>
          </a:prstGeom>
          <a:solidFill>
            <a:schemeClr val="accent1"/>
          </a:solidFill>
          <a:ln w="9525">
            <a:noFill/>
            <a:miter lim="800000"/>
            <a:headEnd/>
            <a:tailEnd/>
          </a:ln>
        </p:spPr>
        <p:txBody>
          <a:bodyPr lIns="91407" tIns="45704" rIns="91407" bIns="45704" anchor="ctr"/>
          <a:lstStyle>
            <a:defPPr>
              <a:defRPr lang="ja-JP"/>
            </a:defPPr>
            <a:lvl1pPr algn="ctr">
              <a:defRPr sz="3200">
                <a:solidFill>
                  <a:prstClr val="white"/>
                </a:solidFill>
                <a:latin typeface="+mn-ea"/>
              </a:defRPr>
            </a:lvl1pPr>
            <a:lvl2pPr marL="742950" indent="-285750" eaLnBrk="0" hangingPunct="0">
              <a:defRPr>
                <a:solidFill>
                  <a:schemeClr val="tx1"/>
                </a:solidFill>
                <a:latin typeface="Arial" pitchFamily="34" charset="0"/>
                <a:ea typeface="ＭＳ Ｐゴシック" pitchFamily="50" charset="-128"/>
              </a:defRPr>
            </a:lvl2pPr>
            <a:lvl3pPr marL="1143000" indent="-228600" eaLnBrk="0" hangingPunct="0">
              <a:defRPr>
                <a:solidFill>
                  <a:schemeClr val="tx1"/>
                </a:solidFill>
                <a:latin typeface="Arial" pitchFamily="34" charset="0"/>
                <a:ea typeface="ＭＳ Ｐゴシック" pitchFamily="50" charset="-128"/>
              </a:defRPr>
            </a:lvl3pPr>
            <a:lvl4pPr marL="1600200" indent="-228600" eaLnBrk="0" hangingPunct="0">
              <a:defRPr>
                <a:solidFill>
                  <a:schemeClr val="tx1"/>
                </a:solidFill>
                <a:latin typeface="Arial" pitchFamily="34" charset="0"/>
                <a:ea typeface="ＭＳ Ｐゴシック" pitchFamily="50" charset="-128"/>
              </a:defRPr>
            </a:lvl4pPr>
            <a:lvl5pPr marL="2057400" indent="-228600" eaLnBrk="0" hangingPunct="0">
              <a:defRPr>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50" charset="-128"/>
              </a:defRPr>
            </a:lvl9pPr>
          </a:lstStyle>
          <a:p>
            <a:r>
              <a:rPr lang="ja-JP" altLang="en-US" dirty="0"/>
              <a:t>参考ＵＲＬ</a:t>
            </a:r>
            <a:endParaRPr lang="en-US" altLang="ja-JP" dirty="0"/>
          </a:p>
        </p:txBody>
      </p:sp>
      <p:pic>
        <p:nvPicPr>
          <p:cNvPr id="4" name="図 3"/>
          <p:cNvPicPr>
            <a:picLocks noChangeAspect="1"/>
          </p:cNvPicPr>
          <p:nvPr/>
        </p:nvPicPr>
        <p:blipFill>
          <a:blip r:embed="rId5"/>
          <a:stretch>
            <a:fillRect/>
          </a:stretch>
        </p:blipFill>
        <p:spPr>
          <a:xfrm>
            <a:off x="4322423" y="4351875"/>
            <a:ext cx="1602960" cy="2273381"/>
          </a:xfrm>
          <a:prstGeom prst="rect">
            <a:avLst/>
          </a:prstGeom>
          <a:ln>
            <a:solidFill>
              <a:schemeClr val="bg1">
                <a:lumMod val="75000"/>
              </a:schemeClr>
            </a:solidFill>
          </a:ln>
        </p:spPr>
      </p:pic>
      <p:pic>
        <p:nvPicPr>
          <p:cNvPr id="12" name="Picture 2" descr="男女共同参画局 Facebook">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4483" y="4887383"/>
            <a:ext cx="2205411" cy="5715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男女共同参画局 メールマガジン">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08904" y="5737819"/>
            <a:ext cx="2205411" cy="571501"/>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p:cNvPicPr>
            <a:picLocks noChangeAspect="1"/>
          </p:cNvPicPr>
          <p:nvPr/>
        </p:nvPicPr>
        <p:blipFill>
          <a:blip r:embed="rId10"/>
          <a:stretch>
            <a:fillRect/>
          </a:stretch>
        </p:blipFill>
        <p:spPr>
          <a:xfrm>
            <a:off x="1782395" y="4385785"/>
            <a:ext cx="1567445" cy="2209090"/>
          </a:xfrm>
          <a:prstGeom prst="rect">
            <a:avLst/>
          </a:prstGeom>
          <a:ln>
            <a:solidFill>
              <a:schemeClr val="bg1">
                <a:lumMod val="85000"/>
              </a:schemeClr>
            </a:solidFill>
          </a:ln>
        </p:spPr>
      </p:pic>
      <p:sp>
        <p:nvSpPr>
          <p:cNvPr id="14" name="コンテンツ プレースホルダー 2"/>
          <p:cNvSpPr txBox="1">
            <a:spLocks/>
          </p:cNvSpPr>
          <p:nvPr/>
        </p:nvSpPr>
        <p:spPr>
          <a:xfrm>
            <a:off x="116464" y="878244"/>
            <a:ext cx="9049005" cy="3432927"/>
          </a:xfrm>
          <a:prstGeom prst="rect">
            <a:avLst/>
          </a:prstGeom>
        </p:spPr>
        <p:txBody>
          <a:bodyPr vert="horz" lIns="91407" tIns="45704" rIns="91407" bIns="45704"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sz="2800" dirty="0" smtClean="0">
                <a:solidFill>
                  <a:prstClr val="black"/>
                </a:solidFill>
              </a:rPr>
              <a:t>内閣府 男女</a:t>
            </a:r>
            <a:r>
              <a:rPr lang="ja-JP" altLang="en-US" sz="2800" dirty="0">
                <a:solidFill>
                  <a:prstClr val="black"/>
                </a:solidFill>
              </a:rPr>
              <a:t>共同参画局ホームページ</a:t>
            </a:r>
            <a:endParaRPr lang="en-US" altLang="ja-JP" sz="2800" dirty="0">
              <a:solidFill>
                <a:prstClr val="black"/>
              </a:solidFill>
            </a:endParaRPr>
          </a:p>
          <a:p>
            <a:pPr marL="342776" lvl="1" indent="0">
              <a:buFont typeface="Arial" panose="020B0604020202020204" pitchFamily="34" charset="0"/>
              <a:buNone/>
            </a:pPr>
            <a:r>
              <a:rPr lang="en-US" altLang="ja-JP" sz="2000" dirty="0">
                <a:solidFill>
                  <a:srgbClr val="2F5897"/>
                </a:solidFill>
              </a:rPr>
              <a:t>http://www.gender.go.jp/</a:t>
            </a:r>
          </a:p>
          <a:p>
            <a:r>
              <a:rPr lang="ja-JP" altLang="en-US" sz="2800" dirty="0" smtClean="0">
                <a:solidFill>
                  <a:prstClr val="black"/>
                </a:solidFill>
              </a:rPr>
              <a:t>内閣府 男女</a:t>
            </a:r>
            <a:r>
              <a:rPr lang="ja-JP" altLang="en-US" sz="2800" dirty="0">
                <a:solidFill>
                  <a:prstClr val="black"/>
                </a:solidFill>
              </a:rPr>
              <a:t>共同参画</a:t>
            </a:r>
            <a:r>
              <a:rPr lang="en-US" altLang="ja-JP" sz="2800" dirty="0">
                <a:solidFill>
                  <a:prstClr val="black"/>
                </a:solidFill>
              </a:rPr>
              <a:t>Facebook</a:t>
            </a:r>
          </a:p>
          <a:p>
            <a:pPr marL="342776" lvl="1" indent="0">
              <a:buFont typeface="Arial" panose="020B0604020202020204" pitchFamily="34" charset="0"/>
              <a:buNone/>
            </a:pPr>
            <a:r>
              <a:rPr lang="en-US" altLang="ja-JP" sz="2000" dirty="0">
                <a:solidFill>
                  <a:srgbClr val="2F5897"/>
                </a:solidFill>
              </a:rPr>
              <a:t>http://www.facebook.com/danjokyodosankaku/</a:t>
            </a:r>
          </a:p>
          <a:p>
            <a:r>
              <a:rPr lang="ja-JP" altLang="en-US" sz="2800" dirty="0" smtClean="0">
                <a:solidFill>
                  <a:prstClr val="black"/>
                </a:solidFill>
              </a:rPr>
              <a:t>内閣府 男女</a:t>
            </a:r>
            <a:r>
              <a:rPr lang="ja-JP" altLang="en-US" sz="2800" dirty="0">
                <a:solidFill>
                  <a:prstClr val="black"/>
                </a:solidFill>
              </a:rPr>
              <a:t>共同参画局メールマガジン</a:t>
            </a:r>
            <a:r>
              <a:rPr lang="en-US" altLang="ja-JP" sz="2000" dirty="0">
                <a:solidFill>
                  <a:srgbClr val="2F5897"/>
                </a:solidFill>
              </a:rPr>
              <a:t>http://www.gender.go.jp/magazine/index.html</a:t>
            </a:r>
          </a:p>
          <a:p>
            <a:r>
              <a:rPr lang="ja-JP" altLang="en-US" sz="2800" dirty="0" smtClean="0">
                <a:solidFill>
                  <a:prstClr val="black"/>
                </a:solidFill>
              </a:rPr>
              <a:t>首相官邸 すべての女性が輝く社会づくり</a:t>
            </a:r>
            <a:r>
              <a:rPr lang="en-US" altLang="ja-JP" sz="2000" dirty="0">
                <a:solidFill>
                  <a:srgbClr val="2F5897"/>
                </a:solidFill>
              </a:rPr>
              <a:t>http://www.kantei.go.jp/jp/headline/josei_link.html</a:t>
            </a:r>
            <a:endParaRPr lang="en-US" altLang="ja-JP" dirty="0">
              <a:solidFill>
                <a:prstClr val="black"/>
              </a:solidFill>
            </a:endParaRPr>
          </a:p>
          <a:p>
            <a:endParaRPr lang="en-US" altLang="ja-JP" dirty="0">
              <a:solidFill>
                <a:prstClr val="black"/>
              </a:solidFill>
            </a:endParaRPr>
          </a:p>
          <a:p>
            <a:pPr marL="342776" lvl="1" indent="0">
              <a:buFont typeface="Arial" panose="020B0604020202020204" pitchFamily="34" charset="0"/>
              <a:buNone/>
            </a:pPr>
            <a:endParaRPr lang="en-US" altLang="ja-JP" sz="2000" dirty="0">
              <a:solidFill>
                <a:prstClr val="black"/>
              </a:solidFill>
            </a:endParaRPr>
          </a:p>
          <a:p>
            <a:pPr marL="0" indent="0">
              <a:buFont typeface="Arial" panose="020B0604020202020204" pitchFamily="34" charset="0"/>
              <a:buNone/>
            </a:pPr>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pPr marL="0" indent="0">
              <a:buFont typeface="Arial" panose="020B0604020202020204" pitchFamily="34" charset="0"/>
              <a:buNone/>
            </a:pPr>
            <a:endParaRPr lang="en-US" altLang="ja-JP" sz="1100" dirty="0">
              <a:solidFill>
                <a:prstClr val="black"/>
              </a:solidFill>
            </a:endParaRPr>
          </a:p>
        </p:txBody>
      </p:sp>
      <p:sp>
        <p:nvSpPr>
          <p:cNvPr id="18" name="スライド番号プレースホルダー 3"/>
          <p:cNvSpPr>
            <a:spLocks noGrp="1"/>
          </p:cNvSpPr>
          <p:nvPr>
            <p:ph type="sldNum" sz="quarter" idx="12"/>
          </p:nvPr>
        </p:nvSpPr>
        <p:spPr>
          <a:xfrm>
            <a:off x="7864152" y="6489816"/>
            <a:ext cx="2057400" cy="365125"/>
          </a:xfrm>
        </p:spPr>
        <p:txBody>
          <a:bodyPr/>
          <a:lstStyle/>
          <a:p>
            <a:r>
              <a:rPr lang="en-US" altLang="ja-JP" sz="1600" dirty="0">
                <a:solidFill>
                  <a:prstClr val="black">
                    <a:tint val="75000"/>
                  </a:prstClr>
                </a:solidFill>
              </a:rPr>
              <a:t>9</a:t>
            </a:r>
            <a:endParaRPr lang="ja-JP" altLang="en-US" sz="1600" dirty="0">
              <a:solidFill>
                <a:prstClr val="black">
                  <a:tint val="75000"/>
                </a:prstClr>
              </a:solidFill>
            </a:endParaRPr>
          </a:p>
        </p:txBody>
      </p:sp>
    </p:spTree>
    <p:extLst>
      <p:ext uri="{BB962C8B-B14F-4D97-AF65-F5344CB8AC3E}">
        <p14:creationId xmlns:p14="http://schemas.microsoft.com/office/powerpoint/2010/main" val="4015015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464528" y="1648560"/>
            <a:ext cx="4539762" cy="4848957"/>
          </a:xfrm>
          <a:prstGeom prst="rect">
            <a:avLst/>
          </a:prstGeom>
          <a:noFill/>
          <a:ln>
            <a:solidFill>
              <a:srgbClr val="92D050"/>
            </a:solidFill>
          </a:ln>
        </p:spPr>
        <p:style>
          <a:lnRef idx="2">
            <a:schemeClr val="accent6"/>
          </a:lnRef>
          <a:fillRef idx="1">
            <a:schemeClr val="lt1"/>
          </a:fillRef>
          <a:effectRef idx="0">
            <a:schemeClr val="accent6"/>
          </a:effectRef>
          <a:fontRef idx="minor">
            <a:schemeClr val="dk1"/>
          </a:fontRef>
        </p:style>
        <p:txBody>
          <a:bodyPr/>
          <a:lstStyle/>
          <a:p>
            <a:pPr marL="187574" indent="-187574" fontAlgn="auto">
              <a:spcBef>
                <a:spcPts val="0"/>
              </a:spcBef>
              <a:spcAft>
                <a:spcPts val="0"/>
              </a:spcAft>
              <a:defRPr/>
            </a:pPr>
            <a:r>
              <a:rPr lang="ja-JP" altLang="en-US" sz="1477" dirty="0">
                <a:solidFill>
                  <a:prstClr val="black"/>
                </a:solidFill>
                <a:latin typeface="ＭＳ Ｐゴシック" panose="020B0600070205080204" pitchFamily="50" charset="-128"/>
              </a:rPr>
              <a:t>○「女性活躍推進法」が可決、成立</a:t>
            </a:r>
            <a:r>
              <a:rPr lang="ja-JP" altLang="en-US" sz="1108" dirty="0">
                <a:solidFill>
                  <a:prstClr val="black"/>
                </a:solidFill>
                <a:latin typeface="ＭＳ Ｐ明朝" panose="02020600040205080304" pitchFamily="18" charset="-128"/>
                <a:ea typeface="ＭＳ Ｐ明朝" panose="02020600040205080304" pitchFamily="18" charset="-128"/>
              </a:rPr>
              <a:t>（</a:t>
            </a:r>
            <a:r>
              <a:rPr lang="en-US" altLang="ja-JP" sz="1108" dirty="0">
                <a:solidFill>
                  <a:prstClr val="black"/>
                </a:solidFill>
                <a:latin typeface="ＭＳ Ｐ明朝" panose="02020600040205080304" pitchFamily="18" charset="-128"/>
                <a:ea typeface="ＭＳ Ｐ明朝" panose="02020600040205080304" pitchFamily="18" charset="-128"/>
              </a:rPr>
              <a:t>2015</a:t>
            </a:r>
            <a:r>
              <a:rPr lang="ja-JP" altLang="en-US" sz="1108" dirty="0">
                <a:solidFill>
                  <a:prstClr val="black"/>
                </a:solidFill>
                <a:latin typeface="ＭＳ Ｐ明朝" panose="02020600040205080304" pitchFamily="18" charset="-128"/>
                <a:ea typeface="ＭＳ Ｐ明朝" panose="02020600040205080304" pitchFamily="18" charset="-128"/>
              </a:rPr>
              <a:t>年８月）</a:t>
            </a:r>
            <a:endParaRPr lang="en-US" altLang="ja-JP" sz="1108" dirty="0">
              <a:solidFill>
                <a:prstClr val="black"/>
              </a:solidFill>
              <a:latin typeface="ＭＳ Ｐ明朝" panose="02020600040205080304" pitchFamily="18" charset="-128"/>
              <a:ea typeface="ＭＳ Ｐ明朝" panose="02020600040205080304" pitchFamily="18" charset="-128"/>
            </a:endParaRPr>
          </a:p>
          <a:p>
            <a:pPr marL="187574" indent="-187574" fontAlgn="auto">
              <a:spcBef>
                <a:spcPts val="0"/>
              </a:spcBef>
              <a:spcAft>
                <a:spcPts val="0"/>
              </a:spcAft>
              <a:defRPr/>
            </a:pPr>
            <a:r>
              <a:rPr lang="ja-JP" altLang="en-US" sz="1477" dirty="0">
                <a:solidFill>
                  <a:prstClr val="black"/>
                </a:solidFill>
                <a:latin typeface="ＭＳ Ｐゴシック" panose="020B0600070205080204" pitchFamily="50" charset="-128"/>
              </a:rPr>
              <a:t>○「女性活躍加速のための重点方針</a:t>
            </a:r>
            <a:r>
              <a:rPr lang="en-US" altLang="ja-JP" sz="1477" dirty="0">
                <a:solidFill>
                  <a:prstClr val="black"/>
                </a:solidFill>
                <a:latin typeface="ＭＳ Ｐゴシック" panose="020B0600070205080204" pitchFamily="50" charset="-128"/>
              </a:rPr>
              <a:t>2015</a:t>
            </a:r>
            <a:r>
              <a:rPr lang="ja-JP" altLang="en-US" sz="1477" dirty="0">
                <a:solidFill>
                  <a:prstClr val="black"/>
                </a:solidFill>
                <a:latin typeface="ＭＳ Ｐゴシック" panose="020B0600070205080204" pitchFamily="50" charset="-128"/>
              </a:rPr>
              <a:t>」を策定</a:t>
            </a:r>
            <a:endParaRPr lang="ja-JP" altLang="en-US" sz="969" dirty="0">
              <a:solidFill>
                <a:prstClr val="black"/>
              </a:solidFill>
              <a:latin typeface="ＭＳ Ｐゴシック" panose="020B0600070205080204" pitchFamily="50" charset="-128"/>
            </a:endParaRPr>
          </a:p>
          <a:p>
            <a:pPr marL="187574" indent="-187574" fontAlgn="auto">
              <a:lnSpc>
                <a:spcPts val="1200"/>
              </a:lnSpc>
              <a:spcBef>
                <a:spcPts val="0"/>
              </a:spcBef>
              <a:spcAft>
                <a:spcPts val="0"/>
              </a:spcAft>
              <a:defRPr/>
            </a:pPr>
            <a:r>
              <a:rPr lang="ja-JP" altLang="en-US" sz="1477" dirty="0">
                <a:solidFill>
                  <a:prstClr val="black"/>
                </a:solidFill>
                <a:latin typeface="ＭＳ Ｐゴシック" panose="020B0600070205080204" pitchFamily="50" charset="-128"/>
              </a:rPr>
              <a:t>　　　  </a:t>
            </a:r>
            <a:r>
              <a:rPr lang="ja-JP" altLang="en-US" sz="1108" dirty="0">
                <a:solidFill>
                  <a:prstClr val="black"/>
                </a:solidFill>
                <a:latin typeface="ＭＳ Ｐ明朝" panose="02020600040205080304" pitchFamily="18" charset="-128"/>
                <a:ea typeface="ＭＳ Ｐ明朝" panose="02020600040205080304" pitchFamily="18" charset="-128"/>
              </a:rPr>
              <a:t>女性活躍の加速の観点を、毎年の各府省の概算要求等に反映</a:t>
            </a:r>
            <a:endParaRPr lang="en-US" altLang="ja-JP" sz="1108" dirty="0">
              <a:solidFill>
                <a:prstClr val="black"/>
              </a:solidFill>
              <a:latin typeface="ＭＳ Ｐ明朝" panose="02020600040205080304" pitchFamily="18" charset="-128"/>
              <a:ea typeface="ＭＳ Ｐ明朝" panose="02020600040205080304" pitchFamily="18" charset="-128"/>
            </a:endParaRPr>
          </a:p>
          <a:p>
            <a:pPr marL="187574" indent="-187574" fontAlgn="auto">
              <a:spcBef>
                <a:spcPts val="0"/>
              </a:spcBef>
              <a:spcAft>
                <a:spcPts val="0"/>
              </a:spcAft>
              <a:defRPr/>
            </a:pPr>
            <a:r>
              <a:rPr lang="ja-JP" altLang="en-US" sz="1108" dirty="0">
                <a:solidFill>
                  <a:prstClr val="black"/>
                </a:solidFill>
                <a:latin typeface="ＭＳ Ｐ明朝" panose="02020600040205080304" pitchFamily="18" charset="-128"/>
                <a:ea typeface="ＭＳ Ｐ明朝" panose="02020600040205080304" pitchFamily="18" charset="-128"/>
              </a:rPr>
              <a:t>　　　  することを目的として初めて策定（</a:t>
            </a:r>
            <a:r>
              <a:rPr lang="en-US" altLang="ja-JP" sz="1108" dirty="0">
                <a:solidFill>
                  <a:prstClr val="black"/>
                </a:solidFill>
                <a:latin typeface="ＭＳ Ｐ明朝" panose="02020600040205080304" pitchFamily="18" charset="-128"/>
                <a:ea typeface="ＭＳ Ｐ明朝" panose="02020600040205080304" pitchFamily="18" charset="-128"/>
              </a:rPr>
              <a:t>2015</a:t>
            </a:r>
            <a:r>
              <a:rPr lang="ja-JP" altLang="en-US" sz="1108" dirty="0">
                <a:solidFill>
                  <a:prstClr val="black"/>
                </a:solidFill>
                <a:latin typeface="ＭＳ Ｐ明朝" panose="02020600040205080304" pitchFamily="18" charset="-128"/>
                <a:ea typeface="ＭＳ Ｐ明朝" panose="02020600040205080304" pitchFamily="18" charset="-128"/>
              </a:rPr>
              <a:t>年６月）</a:t>
            </a:r>
            <a:endParaRPr lang="en-US" altLang="ja-JP" sz="1108" dirty="0">
              <a:solidFill>
                <a:prstClr val="black"/>
              </a:solidFill>
              <a:latin typeface="ＭＳ Ｐ明朝" panose="02020600040205080304" pitchFamily="18" charset="-128"/>
              <a:ea typeface="ＭＳ Ｐ明朝" panose="02020600040205080304" pitchFamily="18" charset="-128"/>
            </a:endParaRPr>
          </a:p>
          <a:p>
            <a:pPr marL="187574" indent="-187574" fontAlgn="auto">
              <a:lnSpc>
                <a:spcPts val="646"/>
              </a:lnSpc>
              <a:spcBef>
                <a:spcPts val="0"/>
              </a:spcBef>
              <a:spcAft>
                <a:spcPts val="0"/>
              </a:spcAft>
              <a:defRPr/>
            </a:pPr>
            <a:endParaRPr lang="en-US" altLang="ja-JP" sz="1108" dirty="0">
              <a:solidFill>
                <a:prstClr val="black"/>
              </a:solidFill>
              <a:latin typeface="ＭＳ Ｐ明朝" panose="02020600040205080304" pitchFamily="18" charset="-128"/>
              <a:ea typeface="ＭＳ Ｐ明朝" panose="02020600040205080304" pitchFamily="18" charset="-128"/>
            </a:endParaRPr>
          </a:p>
          <a:p>
            <a:pPr marL="187574" indent="-187574" fontAlgn="auto">
              <a:spcBef>
                <a:spcPts val="0"/>
              </a:spcBef>
              <a:spcAft>
                <a:spcPts val="0"/>
              </a:spcAft>
              <a:defRPr/>
            </a:pPr>
            <a:r>
              <a:rPr lang="ja-JP" altLang="en-US" sz="1477" dirty="0">
                <a:solidFill>
                  <a:prstClr val="black"/>
                </a:solidFill>
                <a:latin typeface="ＭＳ Ｐゴシック" panose="020B0600070205080204" pitchFamily="50" charset="-128"/>
              </a:rPr>
              <a:t>○「日本再興戦略」及びその改訂版に明記</a:t>
            </a:r>
          </a:p>
          <a:p>
            <a:pPr marL="187574" indent="-187574" fontAlgn="auto">
              <a:spcBef>
                <a:spcPts val="0"/>
              </a:spcBef>
              <a:spcAft>
                <a:spcPts val="0"/>
              </a:spcAft>
              <a:defRPr/>
            </a:pPr>
            <a:r>
              <a:rPr lang="ja-JP" altLang="en-US" sz="1477" dirty="0">
                <a:solidFill>
                  <a:prstClr val="black"/>
                </a:solidFill>
                <a:latin typeface="ＭＳ Ｐゴシック" panose="020B0600070205080204" pitchFamily="50" charset="-128"/>
              </a:rPr>
              <a:t>　　　　</a:t>
            </a:r>
            <a:r>
              <a:rPr lang="ja-JP" altLang="en-US" sz="1108" dirty="0">
                <a:solidFill>
                  <a:prstClr val="black"/>
                </a:solidFill>
                <a:latin typeface="ＭＳ Ｐ明朝" panose="02020600040205080304" pitchFamily="18" charset="-128"/>
                <a:ea typeface="ＭＳ Ｐ明朝" panose="02020600040205080304" pitchFamily="18" charset="-128"/>
              </a:rPr>
              <a:t>成長戦略の中核に女性の活躍を位置付け（</a:t>
            </a:r>
            <a:r>
              <a:rPr lang="en-US" altLang="ja-JP" sz="1108" dirty="0">
                <a:solidFill>
                  <a:prstClr val="black"/>
                </a:solidFill>
                <a:latin typeface="ＭＳ Ｐ明朝" panose="02020600040205080304" pitchFamily="18" charset="-128"/>
                <a:ea typeface="ＭＳ Ｐ明朝" panose="02020600040205080304" pitchFamily="18" charset="-128"/>
              </a:rPr>
              <a:t>2013</a:t>
            </a:r>
            <a:r>
              <a:rPr lang="ja-JP" altLang="en-US" sz="1108" dirty="0">
                <a:solidFill>
                  <a:prstClr val="black"/>
                </a:solidFill>
                <a:latin typeface="ＭＳ Ｐ明朝" panose="02020600040205080304" pitchFamily="18" charset="-128"/>
                <a:ea typeface="ＭＳ Ｐ明朝" panose="02020600040205080304" pitchFamily="18" charset="-128"/>
              </a:rPr>
              <a:t>～</a:t>
            </a:r>
            <a:r>
              <a:rPr lang="en-US" altLang="ja-JP" sz="1108" dirty="0">
                <a:solidFill>
                  <a:prstClr val="black"/>
                </a:solidFill>
                <a:latin typeface="ＭＳ Ｐ明朝" panose="02020600040205080304" pitchFamily="18" charset="-128"/>
                <a:ea typeface="ＭＳ Ｐ明朝" panose="02020600040205080304" pitchFamily="18" charset="-128"/>
              </a:rPr>
              <a:t>2015</a:t>
            </a:r>
            <a:r>
              <a:rPr lang="ja-JP" altLang="en-US" sz="1108" dirty="0">
                <a:solidFill>
                  <a:prstClr val="black"/>
                </a:solidFill>
                <a:latin typeface="ＭＳ Ｐ明朝" panose="02020600040205080304" pitchFamily="18" charset="-128"/>
                <a:ea typeface="ＭＳ Ｐ明朝" panose="02020600040205080304" pitchFamily="18" charset="-128"/>
              </a:rPr>
              <a:t>年 ６月）</a:t>
            </a:r>
            <a:endParaRPr lang="en-US" altLang="ja-JP" sz="1108" dirty="0">
              <a:solidFill>
                <a:prstClr val="black"/>
              </a:solidFill>
              <a:latin typeface="ＭＳ Ｐ明朝" panose="02020600040205080304" pitchFamily="18" charset="-128"/>
              <a:ea typeface="ＭＳ Ｐ明朝" panose="02020600040205080304" pitchFamily="18" charset="-128"/>
            </a:endParaRPr>
          </a:p>
          <a:p>
            <a:pPr marL="187574" indent="-187574" fontAlgn="auto">
              <a:spcBef>
                <a:spcPts val="0"/>
              </a:spcBef>
              <a:spcAft>
                <a:spcPts val="0"/>
              </a:spcAft>
              <a:defRPr/>
            </a:pPr>
            <a:r>
              <a:rPr lang="ja-JP" altLang="en-US" sz="1477" dirty="0">
                <a:solidFill>
                  <a:prstClr val="black"/>
                </a:solidFill>
                <a:latin typeface="ＭＳ Ｐゴシック" panose="020B0600070205080204" pitchFamily="50" charset="-128"/>
              </a:rPr>
              <a:t>○「すべての女性が輝く政策パッケージ」を取りまとめ</a:t>
            </a:r>
            <a:endParaRPr lang="en-US" altLang="ja-JP" sz="1477" dirty="0">
              <a:solidFill>
                <a:prstClr val="black"/>
              </a:solidFill>
              <a:latin typeface="ＭＳ Ｐゴシック" panose="020B0600070205080204" pitchFamily="50" charset="-128"/>
            </a:endParaRPr>
          </a:p>
          <a:p>
            <a:pPr marL="187574" indent="-187574" fontAlgn="auto">
              <a:lnSpc>
                <a:spcPts val="1200"/>
              </a:lnSpc>
              <a:spcBef>
                <a:spcPts val="0"/>
              </a:spcBef>
              <a:spcAft>
                <a:spcPts val="0"/>
              </a:spcAft>
              <a:defRPr/>
            </a:pPr>
            <a:r>
              <a:rPr lang="ja-JP" altLang="en-US" sz="1477" dirty="0">
                <a:solidFill>
                  <a:prstClr val="black"/>
                </a:solidFill>
                <a:latin typeface="ＭＳ Ｐゴシック" panose="020B0600070205080204" pitchFamily="50" charset="-128"/>
              </a:rPr>
              <a:t>　　　　</a:t>
            </a:r>
            <a:r>
              <a:rPr lang="ja-JP" altLang="en-US" sz="1108" dirty="0">
                <a:solidFill>
                  <a:prstClr val="black"/>
                </a:solidFill>
                <a:latin typeface="ＭＳ Ｐ明朝" panose="02020600040205080304" pitchFamily="18" charset="-128"/>
                <a:ea typeface="ＭＳ Ｐ明朝" panose="02020600040205080304" pitchFamily="18" charset="-128"/>
              </a:rPr>
              <a:t>各省庁にまたがる女性関係諸施策を初めて一元的に取りまとめ　</a:t>
            </a:r>
            <a:endParaRPr lang="en-US" altLang="ja-JP" sz="1108" dirty="0">
              <a:solidFill>
                <a:prstClr val="black"/>
              </a:solidFill>
              <a:latin typeface="ＭＳ Ｐ明朝" panose="02020600040205080304" pitchFamily="18" charset="-128"/>
              <a:ea typeface="ＭＳ Ｐ明朝" panose="02020600040205080304" pitchFamily="18" charset="-128"/>
            </a:endParaRPr>
          </a:p>
          <a:p>
            <a:pPr marL="187574" indent="-187574" fontAlgn="auto">
              <a:spcBef>
                <a:spcPts val="0"/>
              </a:spcBef>
              <a:spcAft>
                <a:spcPts val="0"/>
              </a:spcAft>
              <a:defRPr/>
            </a:pPr>
            <a:r>
              <a:rPr lang="ja-JP" altLang="en-US" sz="1108" dirty="0">
                <a:solidFill>
                  <a:prstClr val="black"/>
                </a:solidFill>
                <a:latin typeface="ＭＳ Ｐ明朝" panose="02020600040205080304" pitchFamily="18" charset="-128"/>
                <a:ea typeface="ＭＳ Ｐ明朝" panose="02020600040205080304" pitchFamily="18" charset="-128"/>
              </a:rPr>
              <a:t>　　　　　（</a:t>
            </a:r>
            <a:r>
              <a:rPr lang="en-US" altLang="ja-JP" sz="1108" dirty="0">
                <a:solidFill>
                  <a:prstClr val="black"/>
                </a:solidFill>
                <a:latin typeface="ＭＳ Ｐ明朝" panose="02020600040205080304" pitchFamily="18" charset="-128"/>
                <a:ea typeface="ＭＳ Ｐ明朝" panose="02020600040205080304" pitchFamily="18" charset="-128"/>
              </a:rPr>
              <a:t>2014</a:t>
            </a:r>
            <a:r>
              <a:rPr lang="ja-JP" altLang="en-US" sz="1108" dirty="0">
                <a:solidFill>
                  <a:prstClr val="black"/>
                </a:solidFill>
                <a:latin typeface="ＭＳ Ｐ明朝" panose="02020600040205080304" pitchFamily="18" charset="-128"/>
                <a:ea typeface="ＭＳ Ｐ明朝" panose="02020600040205080304" pitchFamily="18" charset="-128"/>
              </a:rPr>
              <a:t>年</a:t>
            </a:r>
            <a:r>
              <a:rPr lang="en-US" altLang="ja-JP" sz="1108" dirty="0">
                <a:solidFill>
                  <a:prstClr val="black"/>
                </a:solidFill>
                <a:latin typeface="ＭＳ Ｐ明朝" panose="02020600040205080304" pitchFamily="18" charset="-128"/>
                <a:ea typeface="ＭＳ Ｐ明朝" panose="02020600040205080304" pitchFamily="18" charset="-128"/>
              </a:rPr>
              <a:t>10</a:t>
            </a:r>
            <a:r>
              <a:rPr lang="ja-JP" altLang="en-US" sz="1108" dirty="0">
                <a:solidFill>
                  <a:prstClr val="black"/>
                </a:solidFill>
                <a:latin typeface="ＭＳ Ｐ明朝" panose="02020600040205080304" pitchFamily="18" charset="-128"/>
                <a:ea typeface="ＭＳ Ｐ明朝" panose="02020600040205080304" pitchFamily="18" charset="-128"/>
              </a:rPr>
              <a:t>月）</a:t>
            </a:r>
            <a:endParaRPr lang="en-US" altLang="ja-JP" sz="1108" dirty="0">
              <a:solidFill>
                <a:prstClr val="black"/>
              </a:solidFill>
              <a:latin typeface="ＭＳ Ｐ明朝" panose="02020600040205080304" pitchFamily="18" charset="-128"/>
              <a:ea typeface="ＭＳ Ｐ明朝" panose="02020600040205080304" pitchFamily="18" charset="-128"/>
            </a:endParaRPr>
          </a:p>
          <a:p>
            <a:pPr marL="187574" indent="-187574" fontAlgn="auto">
              <a:spcBef>
                <a:spcPts val="0"/>
              </a:spcBef>
              <a:spcAft>
                <a:spcPts val="0"/>
              </a:spcAft>
              <a:defRPr/>
            </a:pPr>
            <a:endParaRPr lang="en-US" altLang="ja-JP" sz="646" dirty="0">
              <a:solidFill>
                <a:prstClr val="black"/>
              </a:solidFill>
              <a:latin typeface="ＭＳ Ｐゴシック" panose="020B0600070205080204" pitchFamily="50" charset="-128"/>
            </a:endParaRPr>
          </a:p>
          <a:p>
            <a:pPr marL="187574" indent="-187574" fontAlgn="auto">
              <a:spcBef>
                <a:spcPts val="0"/>
              </a:spcBef>
              <a:spcAft>
                <a:spcPts val="0"/>
              </a:spcAft>
              <a:defRPr/>
            </a:pPr>
            <a:r>
              <a:rPr lang="ja-JP" altLang="en-US" sz="1477" dirty="0">
                <a:solidFill>
                  <a:prstClr val="black"/>
                </a:solidFill>
                <a:latin typeface="ＭＳ Ｐゴシック" panose="020B0600070205080204" pitchFamily="50" charset="-128"/>
              </a:rPr>
              <a:t>○女性国家公務員の採用割合を</a:t>
            </a:r>
            <a:r>
              <a:rPr lang="en-US" altLang="ja-JP" sz="1477" dirty="0">
                <a:solidFill>
                  <a:prstClr val="black"/>
                </a:solidFill>
                <a:latin typeface="ＭＳ Ｐゴシック" panose="020B0600070205080204" pitchFamily="50" charset="-128"/>
              </a:rPr>
              <a:t>30</a:t>
            </a:r>
            <a:r>
              <a:rPr lang="ja-JP" altLang="en-US" sz="1477" dirty="0">
                <a:solidFill>
                  <a:prstClr val="black"/>
                </a:solidFill>
                <a:latin typeface="ＭＳ Ｐゴシック" panose="020B0600070205080204" pitchFamily="50" charset="-128"/>
              </a:rPr>
              <a:t>％以上とする目標を達成</a:t>
            </a:r>
            <a:r>
              <a:rPr lang="ja-JP" altLang="en-US" sz="1108" dirty="0">
                <a:solidFill>
                  <a:prstClr val="black"/>
                </a:solidFill>
                <a:latin typeface="ＭＳ Ｐ明朝" panose="02020600040205080304" pitchFamily="18" charset="-128"/>
                <a:ea typeface="ＭＳ Ｐ明朝" panose="02020600040205080304" pitchFamily="18" charset="-128"/>
              </a:rPr>
              <a:t>（</a:t>
            </a:r>
            <a:r>
              <a:rPr lang="en-US" altLang="ja-JP" sz="1108" dirty="0">
                <a:solidFill>
                  <a:prstClr val="black"/>
                </a:solidFill>
                <a:latin typeface="ＭＳ Ｐ明朝" panose="02020600040205080304" pitchFamily="18" charset="-128"/>
                <a:ea typeface="ＭＳ Ｐ明朝" panose="02020600040205080304" pitchFamily="18" charset="-128"/>
              </a:rPr>
              <a:t>2015</a:t>
            </a:r>
            <a:r>
              <a:rPr lang="ja-JP" altLang="en-US" sz="1108" dirty="0">
                <a:solidFill>
                  <a:prstClr val="black"/>
                </a:solidFill>
                <a:latin typeface="ＭＳ Ｐ明朝" panose="02020600040205080304" pitchFamily="18" charset="-128"/>
                <a:ea typeface="ＭＳ Ｐ明朝" panose="02020600040205080304" pitchFamily="18" charset="-128"/>
              </a:rPr>
              <a:t>年４月）</a:t>
            </a:r>
            <a:endParaRPr lang="en-US" altLang="ja-JP" sz="646" dirty="0">
              <a:solidFill>
                <a:prstClr val="black"/>
              </a:solidFill>
              <a:latin typeface="ＭＳ Ｐゴシック" panose="020B0600070205080204" pitchFamily="50" charset="-128"/>
            </a:endParaRPr>
          </a:p>
          <a:p>
            <a:pPr marL="187574" indent="-187574" fontAlgn="auto">
              <a:spcBef>
                <a:spcPts val="0"/>
              </a:spcBef>
              <a:spcAft>
                <a:spcPts val="0"/>
              </a:spcAft>
              <a:defRPr/>
            </a:pPr>
            <a:r>
              <a:rPr lang="ja-JP" altLang="en-US" sz="1477" dirty="0">
                <a:solidFill>
                  <a:prstClr val="black"/>
                </a:solidFill>
                <a:latin typeface="ＭＳ Ｐゴシック" panose="020B0600070205080204" pitchFamily="50" charset="-128"/>
              </a:rPr>
              <a:t>○「国家公務員の女性活躍とワークライフバランス推進のための取組指針」を策定</a:t>
            </a:r>
            <a:r>
              <a:rPr lang="ja-JP" altLang="en-US" sz="1108" dirty="0">
                <a:solidFill>
                  <a:prstClr val="black"/>
                </a:solidFill>
                <a:latin typeface="ＭＳ Ｐ明朝" panose="02020600040205080304" pitchFamily="18" charset="-128"/>
                <a:ea typeface="ＭＳ Ｐ明朝" panose="02020600040205080304" pitchFamily="18" charset="-128"/>
              </a:rPr>
              <a:t>（</a:t>
            </a:r>
            <a:r>
              <a:rPr lang="en-US" altLang="ja-JP" sz="1108" dirty="0">
                <a:solidFill>
                  <a:prstClr val="black"/>
                </a:solidFill>
                <a:latin typeface="ＭＳ Ｐ明朝" panose="02020600040205080304" pitchFamily="18" charset="-128"/>
                <a:ea typeface="ＭＳ Ｐ明朝" panose="02020600040205080304" pitchFamily="18" charset="-128"/>
              </a:rPr>
              <a:t>2014</a:t>
            </a:r>
            <a:r>
              <a:rPr lang="ja-JP" altLang="en-US" sz="1108" dirty="0">
                <a:solidFill>
                  <a:prstClr val="black"/>
                </a:solidFill>
                <a:latin typeface="ＭＳ Ｐ明朝" panose="02020600040205080304" pitchFamily="18" charset="-128"/>
                <a:ea typeface="ＭＳ Ｐ明朝" panose="02020600040205080304" pitchFamily="18" charset="-128"/>
              </a:rPr>
              <a:t>年</a:t>
            </a:r>
            <a:r>
              <a:rPr lang="en-US" altLang="ja-JP" sz="1108" dirty="0">
                <a:solidFill>
                  <a:prstClr val="black"/>
                </a:solidFill>
                <a:latin typeface="ＭＳ Ｐ明朝" panose="02020600040205080304" pitchFamily="18" charset="-128"/>
                <a:ea typeface="ＭＳ Ｐ明朝" panose="02020600040205080304" pitchFamily="18" charset="-128"/>
              </a:rPr>
              <a:t>10</a:t>
            </a:r>
            <a:r>
              <a:rPr lang="ja-JP" altLang="en-US" sz="1108" dirty="0">
                <a:solidFill>
                  <a:prstClr val="black"/>
                </a:solidFill>
                <a:latin typeface="ＭＳ Ｐ明朝" panose="02020600040205080304" pitchFamily="18" charset="-128"/>
                <a:ea typeface="ＭＳ Ｐ明朝" panose="02020600040205080304" pitchFamily="18" charset="-128"/>
              </a:rPr>
              <a:t>月）</a:t>
            </a:r>
          </a:p>
          <a:p>
            <a:pPr marL="187574" indent="-187574" algn="just" fontAlgn="auto">
              <a:spcBef>
                <a:spcPts val="0"/>
              </a:spcBef>
              <a:spcAft>
                <a:spcPts val="0"/>
              </a:spcAft>
              <a:defRPr/>
            </a:pPr>
            <a:r>
              <a:rPr lang="ja-JP" altLang="en-US" sz="1108" dirty="0">
                <a:solidFill>
                  <a:prstClr val="black"/>
                </a:solidFill>
                <a:latin typeface="ＭＳ Ｐ明朝" panose="02020600040205080304" pitchFamily="18" charset="-128"/>
                <a:ea typeface="ＭＳ Ｐ明朝" panose="02020600040205080304" pitchFamily="18" charset="-128"/>
              </a:rPr>
              <a:t>　・女子学生インターンシップ、育休取得職員向けセミナーを、初めて開催</a:t>
            </a:r>
          </a:p>
          <a:p>
            <a:pPr marL="187574" indent="-187574" algn="just" fontAlgn="auto">
              <a:spcBef>
                <a:spcPts val="0"/>
              </a:spcBef>
              <a:spcAft>
                <a:spcPts val="0"/>
              </a:spcAft>
              <a:defRPr/>
            </a:pPr>
            <a:r>
              <a:rPr lang="ja-JP" altLang="en-US" sz="1108" dirty="0">
                <a:solidFill>
                  <a:prstClr val="black"/>
                </a:solidFill>
                <a:latin typeface="ＭＳ Ｐ明朝" panose="02020600040205080304" pitchFamily="18" charset="-128"/>
                <a:ea typeface="ＭＳ Ｐ明朝" panose="02020600040205080304" pitchFamily="18" charset="-128"/>
              </a:rPr>
              <a:t>  ・仕事と育児の両立支援等のための定員を、新たに別枠で措置</a:t>
            </a:r>
          </a:p>
          <a:p>
            <a:pPr marL="187574" indent="-187574" algn="just" fontAlgn="auto">
              <a:spcBef>
                <a:spcPts val="0"/>
              </a:spcBef>
              <a:spcAft>
                <a:spcPts val="0"/>
              </a:spcAft>
              <a:defRPr/>
            </a:pPr>
            <a:r>
              <a:rPr lang="ja-JP" altLang="en-US" sz="1108" dirty="0">
                <a:solidFill>
                  <a:prstClr val="black"/>
                </a:solidFill>
                <a:latin typeface="ＭＳ Ｐ明朝" panose="02020600040205080304" pitchFamily="18" charset="-128"/>
                <a:ea typeface="ＭＳ Ｐ明朝" panose="02020600040205080304" pitchFamily="18" charset="-128"/>
              </a:rPr>
              <a:t>  ・フレックスタイム制の拡充の検討</a:t>
            </a:r>
            <a:endParaRPr lang="en-US" altLang="ja-JP" sz="1108" dirty="0">
              <a:solidFill>
                <a:prstClr val="black"/>
              </a:solidFill>
              <a:latin typeface="ＭＳ Ｐ明朝" panose="02020600040205080304" pitchFamily="18" charset="-128"/>
              <a:ea typeface="ＭＳ Ｐ明朝" panose="02020600040205080304" pitchFamily="18" charset="-128"/>
            </a:endParaRPr>
          </a:p>
          <a:p>
            <a:pPr marL="187574" indent="-187574" algn="just" fontAlgn="auto">
              <a:spcBef>
                <a:spcPts val="0"/>
              </a:spcBef>
              <a:spcAft>
                <a:spcPts val="0"/>
              </a:spcAft>
              <a:defRPr/>
            </a:pPr>
            <a:r>
              <a:rPr lang="ja-JP" altLang="en-US" sz="1477" dirty="0">
                <a:solidFill>
                  <a:prstClr val="black"/>
                </a:solidFill>
                <a:latin typeface="ＭＳ Ｐゴシック" panose="020B0600070205080204" pitchFamily="50" charset="-128"/>
              </a:rPr>
              <a:t>○働き方改革として、夏の生活スタイル変革（「ゆう活」）を国民運動として展開</a:t>
            </a:r>
            <a:endParaRPr lang="en-US" altLang="ja-JP" sz="1477" dirty="0">
              <a:solidFill>
                <a:prstClr val="black"/>
              </a:solidFill>
              <a:latin typeface="ＭＳ Ｐゴシック" panose="020B0600070205080204" pitchFamily="50" charset="-128"/>
            </a:endParaRPr>
          </a:p>
          <a:p>
            <a:pPr marL="187574" indent="-187574" fontAlgn="auto">
              <a:spcBef>
                <a:spcPts val="0"/>
              </a:spcBef>
              <a:spcAft>
                <a:spcPts val="0"/>
              </a:spcAft>
              <a:defRPr/>
            </a:pPr>
            <a:endParaRPr lang="en-US" altLang="ja-JP" sz="646" dirty="0">
              <a:solidFill>
                <a:prstClr val="black"/>
              </a:solidFill>
              <a:latin typeface="ＭＳ Ｐゴシック" panose="020B0600070205080204" pitchFamily="50" charset="-128"/>
            </a:endParaRPr>
          </a:p>
          <a:p>
            <a:pPr marL="187574" indent="-187574" fontAlgn="auto">
              <a:spcBef>
                <a:spcPts val="0"/>
              </a:spcBef>
              <a:spcAft>
                <a:spcPts val="0"/>
              </a:spcAft>
              <a:defRPr/>
            </a:pPr>
            <a:r>
              <a:rPr lang="ja-JP" altLang="en-US" sz="1477" dirty="0">
                <a:solidFill>
                  <a:prstClr val="black"/>
                </a:solidFill>
                <a:latin typeface="ＭＳ Ｐゴシック" panose="020B0600070205080204" pitchFamily="50" charset="-128"/>
              </a:rPr>
              <a:t>○「女性が輝く社会に向けた国際シンポジウム（</a:t>
            </a:r>
            <a:r>
              <a:rPr lang="en-US" altLang="ja-JP" sz="1477" dirty="0">
                <a:solidFill>
                  <a:prstClr val="black"/>
                </a:solidFill>
                <a:latin typeface="ＭＳ Ｐゴシック" panose="020B0600070205080204" pitchFamily="50" charset="-128"/>
              </a:rPr>
              <a:t>WAW!</a:t>
            </a:r>
            <a:r>
              <a:rPr lang="ja-JP" altLang="en-US" sz="1477" dirty="0">
                <a:solidFill>
                  <a:prstClr val="black"/>
                </a:solidFill>
                <a:latin typeface="ＭＳ Ｐゴシック" panose="020B0600070205080204" pitchFamily="50" charset="-128"/>
              </a:rPr>
              <a:t>）」を開催</a:t>
            </a:r>
            <a:r>
              <a:rPr lang="en-US" altLang="ja-JP" sz="1108" dirty="0">
                <a:solidFill>
                  <a:prstClr val="black"/>
                </a:solidFill>
                <a:latin typeface="ＭＳ Ｐ明朝" panose="02020600040205080304" pitchFamily="18" charset="-128"/>
                <a:ea typeface="ＭＳ Ｐ明朝" panose="02020600040205080304" pitchFamily="18" charset="-128"/>
              </a:rPr>
              <a:t>(2014</a:t>
            </a:r>
            <a:r>
              <a:rPr lang="ja-JP" altLang="en-US" sz="1108" dirty="0">
                <a:solidFill>
                  <a:prstClr val="black"/>
                </a:solidFill>
                <a:latin typeface="ＭＳ Ｐ明朝" panose="02020600040205080304" pitchFamily="18" charset="-128"/>
                <a:ea typeface="ＭＳ Ｐ明朝" panose="02020600040205080304" pitchFamily="18" charset="-128"/>
              </a:rPr>
              <a:t>年</a:t>
            </a:r>
            <a:r>
              <a:rPr lang="en-US" altLang="ja-JP" sz="1108" dirty="0">
                <a:solidFill>
                  <a:prstClr val="black"/>
                </a:solidFill>
                <a:latin typeface="ＭＳ Ｐ明朝" panose="02020600040205080304" pitchFamily="18" charset="-128"/>
                <a:ea typeface="ＭＳ Ｐ明朝" panose="02020600040205080304" pitchFamily="18" charset="-128"/>
              </a:rPr>
              <a:t>9</a:t>
            </a:r>
            <a:r>
              <a:rPr lang="ja-JP" altLang="en-US" sz="1108" dirty="0">
                <a:solidFill>
                  <a:prstClr val="black"/>
                </a:solidFill>
                <a:latin typeface="ＭＳ Ｐ明朝" panose="02020600040205080304" pitchFamily="18" charset="-128"/>
                <a:ea typeface="ＭＳ Ｐ明朝" panose="02020600040205080304" pitchFamily="18" charset="-128"/>
              </a:rPr>
              <a:t>月、</a:t>
            </a:r>
            <a:r>
              <a:rPr lang="en-US" altLang="ja-JP" sz="1108" dirty="0">
                <a:solidFill>
                  <a:prstClr val="black"/>
                </a:solidFill>
                <a:latin typeface="ＭＳ Ｐ明朝" panose="02020600040205080304" pitchFamily="18" charset="-128"/>
                <a:ea typeface="ＭＳ Ｐ明朝" panose="02020600040205080304" pitchFamily="18" charset="-128"/>
              </a:rPr>
              <a:t>2015</a:t>
            </a:r>
            <a:r>
              <a:rPr lang="ja-JP" altLang="en-US" sz="1108" dirty="0">
                <a:solidFill>
                  <a:prstClr val="black"/>
                </a:solidFill>
                <a:latin typeface="ＭＳ Ｐ明朝" panose="02020600040205080304" pitchFamily="18" charset="-128"/>
                <a:ea typeface="ＭＳ Ｐ明朝" panose="02020600040205080304" pitchFamily="18" charset="-128"/>
              </a:rPr>
              <a:t>年</a:t>
            </a:r>
            <a:r>
              <a:rPr lang="en-US" altLang="ja-JP" sz="1108" dirty="0">
                <a:solidFill>
                  <a:prstClr val="black"/>
                </a:solidFill>
                <a:latin typeface="ＭＳ Ｐ明朝" panose="02020600040205080304" pitchFamily="18" charset="-128"/>
                <a:ea typeface="ＭＳ Ｐ明朝" panose="02020600040205080304" pitchFamily="18" charset="-128"/>
              </a:rPr>
              <a:t>8</a:t>
            </a:r>
            <a:r>
              <a:rPr lang="ja-JP" altLang="en-US" sz="1108" dirty="0">
                <a:solidFill>
                  <a:prstClr val="black"/>
                </a:solidFill>
                <a:latin typeface="ＭＳ Ｐ明朝" panose="02020600040205080304" pitchFamily="18" charset="-128"/>
                <a:ea typeface="ＭＳ Ｐ明朝" panose="02020600040205080304" pitchFamily="18" charset="-128"/>
              </a:rPr>
              <a:t>月）</a:t>
            </a:r>
            <a:endParaRPr lang="en-US" altLang="ja-JP" sz="1108" dirty="0">
              <a:solidFill>
                <a:prstClr val="black"/>
              </a:solidFill>
              <a:latin typeface="ＭＳ Ｐ明朝" panose="02020600040205080304" pitchFamily="18" charset="-128"/>
              <a:ea typeface="ＭＳ Ｐ明朝" panose="02020600040205080304" pitchFamily="18" charset="-128"/>
            </a:endParaRPr>
          </a:p>
          <a:p>
            <a:pPr marL="187574" indent="-187574" fontAlgn="auto">
              <a:spcBef>
                <a:spcPts val="0"/>
              </a:spcBef>
              <a:spcAft>
                <a:spcPts val="0"/>
              </a:spcAft>
              <a:defRPr/>
            </a:pPr>
            <a:r>
              <a:rPr lang="ja-JP" altLang="en-US" sz="1477" dirty="0">
                <a:solidFill>
                  <a:prstClr val="black"/>
                </a:solidFill>
                <a:latin typeface="ＭＳ Ｐゴシック" panose="020B0600070205080204" pitchFamily="50" charset="-128"/>
              </a:rPr>
              <a:t>○</a:t>
            </a:r>
            <a:r>
              <a:rPr lang="en-US" altLang="ja-JP" sz="1477" dirty="0">
                <a:solidFill>
                  <a:prstClr val="black"/>
                </a:solidFill>
                <a:latin typeface="ＭＳ Ｐゴシック" panose="020B0600070205080204" pitchFamily="50" charset="-128"/>
              </a:rPr>
              <a:t>UN</a:t>
            </a:r>
            <a:r>
              <a:rPr lang="ja-JP" altLang="en-US" sz="1477" dirty="0">
                <a:solidFill>
                  <a:prstClr val="black"/>
                </a:solidFill>
                <a:latin typeface="ＭＳ Ｐゴシック" panose="020B0600070205080204" pitchFamily="50" charset="-128"/>
              </a:rPr>
              <a:t> </a:t>
            </a:r>
            <a:r>
              <a:rPr lang="en-US" altLang="ja-JP" sz="1477" dirty="0">
                <a:solidFill>
                  <a:prstClr val="black"/>
                </a:solidFill>
                <a:latin typeface="ＭＳ Ｐゴシック" panose="020B0600070205080204" pitchFamily="50" charset="-128"/>
              </a:rPr>
              <a:t>Women</a:t>
            </a:r>
            <a:r>
              <a:rPr lang="ja-JP" altLang="en-US" sz="1477" dirty="0">
                <a:solidFill>
                  <a:prstClr val="black"/>
                </a:solidFill>
                <a:latin typeface="ＭＳ Ｐゴシック" panose="020B0600070205080204" pitchFamily="50" charset="-128"/>
              </a:rPr>
              <a:t>日本事務所の開設</a:t>
            </a:r>
            <a:r>
              <a:rPr lang="ja-JP" altLang="en-US" sz="1108" dirty="0">
                <a:solidFill>
                  <a:prstClr val="black"/>
                </a:solidFill>
                <a:latin typeface="ＭＳ Ｐ明朝" panose="02020600040205080304" pitchFamily="18" charset="-128"/>
                <a:ea typeface="ＭＳ Ｐ明朝" panose="02020600040205080304" pitchFamily="18" charset="-128"/>
              </a:rPr>
              <a:t>            </a:t>
            </a:r>
            <a:endParaRPr lang="en-US" altLang="ja-JP" sz="1108" dirty="0">
              <a:solidFill>
                <a:prstClr val="black"/>
              </a:solidFill>
              <a:latin typeface="ＭＳ Ｐ明朝" panose="02020600040205080304" pitchFamily="18" charset="-128"/>
              <a:ea typeface="ＭＳ Ｐ明朝" panose="02020600040205080304" pitchFamily="18" charset="-128"/>
            </a:endParaRPr>
          </a:p>
          <a:p>
            <a:pPr marL="187574" indent="-187574" fontAlgn="auto">
              <a:spcBef>
                <a:spcPts val="0"/>
              </a:spcBef>
              <a:spcAft>
                <a:spcPts val="0"/>
              </a:spcAft>
              <a:defRPr/>
            </a:pPr>
            <a:r>
              <a:rPr lang="ja-JP" altLang="en-US" sz="1108" dirty="0">
                <a:solidFill>
                  <a:prstClr val="black"/>
                </a:solidFill>
                <a:latin typeface="ＭＳ Ｐ明朝" panose="02020600040205080304" pitchFamily="18" charset="-128"/>
                <a:ea typeface="ＭＳ Ｐ明朝" panose="02020600040205080304" pitchFamily="18" charset="-128"/>
              </a:rPr>
              <a:t>　　　　　</a:t>
            </a:r>
            <a:r>
              <a:rPr lang="ja-JP" altLang="en-US" sz="1108" spc="-92" dirty="0">
                <a:solidFill>
                  <a:prstClr val="black"/>
                </a:solidFill>
                <a:latin typeface="ＭＳ Ｐ明朝" panose="02020600040205080304" pitchFamily="18" charset="-128"/>
                <a:ea typeface="ＭＳ Ｐ明朝" panose="02020600040205080304" pitchFamily="18" charset="-128"/>
              </a:rPr>
              <a:t>アジアで初めてのネットワーク拠点の誘致に成功</a:t>
            </a:r>
            <a:r>
              <a:rPr lang="en-US" altLang="ja-JP" sz="1108" spc="-92" dirty="0">
                <a:solidFill>
                  <a:prstClr val="black"/>
                </a:solidFill>
                <a:latin typeface="ＭＳ Ｐ明朝" panose="02020600040205080304" pitchFamily="18" charset="-128"/>
                <a:ea typeface="ＭＳ Ｐ明朝" panose="02020600040205080304" pitchFamily="18" charset="-128"/>
              </a:rPr>
              <a:t>(2015</a:t>
            </a:r>
            <a:r>
              <a:rPr lang="ja-JP" altLang="en-US" sz="1108" spc="-92" dirty="0">
                <a:solidFill>
                  <a:prstClr val="black"/>
                </a:solidFill>
                <a:latin typeface="ＭＳ Ｐ明朝" panose="02020600040205080304" pitchFamily="18" charset="-128"/>
                <a:ea typeface="ＭＳ Ｐ明朝" panose="02020600040205080304" pitchFamily="18" charset="-128"/>
              </a:rPr>
              <a:t>年８月に開所式）</a:t>
            </a:r>
            <a:endParaRPr lang="en-US" altLang="ja-JP" sz="1108" spc="-92" dirty="0">
              <a:solidFill>
                <a:prstClr val="black"/>
              </a:solidFill>
              <a:latin typeface="ＭＳ Ｐ明朝" panose="02020600040205080304" pitchFamily="18" charset="-128"/>
              <a:ea typeface="ＭＳ Ｐ明朝" panose="02020600040205080304" pitchFamily="18" charset="-128"/>
            </a:endParaRPr>
          </a:p>
          <a:p>
            <a:pPr marL="187574" indent="-187574" fontAlgn="auto">
              <a:spcBef>
                <a:spcPts val="0"/>
              </a:spcBef>
              <a:spcAft>
                <a:spcPts val="0"/>
              </a:spcAft>
              <a:defRPr/>
            </a:pPr>
            <a:endParaRPr lang="ja-JP" altLang="en-US" sz="1477" dirty="0">
              <a:solidFill>
                <a:prstClr val="black"/>
              </a:solidFill>
              <a:latin typeface="ＭＳ Ｐゴシック" panose="020B0600070205080204" pitchFamily="50" charset="-128"/>
            </a:endParaRPr>
          </a:p>
          <a:p>
            <a:pPr marL="187574" indent="-187574" fontAlgn="auto">
              <a:spcBef>
                <a:spcPts val="0"/>
              </a:spcBef>
              <a:spcAft>
                <a:spcPts val="0"/>
              </a:spcAft>
              <a:defRPr/>
            </a:pPr>
            <a:endParaRPr lang="ja-JP" altLang="en-US" sz="1477" dirty="0">
              <a:solidFill>
                <a:prstClr val="black"/>
              </a:solidFill>
              <a:latin typeface="ＭＳ Ｐゴシック" panose="020B0600070205080204" pitchFamily="50" charset="-128"/>
            </a:endParaRPr>
          </a:p>
          <a:p>
            <a:pPr marL="187574" indent="-187574" fontAlgn="auto">
              <a:spcBef>
                <a:spcPts val="0"/>
              </a:spcBef>
              <a:spcAft>
                <a:spcPts val="0"/>
              </a:spcAft>
              <a:defRPr/>
            </a:pPr>
            <a:endParaRPr lang="ja-JP" altLang="en-US" sz="1477" dirty="0">
              <a:solidFill>
                <a:prstClr val="black"/>
              </a:solidFill>
              <a:latin typeface="ＭＳ Ｐゴシック" panose="020B0600070205080204" pitchFamily="50" charset="-128"/>
            </a:endParaRPr>
          </a:p>
          <a:p>
            <a:pPr marL="187574" indent="-187574" fontAlgn="auto">
              <a:spcBef>
                <a:spcPts val="0"/>
              </a:spcBef>
              <a:spcAft>
                <a:spcPts val="0"/>
              </a:spcAft>
              <a:defRPr/>
            </a:pPr>
            <a:r>
              <a:rPr lang="ja-JP" altLang="en-US" sz="1477" dirty="0">
                <a:solidFill>
                  <a:prstClr val="black"/>
                </a:solidFill>
                <a:latin typeface="ＭＳ Ｐゴシック" panose="020B0600070205080204" pitchFamily="50" charset="-128"/>
              </a:rPr>
              <a:t>　</a:t>
            </a:r>
            <a:endParaRPr lang="en-US" altLang="ja-JP" sz="1108" dirty="0">
              <a:solidFill>
                <a:prstClr val="black"/>
              </a:solidFill>
              <a:latin typeface="ＭＳ Ｐゴシック" panose="020B0600070205080204" pitchFamily="50" charset="-128"/>
            </a:endParaRPr>
          </a:p>
          <a:p>
            <a:pPr marL="161196" indent="-161196" fontAlgn="auto">
              <a:spcBef>
                <a:spcPts val="0"/>
              </a:spcBef>
              <a:spcAft>
                <a:spcPts val="0"/>
              </a:spcAft>
              <a:defRPr/>
            </a:pPr>
            <a:r>
              <a:rPr lang="ja-JP" altLang="en-US" sz="1108" dirty="0">
                <a:solidFill>
                  <a:prstClr val="black"/>
                </a:solidFill>
                <a:latin typeface="ＭＳ Ｐゴシック" panose="020B0600070205080204" pitchFamily="50" charset="-128"/>
              </a:rPr>
              <a:t>　　　　　</a:t>
            </a:r>
            <a:endParaRPr lang="en-US" altLang="ja-JP" sz="1477" dirty="0">
              <a:solidFill>
                <a:prstClr val="black"/>
              </a:solidFill>
              <a:latin typeface="ＭＳ Ｐゴシック" panose="020B0600070205080204" pitchFamily="50" charset="-128"/>
            </a:endParaRPr>
          </a:p>
        </p:txBody>
      </p:sp>
      <p:sp>
        <p:nvSpPr>
          <p:cNvPr id="4" name="テキスト ボックス 3"/>
          <p:cNvSpPr txBox="1"/>
          <p:nvPr/>
        </p:nvSpPr>
        <p:spPr>
          <a:xfrm>
            <a:off x="354624" y="238492"/>
            <a:ext cx="9170377" cy="412871"/>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7886" tIns="38943" rIns="77886" bIns="38943" anchor="ctr"/>
          <a:lstStyle>
            <a:defPPr>
              <a:defRPr lang="ja-JP"/>
            </a:defPPr>
            <a:lvl1pPr algn="ctr">
              <a:spcBef>
                <a:spcPct val="0"/>
              </a:spcBef>
              <a:buFontTx/>
              <a:buNone/>
              <a:defRPr sz="2954">
                <a:solidFill>
                  <a:schemeClr val="bg1"/>
                </a:solidFill>
                <a:latin typeface="HGP創英角ｺﾞｼｯｸUB" panose="020B0900000000000000" pitchFamily="50" charset="-128"/>
                <a:ea typeface="HGP創英角ｺﾞｼｯｸUB" panose="020B0900000000000000" pitchFamily="50"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defRPr>
            </a:lvl9pPr>
          </a:lstStyle>
          <a:p>
            <a:pPr fontAlgn="auto">
              <a:spcAft>
                <a:spcPts val="0"/>
              </a:spcAft>
            </a:pPr>
            <a:r>
              <a:rPr lang="ja-JP" altLang="en-US" sz="2727" dirty="0">
                <a:solidFill>
                  <a:prstClr val="white"/>
                </a:solidFill>
              </a:rPr>
              <a:t>第２次安倍内閣発足時からの女性活躍の進捗</a:t>
            </a:r>
          </a:p>
        </p:txBody>
      </p:sp>
      <p:sp>
        <p:nvSpPr>
          <p:cNvPr id="8" name="テキスト ボックス 7"/>
          <p:cNvSpPr txBox="1"/>
          <p:nvPr/>
        </p:nvSpPr>
        <p:spPr>
          <a:xfrm>
            <a:off x="411774" y="719506"/>
            <a:ext cx="9082454" cy="333809"/>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fontAlgn="auto">
              <a:spcBef>
                <a:spcPts val="0"/>
              </a:spcBef>
              <a:spcAft>
                <a:spcPts val="0"/>
              </a:spcAft>
              <a:defRPr/>
            </a:pPr>
            <a:r>
              <a:rPr lang="ja-JP" altLang="en-US" sz="1569" spc="-92" dirty="0">
                <a:solidFill>
                  <a:prstClr val="black"/>
                </a:solidFill>
                <a:latin typeface="ＭＳ Ｐゴシック" panose="020B0600070205080204" pitchFamily="50" charset="-128"/>
              </a:rPr>
              <a:t>第２次安倍内閣以降、女性活躍の取組が急速に拡大。 機運が高まり、国内外での連携・共鳴が広がっている。</a:t>
            </a:r>
          </a:p>
        </p:txBody>
      </p:sp>
      <p:sp>
        <p:nvSpPr>
          <p:cNvPr id="16" name="正方形/長方形 15"/>
          <p:cNvSpPr/>
          <p:nvPr/>
        </p:nvSpPr>
        <p:spPr>
          <a:xfrm>
            <a:off x="5109798" y="1648560"/>
            <a:ext cx="4353657" cy="4821115"/>
          </a:xfrm>
          <a:prstGeom prst="rect">
            <a:avLst/>
          </a:prstGeom>
          <a:ln>
            <a:solidFill>
              <a:srgbClr val="92D050"/>
            </a:solidFill>
          </a:ln>
        </p:spPr>
        <p:style>
          <a:lnRef idx="2">
            <a:schemeClr val="accent6"/>
          </a:lnRef>
          <a:fillRef idx="1">
            <a:schemeClr val="lt1"/>
          </a:fillRef>
          <a:effectRef idx="0">
            <a:schemeClr val="accent6"/>
          </a:effectRef>
          <a:fontRef idx="minor">
            <a:schemeClr val="dk1"/>
          </a:fontRef>
        </p:style>
        <p:txBody>
          <a:bodyPr bIns="0"/>
          <a:lstStyle/>
          <a:p>
            <a:pPr marL="161196" indent="-161196" fontAlgn="auto">
              <a:spcBef>
                <a:spcPts val="0"/>
              </a:spcBef>
              <a:spcAft>
                <a:spcPts val="0"/>
              </a:spcAft>
              <a:defRPr/>
            </a:pPr>
            <a:endParaRPr lang="en-US" altLang="ja-JP" sz="369" dirty="0">
              <a:solidFill>
                <a:prstClr val="black"/>
              </a:solidFill>
              <a:latin typeface="ＭＳ Ｐゴシック" panose="020B0600070205080204" pitchFamily="50" charset="-128"/>
            </a:endParaRPr>
          </a:p>
          <a:p>
            <a:pPr marL="161196" indent="-161196" fontAlgn="auto">
              <a:lnSpc>
                <a:spcPts val="1846"/>
              </a:lnSpc>
              <a:spcBef>
                <a:spcPts val="0"/>
              </a:spcBef>
              <a:spcAft>
                <a:spcPts val="0"/>
              </a:spcAft>
              <a:defRPr/>
            </a:pPr>
            <a:r>
              <a:rPr lang="ja-JP" altLang="en-US" sz="1477" dirty="0">
                <a:solidFill>
                  <a:prstClr val="black"/>
                </a:solidFill>
                <a:latin typeface="ＭＳ Ｐゴシック" panose="020B0600070205080204" pitchFamily="50" charset="-128"/>
              </a:rPr>
              <a:t>○女性の就業者数が約３年で</a:t>
            </a:r>
            <a:r>
              <a:rPr lang="ja-JP" altLang="en-US" sz="1477" b="1" u="sng" dirty="0">
                <a:solidFill>
                  <a:srgbClr val="FF0000"/>
                </a:solidFill>
                <a:latin typeface="ＭＳ Ｐゴシック" panose="020B0600070205080204" pitchFamily="50" charset="-128"/>
              </a:rPr>
              <a:t>約</a:t>
            </a:r>
            <a:r>
              <a:rPr lang="en-US" altLang="ja-JP" sz="1477" b="1" u="sng" dirty="0">
                <a:solidFill>
                  <a:srgbClr val="FF0000"/>
                </a:solidFill>
                <a:latin typeface="ＭＳ Ｐゴシック" panose="020B0600070205080204" pitchFamily="50" charset="-128"/>
              </a:rPr>
              <a:t>100</a:t>
            </a:r>
            <a:r>
              <a:rPr lang="ja-JP" altLang="en-US" sz="1477" b="1" u="sng" dirty="0">
                <a:solidFill>
                  <a:srgbClr val="FF0000"/>
                </a:solidFill>
                <a:latin typeface="ＭＳ Ｐゴシック" panose="020B0600070205080204" pitchFamily="50" charset="-128"/>
              </a:rPr>
              <a:t>万人以上</a:t>
            </a:r>
            <a:r>
              <a:rPr lang="ja-JP" altLang="en-US" sz="1477" dirty="0">
                <a:solidFill>
                  <a:prstClr val="black"/>
                </a:solidFill>
                <a:latin typeface="ＭＳ Ｐゴシック" panose="020B0600070205080204" pitchFamily="50" charset="-128"/>
              </a:rPr>
              <a:t>増加</a:t>
            </a:r>
            <a:endParaRPr lang="en-US" altLang="ja-JP" sz="738" dirty="0">
              <a:solidFill>
                <a:prstClr val="black"/>
              </a:solidFill>
              <a:latin typeface="ＭＳ Ｐゴシック" panose="020B0600070205080204" pitchFamily="50" charset="-128"/>
            </a:endParaRPr>
          </a:p>
          <a:p>
            <a:pPr marL="161196" indent="-161196" fontAlgn="auto">
              <a:lnSpc>
                <a:spcPts val="1846"/>
              </a:lnSpc>
              <a:spcBef>
                <a:spcPts val="0"/>
              </a:spcBef>
              <a:spcAft>
                <a:spcPts val="0"/>
              </a:spcAft>
              <a:defRPr/>
            </a:pPr>
            <a:r>
              <a:rPr lang="ja-JP" altLang="en-US" sz="1477" dirty="0">
                <a:solidFill>
                  <a:prstClr val="black"/>
                </a:solidFill>
                <a:latin typeface="ＭＳ Ｐゴシック" panose="020B0600070205080204" pitchFamily="50" charset="-128"/>
              </a:rPr>
              <a:t>○子育て期（</a:t>
            </a:r>
            <a:r>
              <a:rPr lang="en-US" altLang="ja-JP" sz="1477" dirty="0">
                <a:solidFill>
                  <a:prstClr val="black"/>
                </a:solidFill>
                <a:latin typeface="ＭＳ Ｐゴシック" panose="020B0600070205080204" pitchFamily="50" charset="-128"/>
              </a:rPr>
              <a:t>25</a:t>
            </a:r>
            <a:r>
              <a:rPr lang="ja-JP" altLang="en-US" sz="1477" dirty="0">
                <a:solidFill>
                  <a:prstClr val="black"/>
                </a:solidFill>
                <a:latin typeface="ＭＳ Ｐゴシック" panose="020B0600070205080204" pitchFamily="50" charset="-128"/>
              </a:rPr>
              <a:t>～</a:t>
            </a:r>
            <a:r>
              <a:rPr lang="en-US" altLang="ja-JP" sz="1477" dirty="0">
                <a:solidFill>
                  <a:prstClr val="black"/>
                </a:solidFill>
                <a:latin typeface="ＭＳ Ｐゴシック" panose="020B0600070205080204" pitchFamily="50" charset="-128"/>
              </a:rPr>
              <a:t>44</a:t>
            </a:r>
            <a:r>
              <a:rPr lang="ja-JP" altLang="en-US" sz="1477" dirty="0">
                <a:solidFill>
                  <a:prstClr val="black"/>
                </a:solidFill>
                <a:latin typeface="ＭＳ Ｐゴシック" panose="020B0600070205080204" pitchFamily="50" charset="-128"/>
              </a:rPr>
              <a:t>歳）の女性の就業率が上昇</a:t>
            </a:r>
            <a:endParaRPr lang="en-US" altLang="ja-JP" sz="1477" dirty="0">
              <a:solidFill>
                <a:prstClr val="black"/>
              </a:solidFill>
              <a:latin typeface="ＭＳ Ｐゴシック" panose="020B0600070205080204" pitchFamily="50" charset="-128"/>
            </a:endParaRPr>
          </a:p>
          <a:p>
            <a:pPr marL="161196" indent="-161196" fontAlgn="auto">
              <a:lnSpc>
                <a:spcPts val="1846"/>
              </a:lnSpc>
              <a:spcBef>
                <a:spcPts val="0"/>
              </a:spcBef>
              <a:spcAft>
                <a:spcPts val="0"/>
              </a:spcAft>
              <a:defRPr/>
            </a:pPr>
            <a:r>
              <a:rPr lang="ja-JP" altLang="en-US" sz="1477" dirty="0">
                <a:solidFill>
                  <a:prstClr val="black"/>
                </a:solidFill>
                <a:latin typeface="ＭＳ Ｐゴシック" panose="020B0600070205080204" pitchFamily="50" charset="-128"/>
              </a:rPr>
              <a:t>　　　　</a:t>
            </a:r>
            <a:r>
              <a:rPr lang="en-US" altLang="ja-JP" sz="1477" dirty="0">
                <a:solidFill>
                  <a:prstClr val="black"/>
                </a:solidFill>
                <a:latin typeface="ＭＳ Ｐゴシック" panose="020B0600070205080204" pitchFamily="50" charset="-128"/>
              </a:rPr>
              <a:t>67.8</a:t>
            </a:r>
            <a:r>
              <a:rPr lang="ja-JP" altLang="en-US" sz="1477" dirty="0">
                <a:solidFill>
                  <a:prstClr val="black"/>
                </a:solidFill>
                <a:latin typeface="ＭＳ Ｐゴシック" panose="020B0600070205080204" pitchFamily="50" charset="-128"/>
              </a:rPr>
              <a:t>％</a:t>
            </a:r>
            <a:r>
              <a:rPr lang="en-US" altLang="ja-JP" sz="1108" dirty="0">
                <a:solidFill>
                  <a:prstClr val="black"/>
                </a:solidFill>
                <a:latin typeface="ＭＳ Ｐ明朝" panose="02020600040205080304" pitchFamily="18" charset="-128"/>
                <a:ea typeface="ＭＳ Ｐ明朝" panose="02020600040205080304" pitchFamily="18" charset="-128"/>
              </a:rPr>
              <a:t>(2012</a:t>
            </a:r>
            <a:r>
              <a:rPr lang="ja-JP" altLang="en-US" sz="1108" dirty="0">
                <a:solidFill>
                  <a:prstClr val="black"/>
                </a:solidFill>
                <a:latin typeface="ＭＳ Ｐ明朝" panose="02020600040205080304" pitchFamily="18" charset="-128"/>
                <a:ea typeface="ＭＳ Ｐ明朝" panose="02020600040205080304" pitchFamily="18" charset="-128"/>
              </a:rPr>
              <a:t>年）</a:t>
            </a:r>
            <a:r>
              <a:rPr lang="ja-JP" altLang="en-US" sz="1477" dirty="0">
                <a:solidFill>
                  <a:prstClr val="black"/>
                </a:solidFill>
                <a:latin typeface="ＭＳ Ｐゴシック" panose="020B0600070205080204" pitchFamily="50" charset="-128"/>
              </a:rPr>
              <a:t>　⇒　</a:t>
            </a:r>
            <a:r>
              <a:rPr lang="en-US" altLang="ja-JP" sz="1477" b="1" u="sng" dirty="0">
                <a:solidFill>
                  <a:srgbClr val="FF0000"/>
                </a:solidFill>
                <a:latin typeface="ＭＳ Ｐゴシック" panose="020B0600070205080204" pitchFamily="50" charset="-128"/>
              </a:rPr>
              <a:t>7</a:t>
            </a:r>
            <a:r>
              <a:rPr lang="ja-JP" altLang="en-US" sz="1477" b="1" u="sng" dirty="0">
                <a:solidFill>
                  <a:srgbClr val="FF0000"/>
                </a:solidFill>
                <a:latin typeface="ＭＳ Ｐゴシック" panose="020B0600070205080204" pitchFamily="50" charset="-128"/>
              </a:rPr>
              <a:t>１</a:t>
            </a:r>
            <a:r>
              <a:rPr lang="en-US" altLang="ja-JP" sz="1477" b="1" u="sng" dirty="0">
                <a:solidFill>
                  <a:srgbClr val="FF0000"/>
                </a:solidFill>
                <a:latin typeface="ＭＳ Ｐゴシック" panose="020B0600070205080204" pitchFamily="50" charset="-128"/>
              </a:rPr>
              <a:t>.6</a:t>
            </a:r>
            <a:r>
              <a:rPr lang="ja-JP" altLang="en-US" sz="1477" b="1" u="sng" dirty="0">
                <a:solidFill>
                  <a:srgbClr val="FF0000"/>
                </a:solidFill>
                <a:latin typeface="ＭＳ Ｐゴシック" panose="020B0600070205080204" pitchFamily="50" charset="-128"/>
              </a:rPr>
              <a:t>％</a:t>
            </a:r>
            <a:r>
              <a:rPr lang="ja-JP" altLang="en-US" sz="1108" dirty="0">
                <a:solidFill>
                  <a:prstClr val="black"/>
                </a:solidFill>
                <a:latin typeface="ＭＳ Ｐ明朝" panose="02020600040205080304" pitchFamily="18" charset="-128"/>
                <a:ea typeface="ＭＳ Ｐ明朝" panose="02020600040205080304" pitchFamily="18" charset="-128"/>
              </a:rPr>
              <a:t>（</a:t>
            </a:r>
            <a:r>
              <a:rPr lang="en-US" altLang="ja-JP" sz="1108" dirty="0">
                <a:solidFill>
                  <a:prstClr val="black"/>
                </a:solidFill>
                <a:latin typeface="ＭＳ Ｐ明朝" panose="02020600040205080304" pitchFamily="18" charset="-128"/>
                <a:ea typeface="ＭＳ Ｐ明朝" panose="02020600040205080304" pitchFamily="18" charset="-128"/>
              </a:rPr>
              <a:t>2015</a:t>
            </a:r>
            <a:r>
              <a:rPr lang="ja-JP" altLang="en-US" sz="1108" dirty="0">
                <a:solidFill>
                  <a:prstClr val="black"/>
                </a:solidFill>
                <a:latin typeface="ＭＳ Ｐ明朝" panose="02020600040205080304" pitchFamily="18" charset="-128"/>
                <a:ea typeface="ＭＳ Ｐ明朝" panose="02020600040205080304" pitchFamily="18" charset="-128"/>
              </a:rPr>
              <a:t>年）</a:t>
            </a:r>
          </a:p>
          <a:p>
            <a:pPr marL="161196" indent="-161196" fontAlgn="auto">
              <a:lnSpc>
                <a:spcPts val="1846"/>
              </a:lnSpc>
              <a:spcBef>
                <a:spcPts val="0"/>
              </a:spcBef>
              <a:spcAft>
                <a:spcPts val="0"/>
              </a:spcAft>
              <a:defRPr/>
            </a:pPr>
            <a:r>
              <a:rPr lang="ja-JP" altLang="en-US" sz="1477" dirty="0">
                <a:solidFill>
                  <a:prstClr val="black"/>
                </a:solidFill>
                <a:latin typeface="ＭＳ Ｐゴシック" panose="020B0600070205080204" pitchFamily="50" charset="-128"/>
              </a:rPr>
              <a:t>○</a:t>
            </a:r>
            <a:r>
              <a:rPr lang="ja-JP" altLang="en-US" sz="1477" spc="-92" dirty="0">
                <a:solidFill>
                  <a:prstClr val="black"/>
                </a:solidFill>
                <a:latin typeface="ＭＳ Ｐゴシック" panose="020B0600070205080204" pitchFamily="50" charset="-128"/>
              </a:rPr>
              <a:t>民間企業（</a:t>
            </a:r>
            <a:r>
              <a:rPr lang="en-US" altLang="ja-JP" sz="1477" spc="-92" dirty="0">
                <a:solidFill>
                  <a:prstClr val="black"/>
                </a:solidFill>
                <a:latin typeface="ＭＳ Ｐゴシック" panose="020B0600070205080204" pitchFamily="50" charset="-128"/>
              </a:rPr>
              <a:t>100</a:t>
            </a:r>
            <a:r>
              <a:rPr lang="ja-JP" altLang="en-US" sz="1477" spc="-92" dirty="0">
                <a:solidFill>
                  <a:prstClr val="black"/>
                </a:solidFill>
                <a:latin typeface="ＭＳ Ｐゴシック" panose="020B0600070205080204" pitchFamily="50" charset="-128"/>
              </a:rPr>
              <a:t>人以上）の管理職の女性比率が上昇</a:t>
            </a:r>
            <a:r>
              <a:rPr lang="ja-JP" altLang="en-US" sz="1477" dirty="0">
                <a:solidFill>
                  <a:prstClr val="black"/>
                </a:solidFill>
                <a:latin typeface="ＭＳ Ｐゴシック" panose="020B0600070205080204" pitchFamily="50" charset="-128"/>
              </a:rPr>
              <a:t>　　</a:t>
            </a:r>
            <a:endParaRPr lang="en-US" altLang="ja-JP" sz="1477" dirty="0">
              <a:solidFill>
                <a:prstClr val="black"/>
              </a:solidFill>
              <a:latin typeface="ＭＳ Ｐゴシック" panose="020B0600070205080204" pitchFamily="50" charset="-128"/>
            </a:endParaRPr>
          </a:p>
          <a:p>
            <a:pPr marL="161196" indent="-161196" fontAlgn="auto">
              <a:lnSpc>
                <a:spcPts val="1846"/>
              </a:lnSpc>
              <a:spcBef>
                <a:spcPts val="0"/>
              </a:spcBef>
              <a:spcAft>
                <a:spcPts val="0"/>
              </a:spcAft>
              <a:defRPr/>
            </a:pPr>
            <a:r>
              <a:rPr lang="ja-JP" altLang="en-US" sz="1477" dirty="0">
                <a:solidFill>
                  <a:prstClr val="black"/>
                </a:solidFill>
                <a:latin typeface="ＭＳ Ｐゴシック" panose="020B0600070205080204" pitchFamily="50" charset="-128"/>
              </a:rPr>
              <a:t>　　　　６．９％</a:t>
            </a:r>
            <a:r>
              <a:rPr lang="ja-JP" altLang="en-US" sz="1108" dirty="0">
                <a:solidFill>
                  <a:prstClr val="black"/>
                </a:solidFill>
                <a:latin typeface="ＭＳ Ｐ明朝" panose="02020600040205080304" pitchFamily="18" charset="-128"/>
                <a:ea typeface="ＭＳ Ｐ明朝" panose="02020600040205080304" pitchFamily="18" charset="-128"/>
              </a:rPr>
              <a:t>（</a:t>
            </a:r>
            <a:r>
              <a:rPr lang="en-US" altLang="ja-JP" sz="1108" dirty="0">
                <a:solidFill>
                  <a:prstClr val="black"/>
                </a:solidFill>
                <a:latin typeface="ＭＳ Ｐ明朝" panose="02020600040205080304" pitchFamily="18" charset="-128"/>
                <a:ea typeface="ＭＳ Ｐ明朝" panose="02020600040205080304" pitchFamily="18" charset="-128"/>
              </a:rPr>
              <a:t>2012</a:t>
            </a:r>
            <a:r>
              <a:rPr lang="ja-JP" altLang="en-US" sz="1108" dirty="0">
                <a:solidFill>
                  <a:prstClr val="black"/>
                </a:solidFill>
                <a:latin typeface="ＭＳ Ｐ明朝" panose="02020600040205080304" pitchFamily="18" charset="-128"/>
                <a:ea typeface="ＭＳ Ｐ明朝" panose="02020600040205080304" pitchFamily="18" charset="-128"/>
              </a:rPr>
              <a:t>年６月）</a:t>
            </a:r>
            <a:r>
              <a:rPr lang="ja-JP" altLang="en-US" sz="1108" dirty="0">
                <a:solidFill>
                  <a:prstClr val="black"/>
                </a:solidFill>
                <a:latin typeface="ＭＳ Ｐゴシック" panose="020B0600070205080204" pitchFamily="50" charset="-128"/>
              </a:rPr>
              <a:t>　</a:t>
            </a:r>
            <a:r>
              <a:rPr lang="ja-JP" altLang="en-US" sz="1477" dirty="0">
                <a:solidFill>
                  <a:prstClr val="black"/>
                </a:solidFill>
                <a:latin typeface="ＭＳ Ｐゴシック" panose="020B0600070205080204" pitchFamily="50" charset="-128"/>
              </a:rPr>
              <a:t>⇒　</a:t>
            </a:r>
            <a:r>
              <a:rPr lang="ja-JP" altLang="en-US" sz="1477" b="1" u="sng" dirty="0">
                <a:solidFill>
                  <a:srgbClr val="FF0000"/>
                </a:solidFill>
                <a:latin typeface="ＭＳ Ｐゴシック" panose="020B0600070205080204" pitchFamily="50" charset="-128"/>
              </a:rPr>
              <a:t>８</a:t>
            </a:r>
            <a:r>
              <a:rPr lang="en-US" altLang="ja-JP" sz="1477" b="1" u="sng" dirty="0">
                <a:solidFill>
                  <a:srgbClr val="FF0000"/>
                </a:solidFill>
                <a:latin typeface="ＭＳ Ｐゴシック" panose="020B0600070205080204" pitchFamily="50" charset="-128"/>
              </a:rPr>
              <a:t>.</a:t>
            </a:r>
            <a:r>
              <a:rPr lang="ja-JP" altLang="en-US" sz="1477" b="1" u="sng" dirty="0">
                <a:solidFill>
                  <a:srgbClr val="FF0000"/>
                </a:solidFill>
                <a:latin typeface="ＭＳ Ｐゴシック" panose="020B0600070205080204" pitchFamily="50" charset="-128"/>
              </a:rPr>
              <a:t>７％</a:t>
            </a:r>
            <a:r>
              <a:rPr lang="ja-JP" altLang="en-US" sz="1108" dirty="0">
                <a:solidFill>
                  <a:srgbClr val="FF0000"/>
                </a:solidFill>
                <a:latin typeface="ＭＳ Ｐゴシック" panose="020B0600070205080204" pitchFamily="50" charset="-128"/>
              </a:rPr>
              <a:t> </a:t>
            </a:r>
            <a:r>
              <a:rPr lang="ja-JP" altLang="en-US" sz="1108" dirty="0">
                <a:solidFill>
                  <a:prstClr val="black"/>
                </a:solidFill>
                <a:latin typeface="ＭＳ Ｐ明朝" panose="02020600040205080304" pitchFamily="18" charset="-128"/>
                <a:ea typeface="ＭＳ Ｐ明朝" panose="02020600040205080304" pitchFamily="18" charset="-128"/>
              </a:rPr>
              <a:t>（</a:t>
            </a:r>
            <a:r>
              <a:rPr lang="en-US" altLang="ja-JP" sz="1108" dirty="0">
                <a:solidFill>
                  <a:prstClr val="black"/>
                </a:solidFill>
                <a:latin typeface="ＭＳ Ｐ明朝" panose="02020600040205080304" pitchFamily="18" charset="-128"/>
                <a:ea typeface="ＭＳ Ｐ明朝" panose="02020600040205080304" pitchFamily="18" charset="-128"/>
              </a:rPr>
              <a:t>2015</a:t>
            </a:r>
            <a:r>
              <a:rPr lang="ja-JP" altLang="en-US" sz="1108" dirty="0">
                <a:solidFill>
                  <a:prstClr val="black"/>
                </a:solidFill>
                <a:latin typeface="ＭＳ Ｐ明朝" panose="02020600040205080304" pitchFamily="18" charset="-128"/>
                <a:ea typeface="ＭＳ Ｐ明朝" panose="02020600040205080304" pitchFamily="18" charset="-128"/>
              </a:rPr>
              <a:t>年６月）</a:t>
            </a:r>
            <a:endParaRPr lang="en-US" altLang="ja-JP" sz="1108" dirty="0">
              <a:solidFill>
                <a:prstClr val="black"/>
              </a:solidFill>
              <a:latin typeface="ＭＳ Ｐ明朝" panose="02020600040205080304" pitchFamily="18" charset="-128"/>
              <a:ea typeface="ＭＳ Ｐ明朝" panose="02020600040205080304" pitchFamily="18" charset="-128"/>
            </a:endParaRPr>
          </a:p>
          <a:p>
            <a:pPr marL="161196" indent="-161196" fontAlgn="auto">
              <a:lnSpc>
                <a:spcPts val="1846"/>
              </a:lnSpc>
              <a:spcBef>
                <a:spcPts val="0"/>
              </a:spcBef>
              <a:spcAft>
                <a:spcPts val="0"/>
              </a:spcAft>
              <a:defRPr/>
            </a:pPr>
            <a:r>
              <a:rPr lang="ja-JP" altLang="en-US" sz="1477" dirty="0">
                <a:solidFill>
                  <a:prstClr val="black"/>
                </a:solidFill>
                <a:latin typeface="ＭＳ Ｐゴシック" panose="020B0600070205080204" pitchFamily="50" charset="-128"/>
              </a:rPr>
              <a:t>○「</a:t>
            </a:r>
            <a:r>
              <a:rPr lang="en-US" altLang="ja-JP" sz="1477" dirty="0">
                <a:solidFill>
                  <a:prstClr val="black"/>
                </a:solidFill>
                <a:latin typeface="ＭＳ Ｐゴシック" panose="020B0600070205080204" pitchFamily="50" charset="-128"/>
              </a:rPr>
              <a:t>202030</a:t>
            </a:r>
            <a:r>
              <a:rPr lang="ja-JP" altLang="en-US" sz="1477" dirty="0">
                <a:solidFill>
                  <a:prstClr val="black"/>
                </a:solidFill>
                <a:latin typeface="ＭＳ Ｐゴシック" panose="020B0600070205080204" pitchFamily="50" charset="-128"/>
              </a:rPr>
              <a:t>」目標設定後９年</a:t>
            </a:r>
            <a:r>
              <a:rPr lang="en-US" altLang="ja-JP" sz="1108" dirty="0">
                <a:solidFill>
                  <a:prstClr val="black"/>
                </a:solidFill>
                <a:latin typeface="ＭＳ Ｐ明朝" panose="02020600040205080304" pitchFamily="18" charset="-128"/>
                <a:ea typeface="ＭＳ Ｐ明朝" panose="02020600040205080304" pitchFamily="18" charset="-128"/>
              </a:rPr>
              <a:t>(2003</a:t>
            </a:r>
            <a:r>
              <a:rPr lang="ja-JP" altLang="en-US" sz="1108" dirty="0">
                <a:solidFill>
                  <a:prstClr val="black"/>
                </a:solidFill>
                <a:latin typeface="ＭＳ Ｐ明朝" panose="02020600040205080304" pitchFamily="18" charset="-128"/>
                <a:ea typeface="ＭＳ Ｐ明朝" panose="02020600040205080304" pitchFamily="18" charset="-128"/>
              </a:rPr>
              <a:t>年→</a:t>
            </a:r>
            <a:r>
              <a:rPr lang="en-US" altLang="ja-JP" sz="1108" dirty="0">
                <a:solidFill>
                  <a:prstClr val="black"/>
                </a:solidFill>
                <a:latin typeface="ＭＳ Ｐ明朝" panose="02020600040205080304" pitchFamily="18" charset="-128"/>
                <a:ea typeface="ＭＳ Ｐ明朝" panose="02020600040205080304" pitchFamily="18" charset="-128"/>
              </a:rPr>
              <a:t>2012</a:t>
            </a:r>
            <a:r>
              <a:rPr lang="ja-JP" altLang="en-US" sz="1108" dirty="0">
                <a:solidFill>
                  <a:prstClr val="black"/>
                </a:solidFill>
                <a:latin typeface="ＭＳ Ｐ明朝" panose="02020600040205080304" pitchFamily="18" charset="-128"/>
                <a:ea typeface="ＭＳ Ｐ明朝" panose="02020600040205080304" pitchFamily="18" charset="-128"/>
              </a:rPr>
              <a:t>年</a:t>
            </a:r>
            <a:r>
              <a:rPr lang="en-US" altLang="ja-JP" sz="1108" dirty="0">
                <a:solidFill>
                  <a:prstClr val="black"/>
                </a:solidFill>
                <a:latin typeface="ＭＳ Ｐ明朝" panose="02020600040205080304" pitchFamily="18" charset="-128"/>
                <a:ea typeface="ＭＳ Ｐ明朝" panose="02020600040205080304" pitchFamily="18" charset="-128"/>
              </a:rPr>
              <a:t>)</a:t>
            </a:r>
            <a:r>
              <a:rPr lang="ja-JP" altLang="en-US" sz="1477" dirty="0">
                <a:solidFill>
                  <a:prstClr val="black"/>
                </a:solidFill>
                <a:latin typeface="ＭＳ Ｐゴシック" panose="020B0600070205080204" pitchFamily="50" charset="-128"/>
              </a:rPr>
              <a:t>と</a:t>
            </a:r>
            <a:endParaRPr lang="en-US" altLang="ja-JP" sz="1477" dirty="0">
              <a:solidFill>
                <a:prstClr val="black"/>
              </a:solidFill>
              <a:latin typeface="ＭＳ Ｐゴシック" panose="020B0600070205080204" pitchFamily="50" charset="-128"/>
            </a:endParaRPr>
          </a:p>
          <a:p>
            <a:pPr marL="161196" indent="-161196" fontAlgn="auto">
              <a:lnSpc>
                <a:spcPts val="1846"/>
              </a:lnSpc>
              <a:spcBef>
                <a:spcPts val="0"/>
              </a:spcBef>
              <a:spcAft>
                <a:spcPts val="0"/>
              </a:spcAft>
              <a:defRPr/>
            </a:pPr>
            <a:r>
              <a:rPr lang="ja-JP" altLang="en-US" sz="1477" dirty="0">
                <a:solidFill>
                  <a:srgbClr val="9BBB59"/>
                </a:solidFill>
                <a:latin typeface="ＭＳ Ｐゴシック" panose="020B0600070205080204" pitchFamily="50" charset="-128"/>
              </a:rPr>
              <a:t>　　</a:t>
            </a:r>
            <a:r>
              <a:rPr lang="ja-JP" altLang="en-US" sz="1477" dirty="0">
                <a:solidFill>
                  <a:prstClr val="black"/>
                </a:solidFill>
                <a:latin typeface="ＭＳ Ｐゴシック" panose="020B0600070205080204" pitchFamily="50" charset="-128"/>
              </a:rPr>
              <a:t>直近３年</a:t>
            </a:r>
            <a:r>
              <a:rPr lang="en-US" altLang="ja-JP" sz="1108" dirty="0">
                <a:solidFill>
                  <a:prstClr val="black"/>
                </a:solidFill>
                <a:latin typeface="ＭＳ Ｐ明朝" panose="02020600040205080304" pitchFamily="18" charset="-128"/>
                <a:ea typeface="ＭＳ Ｐ明朝" panose="02020600040205080304" pitchFamily="18" charset="-128"/>
              </a:rPr>
              <a:t>(2012</a:t>
            </a:r>
            <a:r>
              <a:rPr lang="ja-JP" altLang="en-US" sz="1108" dirty="0">
                <a:solidFill>
                  <a:prstClr val="black"/>
                </a:solidFill>
                <a:latin typeface="ＭＳ Ｐ明朝" panose="02020600040205080304" pitchFamily="18" charset="-128"/>
                <a:ea typeface="ＭＳ Ｐ明朝" panose="02020600040205080304" pitchFamily="18" charset="-128"/>
              </a:rPr>
              <a:t>年→</a:t>
            </a:r>
            <a:r>
              <a:rPr lang="en-US" altLang="ja-JP" sz="1108" dirty="0">
                <a:solidFill>
                  <a:prstClr val="black"/>
                </a:solidFill>
                <a:latin typeface="ＭＳ Ｐ明朝" panose="02020600040205080304" pitchFamily="18" charset="-128"/>
                <a:ea typeface="ＭＳ Ｐ明朝" panose="02020600040205080304" pitchFamily="18" charset="-128"/>
              </a:rPr>
              <a:t>2015</a:t>
            </a:r>
            <a:r>
              <a:rPr lang="ja-JP" altLang="en-US" sz="1108" dirty="0">
                <a:solidFill>
                  <a:prstClr val="black"/>
                </a:solidFill>
                <a:latin typeface="ＭＳ Ｐ明朝" panose="02020600040205080304" pitchFamily="18" charset="-128"/>
                <a:ea typeface="ＭＳ Ｐ明朝" panose="02020600040205080304" pitchFamily="18" charset="-128"/>
              </a:rPr>
              <a:t>年</a:t>
            </a:r>
            <a:r>
              <a:rPr lang="en-US" altLang="ja-JP" sz="1108" dirty="0">
                <a:solidFill>
                  <a:prstClr val="black"/>
                </a:solidFill>
                <a:latin typeface="ＭＳ Ｐ明朝" panose="02020600040205080304" pitchFamily="18" charset="-128"/>
                <a:ea typeface="ＭＳ Ｐ明朝" panose="02020600040205080304" pitchFamily="18" charset="-128"/>
              </a:rPr>
              <a:t>)</a:t>
            </a:r>
            <a:r>
              <a:rPr lang="ja-JP" altLang="en-US" sz="1477" dirty="0">
                <a:solidFill>
                  <a:prstClr val="black"/>
                </a:solidFill>
                <a:latin typeface="ＭＳ Ｐゴシック" panose="020B0600070205080204" pitchFamily="50" charset="-128"/>
              </a:rPr>
              <a:t>で関連記事が増加</a:t>
            </a:r>
            <a:r>
              <a:rPr lang="ja-JP" altLang="en-US" sz="1108" dirty="0">
                <a:solidFill>
                  <a:prstClr val="black"/>
                </a:solidFill>
                <a:latin typeface="ＭＳ Ｐゴシック" panose="020B0600070205080204" pitchFamily="50" charset="-128"/>
              </a:rPr>
              <a:t>（年平均）</a:t>
            </a:r>
            <a:endParaRPr lang="en-US" altLang="ja-JP" sz="1108" dirty="0">
              <a:solidFill>
                <a:prstClr val="black"/>
              </a:solidFill>
              <a:latin typeface="ＭＳ Ｐゴシック" panose="020B0600070205080204" pitchFamily="50" charset="-128"/>
            </a:endParaRPr>
          </a:p>
          <a:p>
            <a:pPr marL="161196" indent="-161196" fontAlgn="auto">
              <a:lnSpc>
                <a:spcPts val="1846"/>
              </a:lnSpc>
              <a:spcBef>
                <a:spcPts val="0"/>
              </a:spcBef>
              <a:spcAft>
                <a:spcPts val="0"/>
              </a:spcAft>
              <a:defRPr/>
            </a:pPr>
            <a:r>
              <a:rPr lang="ja-JP" altLang="en-US" sz="1477" dirty="0">
                <a:solidFill>
                  <a:prstClr val="black"/>
                </a:solidFill>
                <a:latin typeface="ＭＳ Ｐゴシック" panose="020B0600070205080204" pitchFamily="50" charset="-128"/>
              </a:rPr>
              <a:t>　</a:t>
            </a:r>
            <a:r>
              <a:rPr lang="ja-JP" altLang="en-US" sz="1292" dirty="0">
                <a:solidFill>
                  <a:prstClr val="black"/>
                </a:solidFill>
                <a:latin typeface="ＭＳ Ｐゴシック" panose="020B0600070205080204" pitchFamily="50" charset="-128"/>
              </a:rPr>
              <a:t>　　・「女性活躍」が記載された記事数</a:t>
            </a:r>
            <a:endParaRPr lang="en-US" altLang="ja-JP" sz="1292" dirty="0">
              <a:solidFill>
                <a:prstClr val="black"/>
              </a:solidFill>
              <a:latin typeface="ＭＳ Ｐゴシック" panose="020B0600070205080204" pitchFamily="50" charset="-128"/>
            </a:endParaRPr>
          </a:p>
          <a:p>
            <a:pPr marL="161196" indent="-161196" fontAlgn="auto">
              <a:lnSpc>
                <a:spcPts val="1846"/>
              </a:lnSpc>
              <a:spcBef>
                <a:spcPts val="0"/>
              </a:spcBef>
              <a:spcAft>
                <a:spcPts val="0"/>
              </a:spcAft>
              <a:defRPr/>
            </a:pPr>
            <a:r>
              <a:rPr lang="ja-JP" altLang="en-US" sz="1292" dirty="0">
                <a:solidFill>
                  <a:prstClr val="black"/>
                </a:solidFill>
                <a:latin typeface="ＭＳ Ｐゴシック" panose="020B0600070205080204" pitchFamily="50" charset="-128"/>
              </a:rPr>
              <a:t>　　　　　　約</a:t>
            </a:r>
            <a:r>
              <a:rPr lang="en-US" altLang="ja-JP" sz="1292" dirty="0">
                <a:solidFill>
                  <a:prstClr val="black"/>
                </a:solidFill>
                <a:latin typeface="ＭＳ Ｐゴシック" panose="020B0600070205080204" pitchFamily="50" charset="-128"/>
              </a:rPr>
              <a:t>100</a:t>
            </a:r>
            <a:r>
              <a:rPr lang="ja-JP" altLang="en-US" sz="1292" dirty="0">
                <a:solidFill>
                  <a:prstClr val="black"/>
                </a:solidFill>
                <a:latin typeface="ＭＳ Ｐゴシック" panose="020B0600070205080204" pitchFamily="50" charset="-128"/>
              </a:rPr>
              <a:t>件　   →　</a:t>
            </a:r>
            <a:r>
              <a:rPr lang="ja-JP" altLang="ja-JP" sz="1292" b="1" dirty="0">
                <a:solidFill>
                  <a:prstClr val="black"/>
                </a:solidFill>
                <a:latin typeface="ＭＳ Ｐゴシック" panose="020B0600070205080204" pitchFamily="50" charset="-128"/>
              </a:rPr>
              <a:t>約</a:t>
            </a:r>
            <a:r>
              <a:rPr lang="en-US" altLang="ja-JP" sz="1292" b="1" dirty="0">
                <a:solidFill>
                  <a:prstClr val="black"/>
                </a:solidFill>
                <a:latin typeface="ＭＳ Ｐゴシック" panose="020B0600070205080204" pitchFamily="50" charset="-128"/>
              </a:rPr>
              <a:t>3,000</a:t>
            </a:r>
            <a:r>
              <a:rPr lang="ja-JP" altLang="ja-JP" sz="1292" b="1" dirty="0">
                <a:solidFill>
                  <a:prstClr val="black"/>
                </a:solidFill>
                <a:latin typeface="ＭＳ Ｐゴシック" panose="020B0600070205080204" pitchFamily="50" charset="-128"/>
              </a:rPr>
              <a:t>件</a:t>
            </a:r>
            <a:r>
              <a:rPr lang="ja-JP" altLang="en-US" sz="1292" b="1" dirty="0">
                <a:solidFill>
                  <a:prstClr val="black"/>
                </a:solidFill>
                <a:latin typeface="ＭＳ Ｐゴシック" panose="020B0600070205080204" pitchFamily="50" charset="-128"/>
              </a:rPr>
              <a:t>　（約</a:t>
            </a:r>
            <a:r>
              <a:rPr lang="en-US" altLang="ja-JP" sz="1292" b="1" dirty="0">
                <a:solidFill>
                  <a:prstClr val="black"/>
                </a:solidFill>
                <a:latin typeface="ＭＳ Ｐゴシック" panose="020B0600070205080204" pitchFamily="50" charset="-128"/>
              </a:rPr>
              <a:t>30</a:t>
            </a:r>
            <a:r>
              <a:rPr lang="ja-JP" altLang="en-US" sz="1292" b="1" dirty="0">
                <a:solidFill>
                  <a:prstClr val="black"/>
                </a:solidFill>
                <a:latin typeface="ＭＳ Ｐゴシック" panose="020B0600070205080204" pitchFamily="50" charset="-128"/>
              </a:rPr>
              <a:t>倍）</a:t>
            </a:r>
            <a:endParaRPr lang="en-US" altLang="ja-JP" sz="1292" b="1" dirty="0">
              <a:solidFill>
                <a:prstClr val="black"/>
              </a:solidFill>
              <a:latin typeface="ＭＳ Ｐゴシック" panose="020B0600070205080204" pitchFamily="50" charset="-128"/>
            </a:endParaRPr>
          </a:p>
          <a:p>
            <a:pPr marL="161196" indent="-161196" fontAlgn="auto">
              <a:lnSpc>
                <a:spcPts val="1846"/>
              </a:lnSpc>
              <a:spcBef>
                <a:spcPts val="0"/>
              </a:spcBef>
              <a:spcAft>
                <a:spcPts val="0"/>
              </a:spcAft>
              <a:defRPr/>
            </a:pPr>
            <a:r>
              <a:rPr lang="ja-JP" altLang="en-US" sz="1292" b="1" dirty="0">
                <a:solidFill>
                  <a:prstClr val="black"/>
                </a:solidFill>
                <a:latin typeface="ＭＳ Ｐゴシック" panose="020B0600070205080204" pitchFamily="50" charset="-128"/>
              </a:rPr>
              <a:t>　</a:t>
            </a:r>
            <a:r>
              <a:rPr lang="ja-JP" altLang="en-US" sz="1292" dirty="0">
                <a:solidFill>
                  <a:prstClr val="black"/>
                </a:solidFill>
                <a:latin typeface="ＭＳ Ｐゴシック" panose="020B0600070205080204" pitchFamily="50" charset="-128"/>
              </a:rPr>
              <a:t>　　・「ワークライフバランス」が記載された記事数</a:t>
            </a:r>
            <a:endParaRPr lang="en-US" altLang="ja-JP" sz="1292" dirty="0">
              <a:solidFill>
                <a:prstClr val="black"/>
              </a:solidFill>
              <a:latin typeface="ＭＳ Ｐゴシック" panose="020B0600070205080204" pitchFamily="50" charset="-128"/>
            </a:endParaRPr>
          </a:p>
          <a:p>
            <a:pPr marL="161196" indent="-161196" fontAlgn="auto">
              <a:lnSpc>
                <a:spcPts val="1846"/>
              </a:lnSpc>
              <a:spcBef>
                <a:spcPts val="0"/>
              </a:spcBef>
              <a:spcAft>
                <a:spcPts val="0"/>
              </a:spcAft>
              <a:defRPr/>
            </a:pPr>
            <a:r>
              <a:rPr lang="ja-JP" altLang="en-US" sz="1292" dirty="0">
                <a:solidFill>
                  <a:prstClr val="black"/>
                </a:solidFill>
                <a:latin typeface="ＭＳ Ｐゴシック" panose="020B0600070205080204" pitchFamily="50" charset="-128"/>
              </a:rPr>
              <a:t>　　　　　　約</a:t>
            </a:r>
            <a:r>
              <a:rPr lang="en-US" altLang="ja-JP" sz="1292" dirty="0">
                <a:solidFill>
                  <a:prstClr val="black"/>
                </a:solidFill>
                <a:latin typeface="ＭＳ Ｐゴシック" panose="020B0600070205080204" pitchFamily="50" charset="-128"/>
              </a:rPr>
              <a:t>1,300</a:t>
            </a:r>
            <a:r>
              <a:rPr lang="ja-JP" altLang="en-US" sz="1292" dirty="0">
                <a:solidFill>
                  <a:prstClr val="black"/>
                </a:solidFill>
                <a:latin typeface="ＭＳ Ｐゴシック" panose="020B0600070205080204" pitchFamily="50" charset="-128"/>
              </a:rPr>
              <a:t>件　→　</a:t>
            </a:r>
            <a:r>
              <a:rPr lang="ja-JP" altLang="ja-JP" sz="1292" b="1" dirty="0">
                <a:solidFill>
                  <a:prstClr val="black"/>
                </a:solidFill>
                <a:latin typeface="ＭＳ Ｐゴシック" panose="020B0600070205080204" pitchFamily="50" charset="-128"/>
              </a:rPr>
              <a:t>約</a:t>
            </a:r>
            <a:r>
              <a:rPr lang="en-US" altLang="ja-JP" sz="1292" b="1" dirty="0">
                <a:solidFill>
                  <a:prstClr val="black"/>
                </a:solidFill>
                <a:latin typeface="ＭＳ Ｐゴシック" panose="020B0600070205080204" pitchFamily="50" charset="-128"/>
              </a:rPr>
              <a:t>2,100</a:t>
            </a:r>
            <a:r>
              <a:rPr lang="ja-JP" altLang="ja-JP" sz="1292" b="1" dirty="0">
                <a:solidFill>
                  <a:prstClr val="black"/>
                </a:solidFill>
                <a:latin typeface="ＭＳ Ｐゴシック" panose="020B0600070205080204" pitchFamily="50" charset="-128"/>
              </a:rPr>
              <a:t>件</a:t>
            </a:r>
            <a:r>
              <a:rPr lang="ja-JP" altLang="en-US" sz="1292" b="1" dirty="0">
                <a:solidFill>
                  <a:prstClr val="black"/>
                </a:solidFill>
                <a:latin typeface="ＭＳ Ｐゴシック" panose="020B0600070205080204" pitchFamily="50" charset="-128"/>
              </a:rPr>
              <a:t>　（約</a:t>
            </a:r>
            <a:r>
              <a:rPr lang="en-US" altLang="ja-JP" sz="1292" b="1" dirty="0">
                <a:solidFill>
                  <a:prstClr val="black"/>
                </a:solidFill>
                <a:latin typeface="ＭＳ Ｐゴシック" panose="020B0600070205080204" pitchFamily="50" charset="-128"/>
              </a:rPr>
              <a:t>1.6</a:t>
            </a:r>
            <a:r>
              <a:rPr lang="ja-JP" altLang="en-US" sz="1292" b="1" dirty="0">
                <a:solidFill>
                  <a:prstClr val="black"/>
                </a:solidFill>
                <a:latin typeface="ＭＳ Ｐゴシック" panose="020B0600070205080204" pitchFamily="50" charset="-128"/>
              </a:rPr>
              <a:t>倍）</a:t>
            </a:r>
            <a:endParaRPr lang="en-US" altLang="ja-JP" sz="1292" b="1" dirty="0">
              <a:solidFill>
                <a:prstClr val="black"/>
              </a:solidFill>
              <a:latin typeface="ＭＳ Ｐゴシック" panose="020B0600070205080204" pitchFamily="50" charset="-128"/>
            </a:endParaRPr>
          </a:p>
          <a:p>
            <a:pPr marL="187574" indent="-187574" fontAlgn="auto">
              <a:lnSpc>
                <a:spcPts val="1846"/>
              </a:lnSpc>
              <a:spcBef>
                <a:spcPts val="0"/>
              </a:spcBef>
              <a:spcAft>
                <a:spcPts val="0"/>
              </a:spcAft>
              <a:defRPr/>
            </a:pPr>
            <a:r>
              <a:rPr lang="ja-JP" altLang="en-US" sz="1477" dirty="0">
                <a:solidFill>
                  <a:prstClr val="black"/>
                </a:solidFill>
                <a:latin typeface="ＭＳ Ｐゴシック" panose="020B0600070205080204" pitchFamily="50" charset="-128"/>
              </a:rPr>
              <a:t>○</a:t>
            </a:r>
            <a:r>
              <a:rPr lang="ja-JP" altLang="en-US" sz="1477" spc="-92" dirty="0">
                <a:solidFill>
                  <a:prstClr val="black"/>
                </a:solidFill>
                <a:latin typeface="ＭＳ Ｐゴシック" panose="020B0600070205080204" pitchFamily="50" charset="-128"/>
              </a:rPr>
              <a:t>「輝く女性の活躍を加速する男性リーダーの会」が行動宣言を公表</a:t>
            </a:r>
            <a:r>
              <a:rPr lang="ja-JP" altLang="en-US" sz="1108" dirty="0">
                <a:solidFill>
                  <a:prstClr val="black"/>
                </a:solidFill>
                <a:latin typeface="ＭＳ Ｐ明朝" panose="02020600040205080304" pitchFamily="18" charset="-128"/>
                <a:ea typeface="ＭＳ Ｐ明朝" panose="02020600040205080304" pitchFamily="18" charset="-128"/>
              </a:rPr>
              <a:t>（</a:t>
            </a:r>
            <a:r>
              <a:rPr lang="en-US" altLang="ja-JP" sz="1108" dirty="0">
                <a:solidFill>
                  <a:prstClr val="black"/>
                </a:solidFill>
                <a:latin typeface="ＭＳ Ｐ明朝" panose="02020600040205080304" pitchFamily="18" charset="-128"/>
                <a:ea typeface="ＭＳ Ｐ明朝" panose="02020600040205080304" pitchFamily="18" charset="-128"/>
              </a:rPr>
              <a:t>2014</a:t>
            </a:r>
            <a:r>
              <a:rPr lang="ja-JP" altLang="en-US" sz="1108" dirty="0">
                <a:solidFill>
                  <a:prstClr val="black"/>
                </a:solidFill>
                <a:latin typeface="ＭＳ Ｐ明朝" panose="02020600040205080304" pitchFamily="18" charset="-128"/>
                <a:ea typeface="ＭＳ Ｐ明朝" panose="02020600040205080304" pitchFamily="18" charset="-128"/>
              </a:rPr>
              <a:t>年６月）</a:t>
            </a:r>
            <a:endParaRPr lang="en-US" altLang="ja-JP" sz="1108" dirty="0">
              <a:solidFill>
                <a:prstClr val="black"/>
              </a:solidFill>
              <a:latin typeface="ＭＳ Ｐ明朝" panose="02020600040205080304" pitchFamily="18" charset="-128"/>
              <a:ea typeface="ＭＳ Ｐ明朝" panose="02020600040205080304" pitchFamily="18" charset="-128"/>
            </a:endParaRPr>
          </a:p>
          <a:p>
            <a:pPr marL="161196" indent="-161196" fontAlgn="auto">
              <a:lnSpc>
                <a:spcPts val="1846"/>
              </a:lnSpc>
              <a:spcBef>
                <a:spcPts val="0"/>
              </a:spcBef>
              <a:spcAft>
                <a:spcPts val="0"/>
              </a:spcAft>
              <a:defRPr/>
            </a:pPr>
            <a:r>
              <a:rPr lang="ja-JP" altLang="en-US" sz="1477" dirty="0">
                <a:solidFill>
                  <a:prstClr val="black"/>
                </a:solidFill>
                <a:latin typeface="ＭＳ Ｐゴシック" panose="020B0600070205080204" pitchFamily="50" charset="-128"/>
              </a:rPr>
              <a:t>○経団連</a:t>
            </a:r>
            <a:r>
              <a:rPr lang="en-US" altLang="ja-JP" sz="1477" dirty="0">
                <a:solidFill>
                  <a:prstClr val="black"/>
                </a:solidFill>
                <a:latin typeface="ＭＳ Ｐゴシック" panose="020B0600070205080204" pitchFamily="50" charset="-128"/>
              </a:rPr>
              <a:t>452</a:t>
            </a:r>
            <a:r>
              <a:rPr lang="ja-JP" altLang="en-US" sz="1477" dirty="0">
                <a:solidFill>
                  <a:prstClr val="black"/>
                </a:solidFill>
                <a:latin typeface="ＭＳ Ｐゴシック" panose="020B0600070205080204" pitchFamily="50" charset="-128"/>
              </a:rPr>
              <a:t>社（会員企業の約</a:t>
            </a:r>
            <a:r>
              <a:rPr lang="en-US" altLang="ja-JP" sz="1477" dirty="0">
                <a:solidFill>
                  <a:prstClr val="black"/>
                </a:solidFill>
                <a:latin typeface="ＭＳ Ｐゴシック" panose="020B0600070205080204" pitchFamily="50" charset="-128"/>
              </a:rPr>
              <a:t>35</a:t>
            </a:r>
            <a:r>
              <a:rPr lang="ja-JP" altLang="en-US" sz="1477" dirty="0">
                <a:solidFill>
                  <a:prstClr val="black"/>
                </a:solidFill>
                <a:latin typeface="ＭＳ Ｐゴシック" panose="020B0600070205080204" pitchFamily="50" charset="-128"/>
              </a:rPr>
              <a:t>％）が自主行動計画を公表</a:t>
            </a:r>
            <a:r>
              <a:rPr lang="ja-JP" altLang="en-US" sz="1108" dirty="0">
                <a:solidFill>
                  <a:prstClr val="black"/>
                </a:solidFill>
                <a:latin typeface="ＭＳ Ｐ明朝" panose="02020600040205080304" pitchFamily="18" charset="-128"/>
                <a:ea typeface="ＭＳ Ｐ明朝" panose="02020600040205080304" pitchFamily="18" charset="-128"/>
              </a:rPr>
              <a:t>（</a:t>
            </a:r>
            <a:r>
              <a:rPr lang="en-US" altLang="ja-JP" sz="1108" dirty="0">
                <a:solidFill>
                  <a:prstClr val="black"/>
                </a:solidFill>
                <a:latin typeface="ＭＳ Ｐ明朝" panose="02020600040205080304" pitchFamily="18" charset="-128"/>
                <a:ea typeface="ＭＳ Ｐ明朝" panose="02020600040205080304" pitchFamily="18" charset="-128"/>
              </a:rPr>
              <a:t>2016</a:t>
            </a:r>
            <a:r>
              <a:rPr lang="ja-JP" altLang="en-US" sz="1108" dirty="0">
                <a:solidFill>
                  <a:prstClr val="black"/>
                </a:solidFill>
                <a:latin typeface="ＭＳ Ｐ明朝" panose="02020600040205080304" pitchFamily="18" charset="-128"/>
                <a:ea typeface="ＭＳ Ｐ明朝" panose="02020600040205080304" pitchFamily="18" charset="-128"/>
              </a:rPr>
              <a:t>年４月時点）</a:t>
            </a:r>
            <a:endParaRPr lang="en-US" altLang="ja-JP" sz="1108" dirty="0">
              <a:solidFill>
                <a:prstClr val="black"/>
              </a:solidFill>
              <a:latin typeface="ＭＳ Ｐ明朝" panose="02020600040205080304" pitchFamily="18" charset="-128"/>
              <a:ea typeface="ＭＳ Ｐ明朝" panose="02020600040205080304" pitchFamily="18" charset="-128"/>
            </a:endParaRPr>
          </a:p>
          <a:p>
            <a:pPr marL="161196" indent="-161196" fontAlgn="auto">
              <a:lnSpc>
                <a:spcPts val="1846"/>
              </a:lnSpc>
              <a:spcBef>
                <a:spcPts val="0"/>
              </a:spcBef>
              <a:spcAft>
                <a:spcPts val="0"/>
              </a:spcAft>
              <a:defRPr/>
            </a:pPr>
            <a:r>
              <a:rPr lang="ja-JP" altLang="en-US" sz="1477" dirty="0">
                <a:solidFill>
                  <a:prstClr val="black"/>
                </a:solidFill>
                <a:latin typeface="ＭＳ Ｐゴシック" panose="020B0600070205080204" pitchFamily="50" charset="-128"/>
              </a:rPr>
              <a:t>○</a:t>
            </a:r>
            <a:r>
              <a:rPr lang="en-US" altLang="ja-JP" sz="1477" dirty="0">
                <a:solidFill>
                  <a:prstClr val="black"/>
                </a:solidFill>
                <a:latin typeface="ＭＳ Ｐゴシック" panose="020B0600070205080204" pitchFamily="50" charset="-128"/>
              </a:rPr>
              <a:t>UN</a:t>
            </a:r>
            <a:r>
              <a:rPr lang="ja-JP" altLang="en-US" sz="1477" dirty="0">
                <a:solidFill>
                  <a:prstClr val="black"/>
                </a:solidFill>
                <a:latin typeface="ＭＳ Ｐゴシック" panose="020B0600070205080204" pitchFamily="50" charset="-128"/>
              </a:rPr>
              <a:t> </a:t>
            </a:r>
            <a:r>
              <a:rPr lang="en-US" altLang="ja-JP" sz="1477" dirty="0">
                <a:solidFill>
                  <a:prstClr val="black"/>
                </a:solidFill>
                <a:latin typeface="ＭＳ Ｐゴシック" panose="020B0600070205080204" pitchFamily="50" charset="-128"/>
              </a:rPr>
              <a:t>Women </a:t>
            </a:r>
            <a:r>
              <a:rPr lang="ja-JP" altLang="en-US" sz="1477" dirty="0">
                <a:solidFill>
                  <a:prstClr val="black"/>
                </a:solidFill>
                <a:latin typeface="ＭＳ Ｐゴシック" panose="020B0600070205080204" pitchFamily="50" charset="-128"/>
              </a:rPr>
              <a:t>が、ジェンダー平等を推進する世界の政治的トップリーダー</a:t>
            </a:r>
            <a:r>
              <a:rPr lang="en-US" altLang="ja-JP" sz="1477" dirty="0">
                <a:solidFill>
                  <a:prstClr val="black"/>
                </a:solidFill>
                <a:latin typeface="ＭＳ Ｐゴシック" panose="020B0600070205080204" pitchFamily="50" charset="-128"/>
              </a:rPr>
              <a:t>10</a:t>
            </a:r>
            <a:r>
              <a:rPr lang="ja-JP" altLang="en-US" sz="1477" dirty="0">
                <a:solidFill>
                  <a:prstClr val="black"/>
                </a:solidFill>
                <a:latin typeface="ＭＳ Ｐゴシック" panose="020B0600070205080204" pitchFamily="50" charset="-128"/>
              </a:rPr>
              <a:t>人に安倍総理を、世界のトップ大学</a:t>
            </a:r>
            <a:r>
              <a:rPr lang="en-US" altLang="ja-JP" sz="1477" dirty="0">
                <a:solidFill>
                  <a:prstClr val="black"/>
                </a:solidFill>
                <a:latin typeface="ＭＳ Ｐゴシック" panose="020B0600070205080204" pitchFamily="50" charset="-128"/>
              </a:rPr>
              <a:t>10</a:t>
            </a:r>
            <a:r>
              <a:rPr lang="ja-JP" altLang="en-US" sz="1477" dirty="0">
                <a:solidFill>
                  <a:prstClr val="black"/>
                </a:solidFill>
                <a:latin typeface="ＭＳ Ｐゴシック" panose="020B0600070205080204" pitchFamily="50" charset="-128"/>
              </a:rPr>
              <a:t>校に名古屋大学を選出</a:t>
            </a:r>
            <a:endParaRPr lang="en-US" altLang="ja-JP" sz="1477" dirty="0">
              <a:solidFill>
                <a:prstClr val="black"/>
              </a:solidFill>
              <a:latin typeface="ＭＳ Ｐゴシック" panose="020B0600070205080204" pitchFamily="50" charset="-128"/>
            </a:endParaRPr>
          </a:p>
          <a:p>
            <a:pPr marL="161196" indent="-161196" fontAlgn="auto">
              <a:spcBef>
                <a:spcPts val="0"/>
              </a:spcBef>
              <a:spcAft>
                <a:spcPts val="0"/>
              </a:spcAft>
              <a:defRPr/>
            </a:pPr>
            <a:endParaRPr lang="ja-JP" altLang="en-US" sz="1292" dirty="0">
              <a:solidFill>
                <a:prstClr val="black"/>
              </a:solidFill>
              <a:latin typeface="ＭＳ Ｐゴシック" panose="020B0600070205080204" pitchFamily="50" charset="-128"/>
            </a:endParaRPr>
          </a:p>
        </p:txBody>
      </p:sp>
      <p:sp>
        <p:nvSpPr>
          <p:cNvPr id="17" name="正方形/長方形 16"/>
          <p:cNvSpPr/>
          <p:nvPr/>
        </p:nvSpPr>
        <p:spPr>
          <a:xfrm>
            <a:off x="5109798" y="1254371"/>
            <a:ext cx="4325815" cy="348109"/>
          </a:xfrm>
          <a:prstGeom prst="rect">
            <a:avLst/>
          </a:prstGeom>
          <a:solidFill>
            <a:srgbClr val="0070C0"/>
          </a:solidFill>
          <a:ln>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fontAlgn="auto">
              <a:spcBef>
                <a:spcPts val="0"/>
              </a:spcBef>
              <a:spcAft>
                <a:spcPts val="0"/>
              </a:spcAft>
              <a:defRPr/>
            </a:pPr>
            <a:r>
              <a:rPr lang="ja-JP" altLang="en-US" sz="1662" dirty="0">
                <a:solidFill>
                  <a:prstClr val="white"/>
                </a:solidFill>
              </a:rPr>
              <a:t>○内外への影響</a:t>
            </a:r>
            <a:endParaRPr lang="en-US" altLang="ja-JP" sz="1662" dirty="0">
              <a:solidFill>
                <a:prstClr val="white"/>
              </a:solidFill>
            </a:endParaRPr>
          </a:p>
        </p:txBody>
      </p:sp>
      <p:sp>
        <p:nvSpPr>
          <p:cNvPr id="23" name="テキスト ボックス 22"/>
          <p:cNvSpPr txBox="1"/>
          <p:nvPr/>
        </p:nvSpPr>
        <p:spPr>
          <a:xfrm>
            <a:off x="468923" y="1249975"/>
            <a:ext cx="4535366" cy="348109"/>
          </a:xfrm>
          <a:prstGeom prst="rect">
            <a:avLst/>
          </a:prstGeom>
          <a:solidFill>
            <a:srgbClr val="0070C0"/>
          </a:solidFill>
          <a:ln>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fontAlgn="auto">
              <a:spcBef>
                <a:spcPts val="0"/>
              </a:spcBef>
              <a:spcAft>
                <a:spcPts val="0"/>
              </a:spcAft>
              <a:defRPr/>
            </a:pPr>
            <a:r>
              <a:rPr lang="ja-JP" altLang="en-US" sz="1662" dirty="0">
                <a:solidFill>
                  <a:prstClr val="white"/>
                </a:solidFill>
              </a:rPr>
              <a:t>○第２次安倍内閣以降の取組</a:t>
            </a:r>
            <a:endParaRPr lang="en-US" altLang="ja-JP" sz="1662" dirty="0">
              <a:solidFill>
                <a:prstClr val="white"/>
              </a:solidFill>
            </a:endParaRPr>
          </a:p>
        </p:txBody>
      </p:sp>
      <p:sp>
        <p:nvSpPr>
          <p:cNvPr id="11" name="スライド番号プレースホルダー 3"/>
          <p:cNvSpPr>
            <a:spLocks noGrp="1"/>
          </p:cNvSpPr>
          <p:nvPr>
            <p:ph type="sldNum" sz="quarter" idx="12"/>
          </p:nvPr>
        </p:nvSpPr>
        <p:spPr>
          <a:xfrm>
            <a:off x="7848600" y="6489816"/>
            <a:ext cx="2057400" cy="365125"/>
          </a:xfrm>
        </p:spPr>
        <p:txBody>
          <a:bodyPr/>
          <a:lstStyle/>
          <a:p>
            <a:r>
              <a:rPr lang="en-US" altLang="ja-JP" dirty="0" smtClean="0">
                <a:solidFill>
                  <a:prstClr val="black">
                    <a:tint val="75000"/>
                  </a:prstClr>
                </a:solidFill>
              </a:rPr>
              <a:t>1</a:t>
            </a:r>
            <a:endParaRPr lang="ja-JP" altLang="en-US" dirty="0">
              <a:solidFill>
                <a:prstClr val="black">
                  <a:tint val="75000"/>
                </a:prstClr>
              </a:solidFill>
            </a:endParaRPr>
          </a:p>
        </p:txBody>
      </p:sp>
    </p:spTree>
    <p:extLst>
      <p:ext uri="{BB962C8B-B14F-4D97-AF65-F5344CB8AC3E}">
        <p14:creationId xmlns:p14="http://schemas.microsoft.com/office/powerpoint/2010/main" val="9163903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AutoShape 5"/>
          <p:cNvSpPr>
            <a:spLocks noChangeArrowheads="1"/>
          </p:cNvSpPr>
          <p:nvPr/>
        </p:nvSpPr>
        <p:spPr bwMode="auto">
          <a:xfrm>
            <a:off x="8135816" y="5558206"/>
            <a:ext cx="1210408" cy="331177"/>
          </a:xfrm>
          <a:prstGeom prst="roundRect">
            <a:avLst>
              <a:gd name="adj" fmla="val 16667"/>
            </a:avLst>
          </a:prstGeom>
          <a:solidFill>
            <a:srgbClr val="FFCCFF"/>
          </a:solidFill>
          <a:ln w="9525">
            <a:solidFill>
              <a:schemeClr val="tx1"/>
            </a:solidFill>
            <a:round/>
            <a:headEnd/>
            <a:tailEnd/>
          </a:ln>
          <a:effectLst>
            <a:outerShdw dist="71842" dir="2700000" algn="ctr" rotWithShape="0">
              <a:schemeClr val="bg2"/>
            </a:outerShdw>
          </a:effec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92">
                <a:latin typeface="Arial" panose="020B0604020202020204" pitchFamily="34" charset="0"/>
              </a:rPr>
              <a:t>国際機関等</a:t>
            </a:r>
          </a:p>
        </p:txBody>
      </p:sp>
      <p:sp>
        <p:nvSpPr>
          <p:cNvPr id="83972" name="AutoShape 6"/>
          <p:cNvSpPr>
            <a:spLocks noChangeArrowheads="1"/>
          </p:cNvSpPr>
          <p:nvPr/>
        </p:nvSpPr>
        <p:spPr bwMode="auto">
          <a:xfrm>
            <a:off x="7258050" y="6154617"/>
            <a:ext cx="1499088" cy="332643"/>
          </a:xfrm>
          <a:prstGeom prst="roundRect">
            <a:avLst>
              <a:gd name="adj" fmla="val 16667"/>
            </a:avLst>
          </a:prstGeom>
          <a:solidFill>
            <a:srgbClr val="FFCCFF"/>
          </a:solidFill>
          <a:ln w="9525">
            <a:solidFill>
              <a:schemeClr val="tx1"/>
            </a:solidFill>
            <a:round/>
            <a:headEnd/>
            <a:tailEnd/>
          </a:ln>
          <a:effectLst>
            <a:outerShdw dist="71842" dir="2700000" algn="ctr" rotWithShape="0">
              <a:schemeClr val="bg2"/>
            </a:outerShdw>
          </a:effec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92">
                <a:latin typeface="Arial" panose="020B0604020202020204" pitchFamily="34" charset="0"/>
              </a:rPr>
              <a:t>地方公共団体</a:t>
            </a:r>
          </a:p>
        </p:txBody>
      </p:sp>
      <p:sp>
        <p:nvSpPr>
          <p:cNvPr id="83973" name="AutoShape 9"/>
          <p:cNvSpPr>
            <a:spLocks noChangeArrowheads="1"/>
          </p:cNvSpPr>
          <p:nvPr/>
        </p:nvSpPr>
        <p:spPr bwMode="auto">
          <a:xfrm>
            <a:off x="6682154" y="4028344"/>
            <a:ext cx="2592266" cy="1129811"/>
          </a:xfrm>
          <a:prstGeom prst="roundRect">
            <a:avLst>
              <a:gd name="adj" fmla="val 16667"/>
            </a:avLst>
          </a:prstGeom>
          <a:solidFill>
            <a:srgbClr val="B9FFB9"/>
          </a:solidFill>
          <a:ln w="9525">
            <a:solidFill>
              <a:schemeClr val="tx1"/>
            </a:solidFill>
            <a:round/>
            <a:headEnd/>
            <a:tailEnd/>
          </a:ln>
          <a:effectLst>
            <a:outerShdw dist="71842" dir="2700000" algn="ctr" rotWithShape="0">
              <a:schemeClr val="bg2"/>
            </a:outerShdw>
          </a:effectLst>
        </p:spPr>
        <p:txBody>
          <a:bodyPr wrap="none" lIns="83077" tIns="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77">
                <a:latin typeface="Arial" panose="020B0604020202020204" pitchFamily="34" charset="0"/>
                <a:ea typeface="HGPｺﾞｼｯｸE" panose="020B0900000000000000" pitchFamily="50" charset="-128"/>
              </a:rPr>
              <a:t>内閣府　男女共同参画局</a:t>
            </a:r>
          </a:p>
          <a:p>
            <a:pPr eaLnBrk="1" hangingPunct="1">
              <a:spcBef>
                <a:spcPct val="0"/>
              </a:spcBef>
              <a:buFontTx/>
              <a:buNone/>
            </a:pPr>
            <a:endParaRPr lang="ja-JP" altLang="en-US" sz="738">
              <a:latin typeface="Arial" panose="020B0604020202020204" pitchFamily="34" charset="0"/>
            </a:endParaRPr>
          </a:p>
          <a:p>
            <a:pPr eaLnBrk="1" hangingPunct="1">
              <a:spcBef>
                <a:spcPct val="0"/>
              </a:spcBef>
              <a:buFontTx/>
              <a:buNone/>
            </a:pPr>
            <a:r>
              <a:rPr lang="ja-JP" altLang="en-US" sz="1292">
                <a:latin typeface="Arial" panose="020B0604020202020204" pitchFamily="34" charset="0"/>
              </a:rPr>
              <a:t>　・政策の企画立案・総合調整</a:t>
            </a:r>
          </a:p>
          <a:p>
            <a:pPr eaLnBrk="1" hangingPunct="1">
              <a:spcBef>
                <a:spcPct val="0"/>
              </a:spcBef>
              <a:buFontTx/>
              <a:buNone/>
            </a:pPr>
            <a:r>
              <a:rPr lang="ja-JP" altLang="en-US" sz="1292">
                <a:latin typeface="Arial" panose="020B0604020202020204" pitchFamily="34" charset="0"/>
              </a:rPr>
              <a:t>　・白書の作成や調査・研究</a:t>
            </a:r>
          </a:p>
          <a:p>
            <a:pPr eaLnBrk="1" hangingPunct="1">
              <a:spcBef>
                <a:spcPct val="0"/>
              </a:spcBef>
              <a:buFontTx/>
              <a:buNone/>
            </a:pPr>
            <a:r>
              <a:rPr lang="ja-JP" altLang="en-US" sz="1292">
                <a:latin typeface="Arial" panose="020B0604020202020204" pitchFamily="34" charset="0"/>
              </a:rPr>
              <a:t>　・男女共同参画の普及・啓発</a:t>
            </a:r>
          </a:p>
        </p:txBody>
      </p:sp>
      <p:sp>
        <p:nvSpPr>
          <p:cNvPr id="83974" name="AutoShape 11"/>
          <p:cNvSpPr>
            <a:spLocks noChangeArrowheads="1"/>
          </p:cNvSpPr>
          <p:nvPr/>
        </p:nvSpPr>
        <p:spPr bwMode="auto">
          <a:xfrm>
            <a:off x="6537083" y="5690089"/>
            <a:ext cx="1368669" cy="332642"/>
          </a:xfrm>
          <a:prstGeom prst="roundRect">
            <a:avLst>
              <a:gd name="adj" fmla="val 16667"/>
            </a:avLst>
          </a:prstGeom>
          <a:solidFill>
            <a:srgbClr val="FFCCFF"/>
          </a:solidFill>
          <a:ln w="9525">
            <a:solidFill>
              <a:schemeClr val="tx1"/>
            </a:solidFill>
            <a:round/>
            <a:headEnd/>
            <a:tailEnd/>
          </a:ln>
          <a:effectLst>
            <a:outerShdw dist="71842" dir="2700000" algn="ctr" rotWithShape="0">
              <a:schemeClr val="bg2"/>
            </a:outerShdw>
          </a:effec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77">
                <a:latin typeface="Arial" panose="020B0604020202020204" pitchFamily="34" charset="0"/>
              </a:rPr>
              <a:t>関係行政機関</a:t>
            </a:r>
          </a:p>
        </p:txBody>
      </p:sp>
      <p:sp>
        <p:nvSpPr>
          <p:cNvPr id="83975" name="Line 15"/>
          <p:cNvSpPr>
            <a:spLocks noChangeShapeType="1"/>
          </p:cNvSpPr>
          <p:nvPr/>
        </p:nvSpPr>
        <p:spPr bwMode="auto">
          <a:xfrm>
            <a:off x="7041174" y="5158155"/>
            <a:ext cx="0" cy="531935"/>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ja-JP" altLang="en-US" sz="1662"/>
          </a:p>
        </p:txBody>
      </p:sp>
      <p:sp>
        <p:nvSpPr>
          <p:cNvPr id="83976" name="Line 16"/>
          <p:cNvSpPr>
            <a:spLocks noChangeShapeType="1"/>
          </p:cNvSpPr>
          <p:nvPr/>
        </p:nvSpPr>
        <p:spPr bwMode="auto">
          <a:xfrm>
            <a:off x="8049358" y="5158154"/>
            <a:ext cx="0" cy="996462"/>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ja-JP" altLang="en-US" sz="1662"/>
          </a:p>
        </p:txBody>
      </p:sp>
      <p:sp>
        <p:nvSpPr>
          <p:cNvPr id="83977" name="Line 17"/>
          <p:cNvSpPr>
            <a:spLocks noChangeShapeType="1"/>
          </p:cNvSpPr>
          <p:nvPr/>
        </p:nvSpPr>
        <p:spPr bwMode="auto">
          <a:xfrm>
            <a:off x="8698523" y="5158154"/>
            <a:ext cx="0" cy="40005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ja-JP" altLang="en-US" sz="1662"/>
          </a:p>
        </p:txBody>
      </p:sp>
      <p:grpSp>
        <p:nvGrpSpPr>
          <p:cNvPr id="83978" name="グループ化 2"/>
          <p:cNvGrpSpPr>
            <a:grpSpLocks/>
          </p:cNvGrpSpPr>
          <p:nvPr/>
        </p:nvGrpSpPr>
        <p:grpSpPr bwMode="auto">
          <a:xfrm>
            <a:off x="525097" y="1787034"/>
            <a:ext cx="5905500" cy="3566995"/>
            <a:chOff x="169128" y="1686353"/>
            <a:chExt cx="6397625" cy="3687335"/>
          </a:xfrm>
        </p:grpSpPr>
        <p:sp>
          <p:nvSpPr>
            <p:cNvPr id="84000" name="Rectangle 2"/>
            <p:cNvSpPr>
              <a:spLocks noChangeArrowheads="1"/>
            </p:cNvSpPr>
            <p:nvPr/>
          </p:nvSpPr>
          <p:spPr bwMode="auto">
            <a:xfrm>
              <a:off x="393517" y="2048423"/>
              <a:ext cx="6007100" cy="815549"/>
            </a:xfrm>
            <a:prstGeom prst="rect">
              <a:avLst/>
            </a:prstGeom>
            <a:solidFill>
              <a:srgbClr val="DFDDFF"/>
            </a:solidFill>
            <a:ln w="9525">
              <a:solidFill>
                <a:schemeClr val="tx1"/>
              </a:solidFill>
              <a:miter lim="800000"/>
              <a:headEnd/>
              <a:tailEnd/>
            </a:ln>
            <a:effectLst>
              <a:outerShdw dist="71842" dir="2700000" algn="ctr" rotWithShape="0">
                <a:schemeClr val="bg2"/>
              </a:outerShdw>
            </a:effec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108">
                  <a:latin typeface="Arial" panose="020B0604020202020204" pitchFamily="34" charset="0"/>
                </a:rPr>
                <a:t>＜根拠＞男女共同参画社会基本法に基づき、内閣府に設置（平成１３年１月）</a:t>
              </a:r>
            </a:p>
            <a:p>
              <a:pPr eaLnBrk="1" hangingPunct="1">
                <a:spcBef>
                  <a:spcPct val="0"/>
                </a:spcBef>
                <a:buFontTx/>
                <a:buNone/>
              </a:pPr>
              <a:r>
                <a:rPr lang="ja-JP" altLang="en-US" sz="1108">
                  <a:latin typeface="Arial" panose="020B0604020202020204" pitchFamily="34" charset="0"/>
                </a:rPr>
                <a:t>＜構成＞内閣官房長官（議長）、国務大臣１２名、有識者１２名</a:t>
              </a:r>
            </a:p>
            <a:p>
              <a:pPr eaLnBrk="1" hangingPunct="1">
                <a:spcBef>
                  <a:spcPct val="0"/>
                </a:spcBef>
                <a:buFontTx/>
                <a:buNone/>
              </a:pPr>
              <a:r>
                <a:rPr lang="ja-JP" altLang="en-US" sz="1108">
                  <a:latin typeface="Arial" panose="020B0604020202020204" pitchFamily="34" charset="0"/>
                </a:rPr>
                <a:t>＜役割＞　・基本的な方針・政策、重要事項等の調査審議</a:t>
              </a:r>
            </a:p>
            <a:p>
              <a:pPr eaLnBrk="1" hangingPunct="1">
                <a:spcBef>
                  <a:spcPct val="0"/>
                </a:spcBef>
                <a:buFontTx/>
                <a:buNone/>
              </a:pPr>
              <a:r>
                <a:rPr lang="ja-JP" altLang="en-US" sz="1108">
                  <a:latin typeface="Arial" panose="020B0604020202020204" pitchFamily="34" charset="0"/>
                </a:rPr>
                <a:t>　　　　　　　・政府の施策の実施状況の監視・影響調査</a:t>
              </a:r>
            </a:p>
          </p:txBody>
        </p:sp>
        <p:sp>
          <p:nvSpPr>
            <p:cNvPr id="84001" name="Rectangle 3"/>
            <p:cNvSpPr>
              <a:spLocks noChangeArrowheads="1"/>
            </p:cNvSpPr>
            <p:nvPr/>
          </p:nvSpPr>
          <p:spPr bwMode="auto">
            <a:xfrm>
              <a:off x="393517" y="3301277"/>
              <a:ext cx="6007100" cy="770578"/>
            </a:xfrm>
            <a:prstGeom prst="rect">
              <a:avLst/>
            </a:prstGeom>
            <a:solidFill>
              <a:srgbClr val="FFD1D1"/>
            </a:solidFill>
            <a:ln w="9525">
              <a:solidFill>
                <a:schemeClr val="tx1"/>
              </a:solidFill>
              <a:miter lim="800000"/>
              <a:headEnd/>
              <a:tailEnd/>
            </a:ln>
            <a:effectLst>
              <a:outerShdw dist="71842" dir="2700000" algn="ctr" rotWithShape="0">
                <a:schemeClr val="bg2"/>
              </a:outerShdw>
            </a:effec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108">
                  <a:latin typeface="Arial" panose="020B0604020202020204" pitchFamily="34" charset="0"/>
                </a:rPr>
                <a:t>＜根拠＞閣議決定に基づき、内閣に設置（平成６年７月）</a:t>
              </a:r>
            </a:p>
            <a:p>
              <a:pPr eaLnBrk="1" hangingPunct="1">
                <a:spcBef>
                  <a:spcPct val="0"/>
                </a:spcBef>
                <a:buFontTx/>
                <a:buNone/>
              </a:pPr>
              <a:r>
                <a:rPr lang="ja-JP" altLang="en-US" sz="1108">
                  <a:latin typeface="Arial" panose="020B0604020202020204" pitchFamily="34" charset="0"/>
                </a:rPr>
                <a:t>＜構成＞内閣総理大臣（本部長）、内閣官房長官、男女共同参画担当大臣（副本部長）</a:t>
              </a:r>
            </a:p>
            <a:p>
              <a:pPr eaLnBrk="1" hangingPunct="1">
                <a:spcBef>
                  <a:spcPct val="0"/>
                </a:spcBef>
                <a:buFontTx/>
                <a:buNone/>
              </a:pPr>
              <a:r>
                <a:rPr lang="ja-JP" altLang="en-US" sz="1108">
                  <a:latin typeface="Arial" panose="020B0604020202020204" pitchFamily="34" charset="0"/>
                </a:rPr>
                <a:t>　　　　　　全閣僚</a:t>
              </a:r>
            </a:p>
            <a:p>
              <a:pPr eaLnBrk="1" hangingPunct="1">
                <a:spcBef>
                  <a:spcPct val="0"/>
                </a:spcBef>
                <a:buFontTx/>
                <a:buNone/>
              </a:pPr>
              <a:r>
                <a:rPr lang="ja-JP" altLang="en-US" sz="1108">
                  <a:latin typeface="Arial" panose="020B0604020202020204" pitchFamily="34" charset="0"/>
                </a:rPr>
                <a:t>＜役割＞施策の円滑かつ効果的な推進</a:t>
              </a:r>
              <a:endParaRPr lang="ja-JP" altLang="en-US" sz="1108" b="1">
                <a:latin typeface="Arial" panose="020B0604020202020204" pitchFamily="34" charset="0"/>
              </a:endParaRPr>
            </a:p>
          </p:txBody>
        </p:sp>
        <p:sp>
          <p:nvSpPr>
            <p:cNvPr id="84002" name="Text Box 7"/>
            <p:cNvSpPr txBox="1">
              <a:spLocks noChangeArrowheads="1"/>
            </p:cNvSpPr>
            <p:nvPr/>
          </p:nvSpPr>
          <p:spPr bwMode="auto">
            <a:xfrm>
              <a:off x="236355" y="2940913"/>
              <a:ext cx="2733675" cy="377074"/>
            </a:xfrm>
            <a:prstGeom prst="rect">
              <a:avLst/>
            </a:prstGeom>
            <a:solidFill>
              <a:srgbClr val="FFA7A7"/>
            </a:solidFill>
            <a:ln w="19050">
              <a:solidFill>
                <a:srgbClr val="4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ja-JP" altLang="en-US" sz="1662">
                  <a:latin typeface="Arial" panose="020B0604020202020204" pitchFamily="34" charset="0"/>
                  <a:ea typeface="HGPｺﾞｼｯｸE" panose="020B0900000000000000" pitchFamily="50" charset="-128"/>
                </a:rPr>
                <a:t>男女共同参画推進本部</a:t>
              </a:r>
            </a:p>
          </p:txBody>
        </p:sp>
        <p:sp>
          <p:nvSpPr>
            <p:cNvPr id="84003" name="Rectangle 12"/>
            <p:cNvSpPr>
              <a:spLocks noChangeArrowheads="1"/>
            </p:cNvSpPr>
            <p:nvPr/>
          </p:nvSpPr>
          <p:spPr bwMode="auto">
            <a:xfrm>
              <a:off x="382220" y="4495801"/>
              <a:ext cx="6007100" cy="785873"/>
            </a:xfrm>
            <a:prstGeom prst="rect">
              <a:avLst/>
            </a:prstGeom>
            <a:solidFill>
              <a:srgbClr val="CCFF99"/>
            </a:solidFill>
            <a:ln w="9525">
              <a:solidFill>
                <a:schemeClr val="tx1"/>
              </a:solidFill>
              <a:miter lim="800000"/>
              <a:headEnd/>
              <a:tailEnd/>
            </a:ln>
            <a:effectLst>
              <a:outerShdw dist="71842" dir="2700000" algn="ctr" rotWithShape="0">
                <a:schemeClr val="bg2"/>
              </a:outerShdw>
            </a:effec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108" dirty="0">
                  <a:latin typeface="Arial" panose="020B0604020202020204" pitchFamily="34" charset="0"/>
                </a:rPr>
                <a:t>＜根拠＞内閣官房長官（女性問題担当）決定に基づき、開催（平成８年８月）</a:t>
              </a:r>
            </a:p>
            <a:p>
              <a:pPr eaLnBrk="1" hangingPunct="1">
                <a:spcBef>
                  <a:spcPct val="0"/>
                </a:spcBef>
                <a:buFontTx/>
                <a:buNone/>
              </a:pPr>
              <a:r>
                <a:rPr lang="ja-JP" altLang="en-US" sz="1108" dirty="0">
                  <a:latin typeface="Arial" panose="020B0604020202020204" pitchFamily="34" charset="0"/>
                </a:rPr>
                <a:t>＜構成＞有識者</a:t>
              </a:r>
              <a:r>
                <a:rPr lang="en-US" altLang="ja-JP" sz="1108" dirty="0">
                  <a:latin typeface="Arial" panose="020B0604020202020204" pitchFamily="34" charset="0"/>
                </a:rPr>
                <a:t>18</a:t>
              </a:r>
              <a:r>
                <a:rPr lang="ja-JP" altLang="en-US" sz="1108" dirty="0">
                  <a:latin typeface="Arial" panose="020B0604020202020204" pitchFamily="34" charset="0"/>
                </a:rPr>
                <a:t>名　　女性団体、メディア、経済界、教育界の団体（</a:t>
              </a:r>
              <a:r>
                <a:rPr lang="en-US" altLang="ja-JP" sz="1108" dirty="0">
                  <a:latin typeface="Arial" panose="020B0604020202020204" pitchFamily="34" charset="0"/>
                </a:rPr>
                <a:t>95</a:t>
              </a:r>
              <a:r>
                <a:rPr lang="ja-JP" altLang="en-US" sz="1108" dirty="0">
                  <a:latin typeface="Arial" panose="020B0604020202020204" pitchFamily="34" charset="0"/>
                </a:rPr>
                <a:t>団体</a:t>
              </a:r>
              <a:r>
                <a:rPr lang="ja-JP" altLang="en-US" sz="1108" dirty="0">
                  <a:latin typeface="ＭＳ Ｐゴシック" panose="020B0600070205080204" pitchFamily="50" charset="-128"/>
                </a:rPr>
                <a:t>）</a:t>
              </a:r>
              <a:r>
                <a:rPr lang="ja-JP" altLang="en-US" sz="1108" dirty="0">
                  <a:latin typeface="Arial" panose="020B0604020202020204" pitchFamily="34" charset="0"/>
                </a:rPr>
                <a:t>の代表</a:t>
              </a:r>
              <a:endParaRPr lang="en-US" altLang="ja-JP" sz="1108" dirty="0">
                <a:latin typeface="Arial" panose="020B0604020202020204" pitchFamily="34" charset="0"/>
              </a:endParaRPr>
            </a:p>
            <a:p>
              <a:pPr eaLnBrk="1" hangingPunct="1">
                <a:spcBef>
                  <a:spcPct val="0"/>
                </a:spcBef>
                <a:buFontTx/>
                <a:buNone/>
              </a:pPr>
              <a:r>
                <a:rPr lang="ja-JP" altLang="en-US" sz="1108" dirty="0">
                  <a:latin typeface="Arial" panose="020B0604020202020204" pitchFamily="34" charset="0"/>
                </a:rPr>
                <a:t>　　　　　　</a:t>
              </a:r>
              <a:r>
                <a:rPr lang="ja-JP" altLang="en-US" sz="923" dirty="0">
                  <a:latin typeface="Arial" panose="020B0604020202020204" pitchFamily="34" charset="0"/>
                </a:rPr>
                <a:t>　団体の例：日本経済団体連合会、日本労働組合総連合会、全国地域婦人団体連絡協議会　等</a:t>
              </a:r>
            </a:p>
            <a:p>
              <a:pPr eaLnBrk="1" hangingPunct="1">
                <a:spcBef>
                  <a:spcPct val="0"/>
                </a:spcBef>
                <a:buFontTx/>
                <a:buNone/>
              </a:pPr>
              <a:r>
                <a:rPr lang="ja-JP" altLang="en-US" sz="1108" dirty="0">
                  <a:latin typeface="Arial" panose="020B0604020202020204" pitchFamily="34" charset="0"/>
                </a:rPr>
                <a:t>＜役割＞広範な協働・連携のネットワークを形成、国民的取組の推進</a:t>
              </a:r>
              <a:endParaRPr lang="en-US" altLang="ja-JP" sz="1108" dirty="0">
                <a:latin typeface="Arial" panose="020B0604020202020204" pitchFamily="34" charset="0"/>
              </a:endParaRPr>
            </a:p>
          </p:txBody>
        </p:sp>
        <p:sp>
          <p:nvSpPr>
            <p:cNvPr id="84004" name="Text Box 13"/>
            <p:cNvSpPr txBox="1">
              <a:spLocks noChangeArrowheads="1"/>
            </p:cNvSpPr>
            <p:nvPr/>
          </p:nvSpPr>
          <p:spPr bwMode="auto">
            <a:xfrm>
              <a:off x="225058" y="4135437"/>
              <a:ext cx="3172009" cy="377074"/>
            </a:xfrm>
            <a:prstGeom prst="rect">
              <a:avLst/>
            </a:prstGeom>
            <a:solidFill>
              <a:srgbClr val="CCFF33"/>
            </a:solidFill>
            <a:ln w="19050">
              <a:solidFill>
                <a:srgbClr val="4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ja-JP" altLang="en-US" sz="1662">
                  <a:latin typeface="Arial" panose="020B0604020202020204" pitchFamily="34" charset="0"/>
                  <a:ea typeface="HGPｺﾞｼｯｸE" panose="020B0900000000000000" pitchFamily="50" charset="-128"/>
                </a:rPr>
                <a:t>男女共同参画推進連携会議</a:t>
              </a:r>
            </a:p>
          </p:txBody>
        </p:sp>
        <p:sp>
          <p:nvSpPr>
            <p:cNvPr id="141325" name="Rectangle 14"/>
            <p:cNvSpPr>
              <a:spLocks noChangeArrowheads="1"/>
            </p:cNvSpPr>
            <p:nvPr/>
          </p:nvSpPr>
          <p:spPr bwMode="auto">
            <a:xfrm>
              <a:off x="169128" y="1686353"/>
              <a:ext cx="6397625" cy="3687335"/>
            </a:xfrm>
            <a:prstGeom prst="rect">
              <a:avLst/>
            </a:prstGeom>
            <a:noFill/>
            <a:ln w="28575" algn="ctr">
              <a:solidFill>
                <a:schemeClr val="bg1">
                  <a:lumMod val="65000"/>
                </a:schemeClr>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ja-JP" altLang="en-US" sz="1662">
                <a:latin typeface="Arial" charset="0"/>
              </a:endParaRPr>
            </a:p>
          </p:txBody>
        </p:sp>
        <p:sp>
          <p:nvSpPr>
            <p:cNvPr id="84006" name="Text Box 19"/>
            <p:cNvSpPr txBox="1">
              <a:spLocks noChangeArrowheads="1"/>
            </p:cNvSpPr>
            <p:nvPr/>
          </p:nvSpPr>
          <p:spPr bwMode="auto">
            <a:xfrm>
              <a:off x="236355" y="1688061"/>
              <a:ext cx="2395537" cy="377074"/>
            </a:xfrm>
            <a:prstGeom prst="rect">
              <a:avLst/>
            </a:prstGeom>
            <a:solidFill>
              <a:srgbClr val="A0A2FE"/>
            </a:solidFill>
            <a:ln w="19050">
              <a:solidFill>
                <a:srgbClr val="01047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ja-JP" altLang="en-US" sz="1662">
                  <a:latin typeface="Arial" panose="020B0604020202020204" pitchFamily="34" charset="0"/>
                  <a:ea typeface="HGPｺﾞｼｯｸE" panose="020B0900000000000000" pitchFamily="50" charset="-128"/>
                </a:rPr>
                <a:t>男女共同参画会議</a:t>
              </a:r>
            </a:p>
          </p:txBody>
        </p:sp>
      </p:grpSp>
      <p:sp>
        <p:nvSpPr>
          <p:cNvPr id="83979" name="Text Box 21"/>
          <p:cNvSpPr txBox="1">
            <a:spLocks noChangeArrowheads="1"/>
          </p:cNvSpPr>
          <p:nvPr/>
        </p:nvSpPr>
        <p:spPr bwMode="auto">
          <a:xfrm>
            <a:off x="7041174" y="5214780"/>
            <a:ext cx="575896" cy="262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ja-JP" altLang="en-US" sz="1108">
                <a:solidFill>
                  <a:schemeClr val="tx2"/>
                </a:solidFill>
                <a:latin typeface="Tahoma" panose="020B0604030504040204" pitchFamily="34" charset="0"/>
              </a:rPr>
              <a:t>連携</a:t>
            </a:r>
          </a:p>
        </p:txBody>
      </p:sp>
      <p:sp>
        <p:nvSpPr>
          <p:cNvPr id="83980" name="Text Box 22"/>
          <p:cNvSpPr txBox="1">
            <a:spLocks noChangeArrowheads="1"/>
          </p:cNvSpPr>
          <p:nvPr/>
        </p:nvSpPr>
        <p:spPr bwMode="auto">
          <a:xfrm>
            <a:off x="8192966" y="5214780"/>
            <a:ext cx="575896" cy="262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ja-JP" altLang="en-US" sz="1108">
                <a:solidFill>
                  <a:schemeClr val="tx2"/>
                </a:solidFill>
                <a:latin typeface="Tahoma" panose="020B0604030504040204" pitchFamily="34" charset="0"/>
              </a:rPr>
              <a:t>連携</a:t>
            </a:r>
          </a:p>
        </p:txBody>
      </p:sp>
      <p:sp>
        <p:nvSpPr>
          <p:cNvPr id="141334" name="Line 23"/>
          <p:cNvSpPr>
            <a:spLocks noChangeShapeType="1"/>
          </p:cNvSpPr>
          <p:nvPr/>
        </p:nvSpPr>
        <p:spPr bwMode="auto">
          <a:xfrm>
            <a:off x="6465279" y="3761643"/>
            <a:ext cx="936381" cy="0"/>
          </a:xfrm>
          <a:prstGeom prst="line">
            <a:avLst/>
          </a:prstGeom>
          <a:noFill/>
          <a:ln w="28575">
            <a:solidFill>
              <a:schemeClr val="bg1">
                <a:lumMod val="6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eaLnBrk="1" hangingPunct="1">
              <a:defRPr/>
            </a:pPr>
            <a:endParaRPr lang="ja-JP" altLang="en-US" sz="1662">
              <a:latin typeface="Arial" charset="0"/>
            </a:endParaRPr>
          </a:p>
        </p:txBody>
      </p:sp>
      <p:sp>
        <p:nvSpPr>
          <p:cNvPr id="141335" name="Line 24"/>
          <p:cNvSpPr>
            <a:spLocks noChangeShapeType="1"/>
          </p:cNvSpPr>
          <p:nvPr/>
        </p:nvSpPr>
        <p:spPr bwMode="auto">
          <a:xfrm>
            <a:off x="7401658" y="3761643"/>
            <a:ext cx="0" cy="266700"/>
          </a:xfrm>
          <a:prstGeom prst="line">
            <a:avLst/>
          </a:prstGeom>
          <a:noFill/>
          <a:ln w="28575">
            <a:solidFill>
              <a:schemeClr val="bg1">
                <a:lumMod val="6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eaLnBrk="1" hangingPunct="1">
              <a:defRPr/>
            </a:pPr>
            <a:endParaRPr lang="ja-JP" altLang="en-US" sz="1662">
              <a:latin typeface="Arial" charset="0"/>
            </a:endParaRPr>
          </a:p>
        </p:txBody>
      </p:sp>
      <p:sp>
        <p:nvSpPr>
          <p:cNvPr id="83983" name="Text Box 25"/>
          <p:cNvSpPr txBox="1">
            <a:spLocks noChangeArrowheads="1"/>
          </p:cNvSpPr>
          <p:nvPr/>
        </p:nvSpPr>
        <p:spPr bwMode="auto">
          <a:xfrm>
            <a:off x="6753959" y="3752326"/>
            <a:ext cx="647700" cy="262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ja-JP" altLang="en-US" sz="1108">
                <a:solidFill>
                  <a:schemeClr val="tx2"/>
                </a:solidFill>
                <a:latin typeface="Tahoma" panose="020B0604030504040204" pitchFamily="34" charset="0"/>
              </a:rPr>
              <a:t>事務局</a:t>
            </a:r>
          </a:p>
        </p:txBody>
      </p:sp>
      <p:sp>
        <p:nvSpPr>
          <p:cNvPr id="141337" name="Line 26"/>
          <p:cNvSpPr>
            <a:spLocks noChangeShapeType="1"/>
          </p:cNvSpPr>
          <p:nvPr/>
        </p:nvSpPr>
        <p:spPr bwMode="auto">
          <a:xfrm flipH="1">
            <a:off x="7977554" y="3628293"/>
            <a:ext cx="1466" cy="400050"/>
          </a:xfrm>
          <a:prstGeom prst="line">
            <a:avLst/>
          </a:prstGeom>
          <a:noFill/>
          <a:ln w="28575">
            <a:solidFill>
              <a:schemeClr val="bg1">
                <a:lumMod val="6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eaLnBrk="1" hangingPunct="1">
              <a:defRPr/>
            </a:pPr>
            <a:endParaRPr lang="ja-JP" altLang="en-US" sz="1662">
              <a:latin typeface="Arial" charset="0"/>
            </a:endParaRPr>
          </a:p>
        </p:txBody>
      </p:sp>
      <p:sp>
        <p:nvSpPr>
          <p:cNvPr id="141338" name="AutoShape 27"/>
          <p:cNvSpPr>
            <a:spLocks noChangeArrowheads="1"/>
          </p:cNvSpPr>
          <p:nvPr/>
        </p:nvSpPr>
        <p:spPr bwMode="auto">
          <a:xfrm>
            <a:off x="6759820" y="2498482"/>
            <a:ext cx="2447192" cy="1129811"/>
          </a:xfrm>
          <a:prstGeom prst="octagon">
            <a:avLst>
              <a:gd name="adj" fmla="val 10620"/>
            </a:avLst>
          </a:prstGeom>
          <a:solidFill>
            <a:schemeClr val="accent1">
              <a:alpha val="59999"/>
            </a:schemeClr>
          </a:solidFill>
          <a:ln w="28575" algn="ctr">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ja-JP" altLang="en-US" sz="1477" dirty="0">
                <a:solidFill>
                  <a:schemeClr val="tx2"/>
                </a:solidFill>
                <a:latin typeface="Tahoma" pitchFamily="34" charset="0"/>
              </a:rPr>
              <a:t>内閣府特命担当大臣</a:t>
            </a:r>
          </a:p>
          <a:p>
            <a:pPr algn="ctr" eaLnBrk="1" hangingPunct="1">
              <a:defRPr/>
            </a:pPr>
            <a:r>
              <a:rPr lang="ja-JP" altLang="en-US" sz="1477" dirty="0">
                <a:solidFill>
                  <a:schemeClr val="tx2"/>
                </a:solidFill>
                <a:latin typeface="Tahoma" pitchFamily="34" charset="0"/>
              </a:rPr>
              <a:t>（男女共同参画）、</a:t>
            </a:r>
          </a:p>
          <a:p>
            <a:pPr algn="ctr" eaLnBrk="1" hangingPunct="1">
              <a:defRPr/>
            </a:pPr>
            <a:r>
              <a:rPr lang="ja-JP" altLang="en-US" sz="1477" dirty="0">
                <a:solidFill>
                  <a:schemeClr val="tx2"/>
                </a:solidFill>
                <a:latin typeface="Tahoma" pitchFamily="34" charset="0"/>
              </a:rPr>
              <a:t>副大臣、大臣政務官</a:t>
            </a:r>
          </a:p>
        </p:txBody>
      </p:sp>
      <p:grpSp>
        <p:nvGrpSpPr>
          <p:cNvPr id="83986" name="グループ化 1"/>
          <p:cNvGrpSpPr>
            <a:grpSpLocks/>
          </p:cNvGrpSpPr>
          <p:nvPr/>
        </p:nvGrpSpPr>
        <p:grpSpPr bwMode="auto">
          <a:xfrm>
            <a:off x="537797" y="546100"/>
            <a:ext cx="5905500" cy="1190873"/>
            <a:chOff x="193675" y="1052513"/>
            <a:chExt cx="6397625" cy="1114946"/>
          </a:xfrm>
        </p:grpSpPr>
        <p:sp>
          <p:nvSpPr>
            <p:cNvPr id="83995" name="Text Box 8"/>
            <p:cNvSpPr txBox="1">
              <a:spLocks noChangeArrowheads="1"/>
            </p:cNvSpPr>
            <p:nvPr/>
          </p:nvSpPr>
          <p:spPr bwMode="auto">
            <a:xfrm>
              <a:off x="271463" y="1125538"/>
              <a:ext cx="2965450" cy="283526"/>
            </a:xfrm>
            <a:prstGeom prst="rect">
              <a:avLst/>
            </a:prstGeom>
            <a:solidFill>
              <a:srgbClr val="FFFF99"/>
            </a:solidFill>
            <a:ln w="38100" cmpd="dbl">
              <a:solidFill>
                <a:srgbClr val="01047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ja-JP" altLang="en-US" sz="1662">
                  <a:latin typeface="Arial" panose="020B0604020202020204" pitchFamily="34" charset="0"/>
                  <a:ea typeface="HGPｺﾞｼｯｸE" panose="020B0900000000000000" pitchFamily="50" charset="-128"/>
                </a:rPr>
                <a:t>男女共同参画社会基本法</a:t>
              </a:r>
            </a:p>
          </p:txBody>
        </p:sp>
        <p:sp>
          <p:nvSpPr>
            <p:cNvPr id="141329" name="Rectangle 18"/>
            <p:cNvSpPr>
              <a:spLocks noChangeArrowheads="1"/>
            </p:cNvSpPr>
            <p:nvPr/>
          </p:nvSpPr>
          <p:spPr bwMode="auto">
            <a:xfrm>
              <a:off x="193675" y="1052513"/>
              <a:ext cx="6397625" cy="1081087"/>
            </a:xfrm>
            <a:prstGeom prst="rect">
              <a:avLst/>
            </a:prstGeom>
            <a:noFill/>
            <a:ln w="28575" algn="ctr">
              <a:solidFill>
                <a:schemeClr val="bg1">
                  <a:lumMod val="65000"/>
                </a:schemeClr>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ja-JP" altLang="en-US" sz="1662">
                <a:latin typeface="Arial" charset="0"/>
              </a:endParaRPr>
            </a:p>
          </p:txBody>
        </p:sp>
        <p:sp>
          <p:nvSpPr>
            <p:cNvPr id="83997" name="Text Box 20"/>
            <p:cNvSpPr txBox="1">
              <a:spLocks noChangeArrowheads="1"/>
            </p:cNvSpPr>
            <p:nvPr/>
          </p:nvSpPr>
          <p:spPr bwMode="auto">
            <a:xfrm>
              <a:off x="3549650" y="1125538"/>
              <a:ext cx="2806700" cy="283526"/>
            </a:xfrm>
            <a:prstGeom prst="rect">
              <a:avLst/>
            </a:prstGeom>
            <a:solidFill>
              <a:srgbClr val="FFFF99"/>
            </a:solidFill>
            <a:ln w="19050">
              <a:solidFill>
                <a:srgbClr val="01047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ja-JP" altLang="en-US" sz="1662">
                  <a:latin typeface="Arial" panose="020B0604020202020204" pitchFamily="34" charset="0"/>
                  <a:ea typeface="HGPｺﾞｼｯｸE" panose="020B0900000000000000" pitchFamily="50" charset="-128"/>
                </a:rPr>
                <a:t>男女共同参画基本計画</a:t>
              </a:r>
            </a:p>
          </p:txBody>
        </p:sp>
        <p:sp>
          <p:nvSpPr>
            <p:cNvPr id="83998" name="Text Box 28"/>
            <p:cNvSpPr txBox="1">
              <a:spLocks noChangeArrowheads="1"/>
            </p:cNvSpPr>
            <p:nvPr/>
          </p:nvSpPr>
          <p:spPr bwMode="auto">
            <a:xfrm>
              <a:off x="419591" y="1579125"/>
              <a:ext cx="1768193" cy="28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chemeClr val="tx2"/>
                  </a:solidFill>
                  <a:latin typeface="Tahoma" panose="020B0604030504040204" pitchFamily="34" charset="0"/>
                </a:rPr>
                <a:t>平成１１年６月制定</a:t>
              </a:r>
            </a:p>
          </p:txBody>
        </p:sp>
        <p:sp>
          <p:nvSpPr>
            <p:cNvPr id="83999" name="Text Box 29"/>
            <p:cNvSpPr txBox="1">
              <a:spLocks noChangeArrowheads="1"/>
            </p:cNvSpPr>
            <p:nvPr/>
          </p:nvSpPr>
          <p:spPr bwMode="auto">
            <a:xfrm>
              <a:off x="3816349" y="1389444"/>
              <a:ext cx="2217968" cy="778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solidFill>
                    <a:schemeClr val="tx2"/>
                  </a:solidFill>
                  <a:latin typeface="Tahoma" panose="020B0604030504040204" pitchFamily="34" charset="0"/>
                </a:rPr>
                <a:t>第１次　平成１２年１２月策定</a:t>
              </a:r>
            </a:p>
            <a:p>
              <a:pPr eaLnBrk="1" hangingPunct="1">
                <a:spcBef>
                  <a:spcPct val="0"/>
                </a:spcBef>
                <a:buFontTx/>
                <a:buNone/>
              </a:pPr>
              <a:r>
                <a:rPr lang="ja-JP" altLang="en-US" sz="1200" dirty="0">
                  <a:solidFill>
                    <a:schemeClr val="tx2"/>
                  </a:solidFill>
                  <a:latin typeface="Tahoma" panose="020B0604030504040204" pitchFamily="34" charset="0"/>
                </a:rPr>
                <a:t>第２次　平成１７年１２月策定</a:t>
              </a:r>
            </a:p>
            <a:p>
              <a:pPr eaLnBrk="1" hangingPunct="1">
                <a:spcBef>
                  <a:spcPct val="0"/>
                </a:spcBef>
                <a:buFontTx/>
                <a:buNone/>
              </a:pPr>
              <a:r>
                <a:rPr lang="ja-JP" altLang="en-US" sz="1200" dirty="0">
                  <a:solidFill>
                    <a:schemeClr val="tx2"/>
                  </a:solidFill>
                  <a:latin typeface="Tahoma" panose="020B0604030504040204" pitchFamily="34" charset="0"/>
                </a:rPr>
                <a:t>第３次　平成２２年１２月策定</a:t>
              </a:r>
              <a:endParaRPr lang="en-US" altLang="ja-JP" sz="1200" dirty="0">
                <a:solidFill>
                  <a:schemeClr val="tx2"/>
                </a:solidFill>
                <a:latin typeface="Tahoma" panose="020B0604030504040204" pitchFamily="34" charset="0"/>
              </a:endParaRPr>
            </a:p>
            <a:p>
              <a:pPr eaLnBrk="1" hangingPunct="1">
                <a:spcBef>
                  <a:spcPct val="0"/>
                </a:spcBef>
                <a:buFontTx/>
                <a:buNone/>
              </a:pPr>
              <a:r>
                <a:rPr lang="ja-JP" altLang="en-US" sz="1200" dirty="0">
                  <a:solidFill>
                    <a:schemeClr val="tx2"/>
                  </a:solidFill>
                  <a:latin typeface="Tahoma" panose="020B0604030504040204" pitchFamily="34" charset="0"/>
                </a:rPr>
                <a:t>第４次　平成２７年１２月策定</a:t>
              </a:r>
            </a:p>
          </p:txBody>
        </p:sp>
      </p:grpSp>
      <p:sp>
        <p:nvSpPr>
          <p:cNvPr id="5" name="正方形/長方形 4"/>
          <p:cNvSpPr/>
          <p:nvPr/>
        </p:nvSpPr>
        <p:spPr>
          <a:xfrm>
            <a:off x="6682155" y="897899"/>
            <a:ext cx="2842846" cy="1468700"/>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5400000" scaled="1"/>
            <a:tileRect/>
          </a:gradFill>
          <a:ln w="38100"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1108" b="1" dirty="0">
                <a:solidFill>
                  <a:srgbClr val="000000"/>
                </a:solidFill>
              </a:rPr>
              <a:t>　</a:t>
            </a:r>
            <a:r>
              <a:rPr lang="ja-JP" altLang="en-US" sz="1400" b="1" dirty="0">
                <a:solidFill>
                  <a:srgbClr val="000000"/>
                </a:solidFill>
              </a:rPr>
              <a:t>全ての政策、施策、事業について男女共同参画の視点を取り込み、あらゆる分野での男女共同参画を達成するため、内閣総理大臣のもと男女共同参画社会の形成を総合的に推進</a:t>
            </a:r>
          </a:p>
        </p:txBody>
      </p:sp>
      <p:sp>
        <p:nvSpPr>
          <p:cNvPr id="35" name="Rectangle 14"/>
          <p:cNvSpPr>
            <a:spLocks noChangeArrowheads="1"/>
          </p:cNvSpPr>
          <p:nvPr/>
        </p:nvSpPr>
        <p:spPr bwMode="auto">
          <a:xfrm>
            <a:off x="521677" y="5414597"/>
            <a:ext cx="5905500" cy="1370134"/>
          </a:xfrm>
          <a:prstGeom prst="rect">
            <a:avLst/>
          </a:prstGeom>
          <a:noFill/>
          <a:ln w="28575" algn="ctr">
            <a:solidFill>
              <a:schemeClr val="bg1">
                <a:lumMod val="65000"/>
              </a:schemeClr>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ja-JP" altLang="en-US" sz="1662">
              <a:latin typeface="Arial" charset="0"/>
            </a:endParaRPr>
          </a:p>
        </p:txBody>
      </p:sp>
      <p:sp>
        <p:nvSpPr>
          <p:cNvPr id="83993" name="Rectangle 3"/>
          <p:cNvSpPr>
            <a:spLocks noChangeArrowheads="1"/>
          </p:cNvSpPr>
          <p:nvPr/>
        </p:nvSpPr>
        <p:spPr bwMode="auto">
          <a:xfrm>
            <a:off x="723900" y="5798039"/>
            <a:ext cx="5555274" cy="910004"/>
          </a:xfrm>
          <a:prstGeom prst="rect">
            <a:avLst/>
          </a:prstGeom>
          <a:solidFill>
            <a:srgbClr val="FFD347"/>
          </a:solidFill>
          <a:ln w="9525">
            <a:solidFill>
              <a:schemeClr val="tx1"/>
            </a:solidFill>
            <a:miter lim="800000"/>
            <a:headEnd/>
            <a:tailEnd/>
          </a:ln>
          <a:effectLst>
            <a:outerShdw dist="71842" dir="2700000" algn="ctr" rotWithShape="0">
              <a:schemeClr val="bg2"/>
            </a:outerShdw>
          </a:effec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108" dirty="0">
                <a:latin typeface="Arial" panose="020B0604020202020204" pitchFamily="34" charset="0"/>
              </a:rPr>
              <a:t>＜根拠＞閣議決定に基づき、内閣に設置（平成２６年１０月）</a:t>
            </a:r>
          </a:p>
          <a:p>
            <a:pPr eaLnBrk="1" hangingPunct="1">
              <a:spcBef>
                <a:spcPct val="0"/>
              </a:spcBef>
              <a:buFontTx/>
              <a:buNone/>
            </a:pPr>
            <a:r>
              <a:rPr lang="ja-JP" altLang="en-US" sz="1108" dirty="0">
                <a:latin typeface="Arial" panose="020B0604020202020204" pitchFamily="34" charset="0"/>
              </a:rPr>
              <a:t>＜構成＞内閣総理大臣（本部長）、内閣官房長官、女性活躍担当大臣（副本部長）</a:t>
            </a:r>
          </a:p>
          <a:p>
            <a:pPr eaLnBrk="1" hangingPunct="1">
              <a:spcBef>
                <a:spcPct val="0"/>
              </a:spcBef>
              <a:buFontTx/>
              <a:buNone/>
            </a:pPr>
            <a:r>
              <a:rPr lang="ja-JP" altLang="en-US" sz="1108" dirty="0">
                <a:latin typeface="Arial" panose="020B0604020202020204" pitchFamily="34" charset="0"/>
              </a:rPr>
              <a:t>　　　　　　全閣僚</a:t>
            </a:r>
          </a:p>
          <a:p>
            <a:pPr eaLnBrk="1" hangingPunct="1">
              <a:spcBef>
                <a:spcPct val="0"/>
              </a:spcBef>
              <a:buFontTx/>
              <a:buNone/>
            </a:pPr>
            <a:r>
              <a:rPr lang="ja-JP" altLang="en-US" sz="1108" dirty="0">
                <a:latin typeface="Arial" panose="020B0604020202020204" pitchFamily="34" charset="0"/>
              </a:rPr>
              <a:t>＜役割＞最大の潜在力である「女性の力」の十分な発揮による社会の活性化</a:t>
            </a:r>
            <a:endParaRPr lang="en-US" altLang="ja-JP" sz="1108" dirty="0">
              <a:latin typeface="Arial" panose="020B0604020202020204" pitchFamily="34" charset="0"/>
            </a:endParaRPr>
          </a:p>
          <a:p>
            <a:pPr eaLnBrk="1" hangingPunct="1">
              <a:spcBef>
                <a:spcPct val="0"/>
              </a:spcBef>
              <a:buFontTx/>
              <a:buNone/>
            </a:pPr>
            <a:r>
              <a:rPr lang="ja-JP" altLang="en-US" sz="1108" dirty="0">
                <a:latin typeface="Arial" panose="020B0604020202020204" pitchFamily="34" charset="0"/>
              </a:rPr>
              <a:t>　　　　　　　　　　　　　　　　　　　　　　　　　　　　　　　　　　</a:t>
            </a:r>
            <a:r>
              <a:rPr lang="en-US" altLang="ja-JP" sz="1108" dirty="0">
                <a:latin typeface="Arial" panose="020B0604020202020204" pitchFamily="34" charset="0"/>
              </a:rPr>
              <a:t>※</a:t>
            </a:r>
            <a:r>
              <a:rPr lang="ja-JP" altLang="en-US" sz="1108" dirty="0">
                <a:latin typeface="Arial" panose="020B0604020202020204" pitchFamily="34" charset="0"/>
              </a:rPr>
              <a:t>庶務は内閣官房において処理する</a:t>
            </a:r>
          </a:p>
        </p:txBody>
      </p:sp>
      <p:sp>
        <p:nvSpPr>
          <p:cNvPr id="83994" name="Text Box 7"/>
          <p:cNvSpPr txBox="1">
            <a:spLocks noChangeArrowheads="1"/>
          </p:cNvSpPr>
          <p:nvPr/>
        </p:nvSpPr>
        <p:spPr bwMode="auto">
          <a:xfrm>
            <a:off x="575896" y="5456606"/>
            <a:ext cx="3305908" cy="348109"/>
          </a:xfrm>
          <a:prstGeom prst="rect">
            <a:avLst/>
          </a:prstGeom>
          <a:solidFill>
            <a:srgbClr val="FFD347"/>
          </a:solidFill>
          <a:ln w="19050">
            <a:solidFill>
              <a:srgbClr val="4C000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ja-JP" altLang="en-US" sz="1662" dirty="0">
                <a:latin typeface="Arial" panose="020B0604020202020204" pitchFamily="34" charset="0"/>
                <a:ea typeface="HGPｺﾞｼｯｸE" panose="020B0900000000000000" pitchFamily="50" charset="-128"/>
              </a:rPr>
              <a:t>すべての女性が輝く社会づくり本部</a:t>
            </a:r>
          </a:p>
        </p:txBody>
      </p:sp>
      <p:sp>
        <p:nvSpPr>
          <p:cNvPr id="40" name="タイトル 1"/>
          <p:cNvSpPr txBox="1">
            <a:spLocks/>
          </p:cNvSpPr>
          <p:nvPr/>
        </p:nvSpPr>
        <p:spPr>
          <a:xfrm>
            <a:off x="368741" y="61256"/>
            <a:ext cx="9156260" cy="436592"/>
          </a:xfrm>
          <a:prstGeom prst="rect">
            <a:avLst/>
          </a:prstGeom>
          <a:solidFill>
            <a:schemeClr val="accent1">
              <a:lumMod val="50000"/>
            </a:schemeClr>
          </a:solidFill>
          <a:ln>
            <a:solidFill>
              <a:srgbClr val="002060"/>
            </a:solidFill>
            <a:miter lim="800000"/>
            <a:headEnd/>
            <a:tailEnd/>
          </a:ln>
        </p:spPr>
        <p:txBody>
          <a:bodyPr tIns="99692"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sz="28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男女共同参画社会の形成のための推進体制</a:t>
            </a:r>
          </a:p>
        </p:txBody>
      </p:sp>
      <p:sp>
        <p:nvSpPr>
          <p:cNvPr id="37" name="スライド番号プレースホルダー 3"/>
          <p:cNvSpPr>
            <a:spLocks noGrp="1"/>
          </p:cNvSpPr>
          <p:nvPr>
            <p:ph type="sldNum" sz="quarter" idx="12"/>
          </p:nvPr>
        </p:nvSpPr>
        <p:spPr>
          <a:xfrm>
            <a:off x="7848600" y="6489816"/>
            <a:ext cx="2057400" cy="365125"/>
          </a:xfrm>
        </p:spPr>
        <p:txBody>
          <a:bodyPr/>
          <a:lstStyle/>
          <a:p>
            <a:r>
              <a:rPr lang="en-US" altLang="ja-JP" sz="1600" dirty="0" smtClean="0">
                <a:solidFill>
                  <a:prstClr val="black">
                    <a:tint val="75000"/>
                  </a:prstClr>
                </a:solidFill>
              </a:rPr>
              <a:t>2</a:t>
            </a:r>
            <a:endParaRPr lang="ja-JP" altLang="en-US" sz="1600" dirty="0">
              <a:solidFill>
                <a:prstClr val="black">
                  <a:tint val="75000"/>
                </a:prstClr>
              </a:solidFill>
            </a:endParaRPr>
          </a:p>
        </p:txBody>
      </p:sp>
    </p:spTree>
    <p:extLst>
      <p:ext uri="{BB962C8B-B14F-4D97-AF65-F5344CB8AC3E}">
        <p14:creationId xmlns:p14="http://schemas.microsoft.com/office/powerpoint/2010/main" val="1931704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571500" y="2221210"/>
            <a:ext cx="8763000" cy="2959497"/>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9156" name="Rectangle 3"/>
          <p:cNvSpPr>
            <a:spLocks noGrp="1" noChangeArrowheads="1"/>
          </p:cNvSpPr>
          <p:nvPr>
            <p:ph type="body" sz="half" idx="3"/>
          </p:nvPr>
        </p:nvSpPr>
        <p:spPr>
          <a:xfrm>
            <a:off x="273394" y="5312998"/>
            <a:ext cx="2665412" cy="354013"/>
          </a:xfrm>
          <a:extLst>
            <a:ext uri="{91240B29-F687-4F45-9708-019B960494DF}">
              <a14:hiddenLine xmlns:a14="http://schemas.microsoft.com/office/drawing/2010/main" w="12700">
                <a:solidFill>
                  <a:schemeClr val="tx1"/>
                </a:solidFill>
                <a:miter lim="800000"/>
                <a:headEnd/>
                <a:tailEnd/>
              </a14:hiddenLine>
            </a:ext>
          </a:extLst>
        </p:spPr>
        <p:txBody>
          <a:bodyPr/>
          <a:lstStyle/>
          <a:p>
            <a:pPr eaLnBrk="1" hangingPunct="1">
              <a:lnSpc>
                <a:spcPct val="80000"/>
              </a:lnSpc>
              <a:buFontTx/>
              <a:buNone/>
            </a:pPr>
            <a:r>
              <a:rPr lang="en-US" altLang="ja-JP" sz="1800" b="1" dirty="0" smtClean="0">
                <a:solidFill>
                  <a:srgbClr val="0033CC"/>
                </a:solidFill>
              </a:rPr>
              <a:t>●</a:t>
            </a:r>
            <a:r>
              <a:rPr lang="ja-JP" altLang="en-US" sz="1800" b="1" dirty="0" smtClean="0"/>
              <a:t>　専門調査会</a:t>
            </a:r>
            <a:r>
              <a:rPr lang="ja-JP" altLang="en-US" sz="1800" b="1" u="sng" dirty="0" smtClean="0"/>
              <a:t>　</a:t>
            </a:r>
            <a:r>
              <a:rPr lang="ja-JP" altLang="en-US" sz="1800" b="1" dirty="0" smtClean="0"/>
              <a:t>　   　</a:t>
            </a:r>
          </a:p>
          <a:p>
            <a:pPr eaLnBrk="1" hangingPunct="1">
              <a:lnSpc>
                <a:spcPct val="80000"/>
              </a:lnSpc>
              <a:buFontTx/>
              <a:buNone/>
            </a:pPr>
            <a:endParaRPr lang="en-US" altLang="ja-JP" sz="1800" b="1" dirty="0" smtClean="0"/>
          </a:p>
        </p:txBody>
      </p:sp>
      <p:sp>
        <p:nvSpPr>
          <p:cNvPr id="49158" name="AutoShape 11"/>
          <p:cNvSpPr>
            <a:spLocks noChangeArrowheads="1"/>
          </p:cNvSpPr>
          <p:nvPr/>
        </p:nvSpPr>
        <p:spPr bwMode="auto">
          <a:xfrm>
            <a:off x="922591" y="5706289"/>
            <a:ext cx="2776918" cy="772100"/>
          </a:xfrm>
          <a:prstGeom prst="roundRect">
            <a:avLst>
              <a:gd name="adj" fmla="val 16667"/>
            </a:avLst>
          </a:prstGeom>
          <a:noFill/>
          <a:ln w="9525">
            <a:solidFill>
              <a:schemeClr val="tx1"/>
            </a:solidFill>
            <a:round/>
            <a:headEnd/>
            <a:tailEnd/>
          </a:ln>
          <a:effectLst/>
        </p:spPr>
        <p:txBody>
          <a:bodyPr wrap="none" anchor="ctr"/>
          <a:lstStyle/>
          <a:p>
            <a:r>
              <a:rPr lang="ja-JP" altLang="en-US" dirty="0" smtClean="0"/>
              <a:t>重点方針専門調査会</a:t>
            </a:r>
            <a:endParaRPr lang="ja-JP" altLang="en-US" dirty="0"/>
          </a:p>
        </p:txBody>
      </p:sp>
      <p:sp>
        <p:nvSpPr>
          <p:cNvPr id="49164" name="Rectangle 26"/>
          <p:cNvSpPr>
            <a:spLocks noChangeArrowheads="1"/>
          </p:cNvSpPr>
          <p:nvPr/>
        </p:nvSpPr>
        <p:spPr bwMode="auto">
          <a:xfrm>
            <a:off x="273394" y="1827920"/>
            <a:ext cx="7055870"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20000"/>
              </a:spcBef>
            </a:pPr>
            <a:r>
              <a:rPr lang="en-US" altLang="ja-JP" b="1" dirty="0">
                <a:solidFill>
                  <a:srgbClr val="0033CC"/>
                </a:solidFill>
              </a:rPr>
              <a:t>●</a:t>
            </a:r>
            <a:r>
              <a:rPr lang="ja-JP" altLang="en-US" b="1" dirty="0"/>
              <a:t>　構成員：</a:t>
            </a:r>
            <a:r>
              <a:rPr lang="ja-JP" altLang="en-US" dirty="0"/>
              <a:t>内閣官房長官（議長）、国務大臣１２名、</a:t>
            </a:r>
            <a:r>
              <a:rPr lang="ja-JP" altLang="en-US" sz="2000" dirty="0"/>
              <a:t>有識者</a:t>
            </a:r>
            <a:r>
              <a:rPr lang="ja-JP" altLang="en-US" dirty="0"/>
              <a:t>議員１２名</a:t>
            </a:r>
          </a:p>
          <a:p>
            <a:pPr marL="342900" indent="-342900">
              <a:lnSpc>
                <a:spcPct val="80000"/>
              </a:lnSpc>
              <a:spcBef>
                <a:spcPct val="20000"/>
              </a:spcBef>
            </a:pPr>
            <a:r>
              <a:rPr lang="ja-JP" altLang="en-US" b="1" dirty="0"/>
              <a:t>　　　　　　　　</a:t>
            </a:r>
          </a:p>
          <a:p>
            <a:pPr marL="342900" indent="-342900">
              <a:lnSpc>
                <a:spcPct val="80000"/>
              </a:lnSpc>
              <a:spcBef>
                <a:spcPct val="20000"/>
              </a:spcBef>
            </a:pPr>
            <a:endParaRPr lang="en-US" altLang="ja-JP" b="1" dirty="0"/>
          </a:p>
        </p:txBody>
      </p:sp>
      <p:sp>
        <p:nvSpPr>
          <p:cNvPr id="49165" name="Text Box 27"/>
          <p:cNvSpPr txBox="1">
            <a:spLocks noChangeArrowheads="1"/>
          </p:cNvSpPr>
          <p:nvPr/>
        </p:nvSpPr>
        <p:spPr bwMode="auto">
          <a:xfrm>
            <a:off x="4445862" y="2307496"/>
            <a:ext cx="5148262" cy="2867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lnSpc>
                <a:spcPts val="1000"/>
              </a:lnSpc>
              <a:spcBef>
                <a:spcPct val="50000"/>
              </a:spcBef>
            </a:pPr>
            <a:r>
              <a:rPr lang="en-US" altLang="ja-JP" sz="1600" b="1" dirty="0"/>
              <a:t>【</a:t>
            </a:r>
            <a:r>
              <a:rPr lang="ja-JP" altLang="en-US" sz="1600" b="1" dirty="0"/>
              <a:t>有識者議員</a:t>
            </a:r>
            <a:r>
              <a:rPr lang="en-US" altLang="ja-JP" sz="1600" b="1" dirty="0" smtClean="0"/>
              <a:t>】</a:t>
            </a:r>
          </a:p>
          <a:p>
            <a:pPr eaLnBrk="1" hangingPunct="1">
              <a:lnSpc>
                <a:spcPts val="1000"/>
              </a:lnSpc>
              <a:spcBef>
                <a:spcPct val="50000"/>
              </a:spcBef>
            </a:pPr>
            <a:r>
              <a:rPr lang="ja-JP" altLang="en-US" sz="1200" dirty="0" smtClean="0"/>
              <a:t>家本</a:t>
            </a:r>
            <a:r>
              <a:rPr lang="ja-JP" altLang="en-US" sz="1200" dirty="0"/>
              <a:t>　賢太郎　</a:t>
            </a:r>
            <a:r>
              <a:rPr lang="ja-JP" altLang="en-US" sz="1200" dirty="0" smtClean="0"/>
              <a:t>  株式</a:t>
            </a:r>
            <a:r>
              <a:rPr lang="ja-JP" altLang="en-US" sz="1200" dirty="0"/>
              <a:t>会社クララオンライン代表取締役社長</a:t>
            </a:r>
          </a:p>
          <a:p>
            <a:pPr eaLnBrk="1" hangingPunct="1">
              <a:lnSpc>
                <a:spcPts val="1000"/>
              </a:lnSpc>
              <a:spcBef>
                <a:spcPct val="50000"/>
              </a:spcBef>
            </a:pPr>
            <a:r>
              <a:rPr lang="ja-JP" altLang="en-US" sz="1200" dirty="0" smtClean="0"/>
              <a:t>岩田</a:t>
            </a:r>
            <a:r>
              <a:rPr lang="ja-JP" altLang="en-US" sz="1200" dirty="0"/>
              <a:t>　喜美枝　</a:t>
            </a:r>
            <a:r>
              <a:rPr lang="ja-JP" altLang="en-US" sz="1200" dirty="0" smtClean="0"/>
              <a:t>  公益</a:t>
            </a:r>
            <a:r>
              <a:rPr lang="ja-JP" altLang="en-US" sz="1200" dirty="0"/>
              <a:t>財団法人</a:t>
            </a:r>
            <a:r>
              <a:rPr lang="en-US" altLang="ja-JP" sz="1200" dirty="0"/>
              <a:t>21</a:t>
            </a:r>
            <a:r>
              <a:rPr lang="ja-JP" altLang="en-US" sz="1200" dirty="0"/>
              <a:t>世紀職業財団会長</a:t>
            </a:r>
          </a:p>
          <a:p>
            <a:pPr eaLnBrk="1" hangingPunct="1">
              <a:lnSpc>
                <a:spcPts val="1000"/>
              </a:lnSpc>
              <a:spcBef>
                <a:spcPct val="50000"/>
              </a:spcBef>
            </a:pPr>
            <a:r>
              <a:rPr lang="ja-JP" altLang="en-US" sz="1200" dirty="0" smtClean="0"/>
              <a:t>大塚</a:t>
            </a:r>
            <a:r>
              <a:rPr lang="ja-JP" altLang="en-US" sz="1200" dirty="0"/>
              <a:t>　陸毅　</a:t>
            </a:r>
            <a:r>
              <a:rPr lang="ja-JP" altLang="en-US" sz="1200" dirty="0" smtClean="0"/>
              <a:t> </a:t>
            </a:r>
            <a:r>
              <a:rPr lang="ja-JP" altLang="en-US" sz="1200" dirty="0"/>
              <a:t>　</a:t>
            </a:r>
            <a:r>
              <a:rPr lang="ja-JP" altLang="en-US" sz="1200" dirty="0" smtClean="0"/>
              <a:t>  東日本</a:t>
            </a:r>
            <a:r>
              <a:rPr lang="ja-JP" altLang="en-US" sz="1200" dirty="0"/>
              <a:t>旅客鉄道株式会社相談役</a:t>
            </a:r>
          </a:p>
          <a:p>
            <a:pPr eaLnBrk="1" hangingPunct="1">
              <a:lnSpc>
                <a:spcPts val="1000"/>
              </a:lnSpc>
              <a:spcBef>
                <a:spcPct val="50000"/>
              </a:spcBef>
            </a:pPr>
            <a:r>
              <a:rPr lang="ja-JP" altLang="en-US" sz="1200" dirty="0" smtClean="0"/>
              <a:t>岡本</a:t>
            </a:r>
            <a:r>
              <a:rPr lang="ja-JP" altLang="en-US" sz="1200" dirty="0"/>
              <a:t>　直美　</a:t>
            </a:r>
            <a:r>
              <a:rPr lang="ja-JP" altLang="en-US" sz="1200" dirty="0" smtClean="0"/>
              <a:t> </a:t>
            </a:r>
            <a:r>
              <a:rPr lang="ja-JP" altLang="en-US" sz="1200" dirty="0"/>
              <a:t>　</a:t>
            </a:r>
            <a:r>
              <a:rPr lang="ja-JP" altLang="en-US" sz="1200" dirty="0" smtClean="0"/>
              <a:t>  日本</a:t>
            </a:r>
            <a:r>
              <a:rPr lang="ja-JP" altLang="en-US" sz="1200" dirty="0"/>
              <a:t>労働組合総連合会顧問</a:t>
            </a:r>
          </a:p>
          <a:p>
            <a:pPr eaLnBrk="1" hangingPunct="1">
              <a:lnSpc>
                <a:spcPts val="1000"/>
              </a:lnSpc>
              <a:spcBef>
                <a:spcPct val="50000"/>
              </a:spcBef>
            </a:pPr>
            <a:r>
              <a:rPr lang="ja-JP" altLang="en-US" sz="1200" dirty="0" smtClean="0"/>
              <a:t>柿沼</a:t>
            </a:r>
            <a:r>
              <a:rPr lang="ja-JP" altLang="en-US" sz="1200" dirty="0"/>
              <a:t>　トミ子 　</a:t>
            </a:r>
            <a:r>
              <a:rPr lang="ja-JP" altLang="en-US" sz="1200" dirty="0" smtClean="0"/>
              <a:t>   全国</a:t>
            </a:r>
            <a:r>
              <a:rPr lang="ja-JP" altLang="en-US" sz="1200" dirty="0"/>
              <a:t>地域婦人団体連絡協議会会長</a:t>
            </a:r>
          </a:p>
          <a:p>
            <a:pPr eaLnBrk="1" hangingPunct="1">
              <a:lnSpc>
                <a:spcPts val="1000"/>
              </a:lnSpc>
              <a:spcBef>
                <a:spcPct val="50000"/>
              </a:spcBef>
            </a:pPr>
            <a:r>
              <a:rPr lang="ja-JP" altLang="en-US" sz="1200" dirty="0" smtClean="0"/>
              <a:t>鹿嶋</a:t>
            </a:r>
            <a:r>
              <a:rPr lang="ja-JP" altLang="en-US" sz="1200" dirty="0"/>
              <a:t>　敬　　　</a:t>
            </a:r>
            <a:r>
              <a:rPr lang="ja-JP" altLang="en-US" sz="1200" dirty="0" smtClean="0"/>
              <a:t>    一般</a:t>
            </a:r>
            <a:r>
              <a:rPr lang="ja-JP" altLang="en-US" sz="1200" dirty="0"/>
              <a:t>財団法人女性労働協会会長</a:t>
            </a:r>
          </a:p>
          <a:p>
            <a:pPr eaLnBrk="1" hangingPunct="1">
              <a:lnSpc>
                <a:spcPts val="1000"/>
              </a:lnSpc>
              <a:spcBef>
                <a:spcPct val="50000"/>
              </a:spcBef>
            </a:pPr>
            <a:r>
              <a:rPr lang="ja-JP" altLang="en-US" sz="1200" dirty="0" smtClean="0"/>
              <a:t>勝間</a:t>
            </a:r>
            <a:r>
              <a:rPr lang="ja-JP" altLang="en-US" sz="1200" dirty="0"/>
              <a:t>　和代　</a:t>
            </a:r>
            <a:r>
              <a:rPr lang="ja-JP" altLang="en-US" sz="1200" dirty="0" smtClean="0"/>
              <a:t>   </a:t>
            </a:r>
            <a:r>
              <a:rPr lang="ja-JP" altLang="en-US" sz="1200" dirty="0"/>
              <a:t>　経済評論家・中央大学客員教授</a:t>
            </a:r>
          </a:p>
          <a:p>
            <a:pPr eaLnBrk="1" hangingPunct="1">
              <a:lnSpc>
                <a:spcPts val="1000"/>
              </a:lnSpc>
              <a:spcBef>
                <a:spcPct val="50000"/>
              </a:spcBef>
            </a:pPr>
            <a:r>
              <a:rPr lang="ja-JP" altLang="en-US" sz="1200" dirty="0" smtClean="0"/>
              <a:t>佐藤</a:t>
            </a:r>
            <a:r>
              <a:rPr lang="ja-JP" altLang="en-US" sz="1200" dirty="0"/>
              <a:t>　博樹　</a:t>
            </a:r>
            <a:r>
              <a:rPr lang="ja-JP" altLang="en-US" sz="1200" dirty="0" smtClean="0"/>
              <a:t>   </a:t>
            </a:r>
            <a:r>
              <a:rPr lang="ja-JP" altLang="en-US" sz="1200" dirty="0"/>
              <a:t>　中央大学大学院戦略経営研究科教授</a:t>
            </a:r>
          </a:p>
          <a:p>
            <a:pPr eaLnBrk="1" hangingPunct="1">
              <a:lnSpc>
                <a:spcPts val="1000"/>
              </a:lnSpc>
              <a:spcBef>
                <a:spcPct val="50000"/>
              </a:spcBef>
            </a:pPr>
            <a:r>
              <a:rPr lang="ja-JP" altLang="en-US" sz="1200" dirty="0" smtClean="0"/>
              <a:t>髙</a:t>
            </a:r>
            <a:r>
              <a:rPr lang="ja-JP" altLang="en-US" sz="1200" dirty="0"/>
              <a:t>橋　史朗　</a:t>
            </a:r>
            <a:r>
              <a:rPr lang="ja-JP" altLang="en-US" sz="1200" dirty="0" smtClean="0"/>
              <a:t> </a:t>
            </a:r>
            <a:r>
              <a:rPr lang="ja-JP" altLang="en-US" sz="1200" dirty="0"/>
              <a:t>　</a:t>
            </a:r>
            <a:r>
              <a:rPr lang="ja-JP" altLang="en-US" sz="1200" dirty="0" smtClean="0"/>
              <a:t>  明星</a:t>
            </a:r>
            <a:r>
              <a:rPr lang="ja-JP" altLang="en-US" sz="1200" dirty="0"/>
              <a:t>大学教授</a:t>
            </a:r>
          </a:p>
          <a:p>
            <a:pPr eaLnBrk="1" hangingPunct="1">
              <a:lnSpc>
                <a:spcPts val="1000"/>
              </a:lnSpc>
              <a:spcBef>
                <a:spcPct val="50000"/>
              </a:spcBef>
            </a:pPr>
            <a:r>
              <a:rPr lang="ja-JP" altLang="en-US" sz="1200" dirty="0" smtClean="0"/>
              <a:t>辻村</a:t>
            </a:r>
            <a:r>
              <a:rPr lang="ja-JP" altLang="en-US" sz="1200" dirty="0"/>
              <a:t>　</a:t>
            </a:r>
            <a:r>
              <a:rPr lang="ja-JP" altLang="en-US" sz="1200" dirty="0" err="1"/>
              <a:t>みよ</a:t>
            </a:r>
            <a:r>
              <a:rPr lang="ja-JP" altLang="en-US" sz="1200" dirty="0"/>
              <a:t>子　</a:t>
            </a:r>
            <a:r>
              <a:rPr lang="ja-JP" altLang="en-US" sz="1200" dirty="0" smtClean="0"/>
              <a:t>   </a:t>
            </a:r>
            <a:r>
              <a:rPr lang="ja-JP" altLang="en-US" sz="1200" dirty="0"/>
              <a:t>明治大学法科大学院教授</a:t>
            </a:r>
          </a:p>
          <a:p>
            <a:pPr eaLnBrk="1" hangingPunct="1">
              <a:lnSpc>
                <a:spcPts val="1000"/>
              </a:lnSpc>
              <a:spcBef>
                <a:spcPct val="50000"/>
              </a:spcBef>
            </a:pPr>
            <a:r>
              <a:rPr lang="ja-JP" altLang="en-US" sz="1200" dirty="0" smtClean="0"/>
              <a:t>林</a:t>
            </a:r>
            <a:r>
              <a:rPr lang="ja-JP" altLang="en-US" sz="1200" dirty="0"/>
              <a:t>　　文子　</a:t>
            </a:r>
            <a:r>
              <a:rPr lang="ja-JP" altLang="en-US" sz="1200" dirty="0" smtClean="0"/>
              <a:t>       横浜</a:t>
            </a:r>
            <a:r>
              <a:rPr lang="ja-JP" altLang="en-US" sz="1200" dirty="0"/>
              <a:t>市長</a:t>
            </a:r>
          </a:p>
          <a:p>
            <a:pPr eaLnBrk="1" hangingPunct="1">
              <a:lnSpc>
                <a:spcPts val="1000"/>
              </a:lnSpc>
              <a:spcBef>
                <a:spcPct val="50000"/>
              </a:spcBef>
            </a:pPr>
            <a:r>
              <a:rPr lang="ja-JP" altLang="en-US" sz="1200" dirty="0" smtClean="0"/>
              <a:t>宗片</a:t>
            </a:r>
            <a:r>
              <a:rPr lang="ja-JP" altLang="en-US" sz="1200" dirty="0"/>
              <a:t>　惠</a:t>
            </a:r>
            <a:r>
              <a:rPr lang="ja-JP" altLang="en-US" sz="1200" dirty="0" smtClean="0"/>
              <a:t>美子     特定</a:t>
            </a:r>
            <a:r>
              <a:rPr lang="ja-JP" altLang="en-US" sz="1200" dirty="0"/>
              <a:t>非営利活動法人イコールネット仙台代表理事</a:t>
            </a:r>
          </a:p>
        </p:txBody>
      </p:sp>
      <p:sp>
        <p:nvSpPr>
          <p:cNvPr id="49167" name="AutoShape 9"/>
          <p:cNvSpPr>
            <a:spLocks noChangeArrowheads="1"/>
          </p:cNvSpPr>
          <p:nvPr/>
        </p:nvSpPr>
        <p:spPr bwMode="auto">
          <a:xfrm>
            <a:off x="5529064" y="5706287"/>
            <a:ext cx="3528392" cy="844109"/>
          </a:xfrm>
          <a:prstGeom prst="roundRect">
            <a:avLst>
              <a:gd name="adj" fmla="val 16667"/>
            </a:avLst>
          </a:prstGeom>
          <a:noFill/>
          <a:ln w="9525">
            <a:solidFill>
              <a:schemeClr val="tx1"/>
            </a:solidFill>
            <a:round/>
            <a:headEnd/>
            <a:tailEnd/>
          </a:ln>
          <a:effectLst/>
        </p:spPr>
        <p:txBody>
          <a:bodyPr wrap="none" anchor="ctr"/>
          <a:lstStyle/>
          <a:p>
            <a:r>
              <a:rPr lang="ja-JP" altLang="en-US" dirty="0" smtClean="0"/>
              <a:t>女性に対する暴力に関する</a:t>
            </a:r>
            <a:endParaRPr lang="en-US" altLang="ja-JP" dirty="0" smtClean="0"/>
          </a:p>
          <a:p>
            <a:r>
              <a:rPr lang="ja-JP" altLang="en-US" dirty="0" smtClean="0"/>
              <a:t>専門調査会</a:t>
            </a:r>
            <a:endParaRPr lang="ja-JP" altLang="en-US" dirty="0"/>
          </a:p>
        </p:txBody>
      </p:sp>
      <p:sp>
        <p:nvSpPr>
          <p:cNvPr id="49170" name="Text Box 27"/>
          <p:cNvSpPr txBox="1">
            <a:spLocks noChangeArrowheads="1"/>
          </p:cNvSpPr>
          <p:nvPr/>
        </p:nvSpPr>
        <p:spPr bwMode="auto">
          <a:xfrm>
            <a:off x="922591" y="2288715"/>
            <a:ext cx="3205163" cy="2898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lnSpc>
                <a:spcPts val="1000"/>
              </a:lnSpc>
              <a:spcBef>
                <a:spcPct val="50000"/>
              </a:spcBef>
            </a:pPr>
            <a:r>
              <a:rPr lang="en-US" altLang="ja-JP" sz="1600" b="1" dirty="0"/>
              <a:t>【</a:t>
            </a:r>
            <a:r>
              <a:rPr lang="ja-JP" altLang="en-US" sz="1600" b="1" dirty="0"/>
              <a:t>国務大臣</a:t>
            </a:r>
            <a:r>
              <a:rPr lang="en-US" altLang="ja-JP" sz="1600" b="1" dirty="0"/>
              <a:t>】</a:t>
            </a:r>
            <a:endParaRPr lang="ja-JP" altLang="en-US" sz="1600" b="1" dirty="0"/>
          </a:p>
          <a:p>
            <a:pPr eaLnBrk="1" hangingPunct="1">
              <a:lnSpc>
                <a:spcPts val="1000"/>
              </a:lnSpc>
              <a:spcBef>
                <a:spcPct val="50000"/>
              </a:spcBef>
            </a:pPr>
            <a:r>
              <a:rPr lang="ja-JP" altLang="en-US" sz="1600" dirty="0"/>
              <a:t>　</a:t>
            </a:r>
            <a:r>
              <a:rPr lang="ja-JP" altLang="en-US" sz="1200" dirty="0"/>
              <a:t>総務大臣</a:t>
            </a:r>
            <a:endParaRPr lang="en-US" altLang="ja-JP" sz="1200" dirty="0"/>
          </a:p>
          <a:p>
            <a:pPr eaLnBrk="1" hangingPunct="1">
              <a:lnSpc>
                <a:spcPts val="1000"/>
              </a:lnSpc>
              <a:spcBef>
                <a:spcPct val="50000"/>
              </a:spcBef>
            </a:pPr>
            <a:r>
              <a:rPr lang="en-US" altLang="ja-JP" sz="1200" dirty="0"/>
              <a:t>   </a:t>
            </a:r>
            <a:r>
              <a:rPr lang="ja-JP" altLang="en-US" sz="1200" dirty="0"/>
              <a:t>法務大臣</a:t>
            </a:r>
            <a:endParaRPr lang="en-US" altLang="ja-JP" sz="1200" dirty="0"/>
          </a:p>
          <a:p>
            <a:pPr eaLnBrk="1" hangingPunct="1">
              <a:lnSpc>
                <a:spcPts val="1000"/>
              </a:lnSpc>
              <a:spcBef>
                <a:spcPct val="50000"/>
              </a:spcBef>
            </a:pPr>
            <a:r>
              <a:rPr lang="en-US" altLang="ja-JP" sz="1200" dirty="0"/>
              <a:t>   </a:t>
            </a:r>
            <a:r>
              <a:rPr lang="ja-JP" altLang="en-US" sz="1200" dirty="0"/>
              <a:t>外務大臣</a:t>
            </a:r>
            <a:endParaRPr lang="en-US" altLang="ja-JP" sz="1200" dirty="0"/>
          </a:p>
          <a:p>
            <a:pPr eaLnBrk="1" hangingPunct="1">
              <a:lnSpc>
                <a:spcPts val="1000"/>
              </a:lnSpc>
              <a:spcBef>
                <a:spcPct val="50000"/>
              </a:spcBef>
            </a:pPr>
            <a:r>
              <a:rPr lang="en-US" altLang="ja-JP" sz="1200" dirty="0"/>
              <a:t>   </a:t>
            </a:r>
            <a:r>
              <a:rPr lang="ja-JP" altLang="en-US" sz="1200" dirty="0"/>
              <a:t>財務大臣</a:t>
            </a:r>
            <a:endParaRPr lang="en-US" altLang="ja-JP" sz="1200" dirty="0"/>
          </a:p>
          <a:p>
            <a:pPr eaLnBrk="1" hangingPunct="1">
              <a:lnSpc>
                <a:spcPts val="1000"/>
              </a:lnSpc>
              <a:spcBef>
                <a:spcPct val="50000"/>
              </a:spcBef>
            </a:pPr>
            <a:r>
              <a:rPr lang="en-US" altLang="ja-JP" sz="1200" dirty="0"/>
              <a:t>   </a:t>
            </a:r>
            <a:r>
              <a:rPr lang="ja-JP" altLang="en-US" sz="1200" dirty="0"/>
              <a:t>文部科学大臣</a:t>
            </a:r>
            <a:endParaRPr lang="en-US" altLang="ja-JP" sz="1200" dirty="0"/>
          </a:p>
          <a:p>
            <a:pPr eaLnBrk="1" hangingPunct="1">
              <a:lnSpc>
                <a:spcPts val="1000"/>
              </a:lnSpc>
              <a:spcBef>
                <a:spcPct val="50000"/>
              </a:spcBef>
            </a:pPr>
            <a:r>
              <a:rPr lang="en-US" altLang="ja-JP" sz="1200" dirty="0"/>
              <a:t>   </a:t>
            </a:r>
            <a:r>
              <a:rPr lang="ja-JP" altLang="en-US" sz="1200" dirty="0"/>
              <a:t>厚生労働大臣</a:t>
            </a:r>
            <a:endParaRPr lang="en-US" altLang="ja-JP" sz="1200" dirty="0"/>
          </a:p>
          <a:p>
            <a:pPr eaLnBrk="1" hangingPunct="1">
              <a:lnSpc>
                <a:spcPts val="1000"/>
              </a:lnSpc>
              <a:spcBef>
                <a:spcPct val="50000"/>
              </a:spcBef>
            </a:pPr>
            <a:r>
              <a:rPr lang="en-US" altLang="ja-JP" sz="1200" dirty="0"/>
              <a:t>   </a:t>
            </a:r>
            <a:r>
              <a:rPr lang="ja-JP" altLang="en-US" sz="1200" dirty="0"/>
              <a:t>農林水産大臣</a:t>
            </a:r>
            <a:endParaRPr lang="en-US" altLang="ja-JP" sz="1200" dirty="0"/>
          </a:p>
          <a:p>
            <a:pPr eaLnBrk="1" hangingPunct="1">
              <a:lnSpc>
                <a:spcPts val="1000"/>
              </a:lnSpc>
              <a:spcBef>
                <a:spcPct val="50000"/>
              </a:spcBef>
            </a:pPr>
            <a:r>
              <a:rPr lang="en-US" altLang="ja-JP" sz="1200" dirty="0"/>
              <a:t>   </a:t>
            </a:r>
            <a:r>
              <a:rPr lang="ja-JP" altLang="en-US" sz="1200" dirty="0"/>
              <a:t>経済産業大臣</a:t>
            </a:r>
            <a:endParaRPr lang="en-US" altLang="ja-JP" sz="1200" dirty="0"/>
          </a:p>
          <a:p>
            <a:pPr eaLnBrk="1" hangingPunct="1">
              <a:lnSpc>
                <a:spcPts val="1000"/>
              </a:lnSpc>
              <a:spcBef>
                <a:spcPct val="50000"/>
              </a:spcBef>
            </a:pPr>
            <a:r>
              <a:rPr lang="en-US" altLang="ja-JP" sz="1200" dirty="0"/>
              <a:t>   </a:t>
            </a:r>
            <a:r>
              <a:rPr lang="ja-JP" altLang="en-US" sz="1200" dirty="0"/>
              <a:t>国土交通大臣</a:t>
            </a:r>
            <a:endParaRPr lang="en-US" altLang="ja-JP" sz="1200" dirty="0"/>
          </a:p>
          <a:p>
            <a:pPr eaLnBrk="1" hangingPunct="1">
              <a:lnSpc>
                <a:spcPts val="1000"/>
              </a:lnSpc>
              <a:spcBef>
                <a:spcPct val="50000"/>
              </a:spcBef>
            </a:pPr>
            <a:r>
              <a:rPr lang="en-US" altLang="ja-JP" sz="1200" dirty="0"/>
              <a:t>   </a:t>
            </a:r>
            <a:r>
              <a:rPr lang="ja-JP" altLang="en-US" sz="1200" dirty="0"/>
              <a:t>環境大臣</a:t>
            </a:r>
            <a:endParaRPr lang="en-US" altLang="ja-JP" sz="1200" dirty="0"/>
          </a:p>
          <a:p>
            <a:pPr eaLnBrk="1" hangingPunct="1">
              <a:lnSpc>
                <a:spcPts val="1000"/>
              </a:lnSpc>
              <a:spcBef>
                <a:spcPct val="50000"/>
              </a:spcBef>
            </a:pPr>
            <a:r>
              <a:rPr lang="zh-TW" altLang="en-US" sz="1200" dirty="0"/>
              <a:t>   国家公安委員会委員長</a:t>
            </a:r>
            <a:endParaRPr lang="en-US" altLang="zh-TW" sz="1200" dirty="0"/>
          </a:p>
          <a:p>
            <a:pPr eaLnBrk="1" hangingPunct="1">
              <a:lnSpc>
                <a:spcPts val="1000"/>
              </a:lnSpc>
              <a:spcBef>
                <a:spcPct val="50000"/>
              </a:spcBef>
            </a:pPr>
            <a:r>
              <a:rPr lang="zh-CN" altLang="en-US" sz="1200" dirty="0"/>
              <a:t>   内閣府特命担当大臣（男女共同参画）</a:t>
            </a:r>
            <a:endParaRPr lang="ja-JP" altLang="en-US" sz="1200" dirty="0"/>
          </a:p>
        </p:txBody>
      </p:sp>
      <p:sp>
        <p:nvSpPr>
          <p:cNvPr id="23" name="Text Box 38"/>
          <p:cNvSpPr txBox="1">
            <a:spLocks noChangeArrowheads="1"/>
          </p:cNvSpPr>
          <p:nvPr/>
        </p:nvSpPr>
        <p:spPr bwMode="auto">
          <a:xfrm>
            <a:off x="0" y="-27384"/>
            <a:ext cx="9906000" cy="523220"/>
          </a:xfrm>
          <a:prstGeom prst="rect">
            <a:avLst/>
          </a:prstGeom>
          <a:solidFill>
            <a:schemeClr val="tx2"/>
          </a:solidFill>
          <a:ln>
            <a:noFill/>
          </a:ln>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spcBef>
                <a:spcPct val="50000"/>
              </a:spcBef>
            </a:pPr>
            <a:r>
              <a:rPr lang="ja-JP" altLang="en-US" sz="2800" b="1" dirty="0">
                <a:solidFill>
                  <a:schemeClr val="bg1"/>
                </a:solidFill>
                <a:latin typeface="+mj-ea"/>
                <a:ea typeface="+mj-ea"/>
              </a:rPr>
              <a:t>男女共同</a:t>
            </a:r>
            <a:r>
              <a:rPr lang="ja-JP" altLang="en-US" sz="2800" b="1" dirty="0" smtClean="0">
                <a:solidFill>
                  <a:schemeClr val="bg1"/>
                </a:solidFill>
                <a:latin typeface="+mj-ea"/>
                <a:ea typeface="+mj-ea"/>
              </a:rPr>
              <a:t>参画会議</a:t>
            </a:r>
            <a:endParaRPr lang="ja-JP" altLang="en-US" sz="2800" b="1" dirty="0">
              <a:solidFill>
                <a:schemeClr val="bg1"/>
              </a:solidFill>
              <a:latin typeface="+mj-ea"/>
              <a:ea typeface="+mj-ea"/>
            </a:endParaRPr>
          </a:p>
        </p:txBody>
      </p:sp>
      <p:sp>
        <p:nvSpPr>
          <p:cNvPr id="20" name="Rectangle 26"/>
          <p:cNvSpPr>
            <a:spLocks noChangeArrowheads="1"/>
          </p:cNvSpPr>
          <p:nvPr/>
        </p:nvSpPr>
        <p:spPr bwMode="auto">
          <a:xfrm>
            <a:off x="128464" y="647391"/>
            <a:ext cx="9577064" cy="114125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20000"/>
              </a:spcBef>
            </a:pPr>
            <a:r>
              <a:rPr lang="en-US" altLang="ja-JP" b="1" dirty="0" smtClean="0"/>
              <a:t>【</a:t>
            </a:r>
            <a:r>
              <a:rPr lang="ja-JP" altLang="en-US" b="1" dirty="0" smtClean="0"/>
              <a:t>根拠</a:t>
            </a:r>
            <a:r>
              <a:rPr lang="en-US" altLang="ja-JP" b="1" dirty="0" smtClean="0"/>
              <a:t>】</a:t>
            </a:r>
            <a:r>
              <a:rPr lang="ja-JP" altLang="en-US" b="1" dirty="0" smtClean="0"/>
              <a:t>男女共同参画社会基本法に基づき、内閣府に設置（平成</a:t>
            </a:r>
            <a:r>
              <a:rPr lang="en-US" altLang="ja-JP" b="1" dirty="0" smtClean="0"/>
              <a:t>13</a:t>
            </a:r>
            <a:r>
              <a:rPr lang="ja-JP" altLang="en-US" b="1" dirty="0" smtClean="0"/>
              <a:t>年</a:t>
            </a:r>
            <a:r>
              <a:rPr lang="en-US" altLang="ja-JP" b="1" dirty="0" smtClean="0"/>
              <a:t>1</a:t>
            </a:r>
            <a:r>
              <a:rPr lang="ja-JP" altLang="en-US" b="1" dirty="0" smtClean="0"/>
              <a:t>月）、重要政策会議の一つ</a:t>
            </a:r>
            <a:r>
              <a:rPr lang="ja-JP" altLang="en-US" b="1" dirty="0"/>
              <a:t>　</a:t>
            </a:r>
            <a:endParaRPr lang="en-US" altLang="ja-JP" b="1" dirty="0" smtClean="0"/>
          </a:p>
          <a:p>
            <a:pPr marL="342900" indent="-342900">
              <a:lnSpc>
                <a:spcPct val="80000"/>
              </a:lnSpc>
              <a:spcBef>
                <a:spcPct val="20000"/>
              </a:spcBef>
            </a:pPr>
            <a:r>
              <a:rPr lang="en-US" altLang="ja-JP" b="1" dirty="0" smtClean="0"/>
              <a:t>【</a:t>
            </a:r>
            <a:r>
              <a:rPr lang="ja-JP" altLang="en-US" b="1" dirty="0" smtClean="0"/>
              <a:t>構成</a:t>
            </a:r>
            <a:r>
              <a:rPr lang="en-US" altLang="ja-JP" b="1" dirty="0" smtClean="0"/>
              <a:t>】</a:t>
            </a:r>
            <a:r>
              <a:rPr lang="ja-JP" altLang="en-US" b="1" dirty="0" smtClean="0"/>
              <a:t>内閣官房長官（議長）、国務大臣</a:t>
            </a:r>
            <a:r>
              <a:rPr lang="en-US" altLang="ja-JP" b="1" dirty="0" smtClean="0"/>
              <a:t>12</a:t>
            </a:r>
            <a:r>
              <a:rPr lang="ja-JP" altLang="en-US" b="1" dirty="0" smtClean="0"/>
              <a:t>名、有識者</a:t>
            </a:r>
            <a:r>
              <a:rPr lang="en-US" altLang="ja-JP" b="1" dirty="0" smtClean="0"/>
              <a:t>12</a:t>
            </a:r>
            <a:r>
              <a:rPr lang="ja-JP" altLang="en-US" b="1" dirty="0" smtClean="0"/>
              <a:t>名</a:t>
            </a:r>
            <a:endParaRPr lang="en-US" altLang="ja-JP" b="1" dirty="0" smtClean="0"/>
          </a:p>
          <a:p>
            <a:pPr marL="342900" indent="-342900">
              <a:lnSpc>
                <a:spcPct val="80000"/>
              </a:lnSpc>
              <a:spcBef>
                <a:spcPct val="20000"/>
              </a:spcBef>
            </a:pPr>
            <a:r>
              <a:rPr lang="en-US" altLang="ja-JP" b="1" dirty="0" smtClean="0"/>
              <a:t>【</a:t>
            </a:r>
            <a:r>
              <a:rPr lang="ja-JP" altLang="en-US" b="1" dirty="0" smtClean="0"/>
              <a:t>役割</a:t>
            </a:r>
            <a:r>
              <a:rPr lang="en-US" altLang="ja-JP" b="1" dirty="0" smtClean="0"/>
              <a:t>】</a:t>
            </a:r>
            <a:r>
              <a:rPr lang="ja-JP" altLang="en-US" b="1" dirty="0" smtClean="0"/>
              <a:t>・基本的な方針・政策、重要事項等の調査審議</a:t>
            </a:r>
            <a:endParaRPr lang="en-US" altLang="ja-JP" b="1" dirty="0" smtClean="0"/>
          </a:p>
          <a:p>
            <a:pPr marL="342900" indent="-342900">
              <a:lnSpc>
                <a:spcPct val="80000"/>
              </a:lnSpc>
              <a:spcBef>
                <a:spcPct val="20000"/>
              </a:spcBef>
            </a:pPr>
            <a:r>
              <a:rPr lang="ja-JP" altLang="en-US" b="1" dirty="0"/>
              <a:t>　</a:t>
            </a:r>
            <a:r>
              <a:rPr lang="ja-JP" altLang="en-US" b="1" dirty="0" smtClean="0"/>
              <a:t>　 　　・政府の施策の実施状況の監視・影響調査</a:t>
            </a:r>
            <a:r>
              <a:rPr lang="ja-JP" altLang="en-US" b="1" dirty="0"/>
              <a:t>　　　　　　　　</a:t>
            </a:r>
          </a:p>
          <a:p>
            <a:pPr marL="342900" indent="-342900">
              <a:lnSpc>
                <a:spcPct val="80000"/>
              </a:lnSpc>
              <a:spcBef>
                <a:spcPct val="20000"/>
              </a:spcBef>
            </a:pPr>
            <a:endParaRPr lang="en-US" altLang="ja-JP" b="1" dirty="0"/>
          </a:p>
        </p:txBody>
      </p:sp>
      <p:sp>
        <p:nvSpPr>
          <p:cNvPr id="12" name="スライド番号プレースホルダー 3"/>
          <p:cNvSpPr>
            <a:spLocks noGrp="1"/>
          </p:cNvSpPr>
          <p:nvPr>
            <p:ph type="sldNum" sz="quarter" idx="12"/>
          </p:nvPr>
        </p:nvSpPr>
        <p:spPr>
          <a:xfrm>
            <a:off x="7848600" y="6489816"/>
            <a:ext cx="2057400" cy="365125"/>
          </a:xfrm>
        </p:spPr>
        <p:txBody>
          <a:bodyPr/>
          <a:lstStyle/>
          <a:p>
            <a:r>
              <a:rPr lang="en-US" altLang="ja-JP" sz="1600" dirty="0" smtClean="0">
                <a:solidFill>
                  <a:prstClr val="black">
                    <a:tint val="75000"/>
                  </a:prstClr>
                </a:solidFill>
              </a:rPr>
              <a:t>3</a:t>
            </a:r>
            <a:endParaRPr lang="ja-JP" altLang="en-US" sz="1600" dirty="0">
              <a:solidFill>
                <a:prstClr val="black">
                  <a:tint val="75000"/>
                </a:prstClr>
              </a:solidFill>
            </a:endParaRPr>
          </a:p>
        </p:txBody>
      </p:sp>
    </p:spTree>
    <p:extLst>
      <p:ext uri="{BB962C8B-B14F-4D97-AF65-F5344CB8AC3E}">
        <p14:creationId xmlns:p14="http://schemas.microsoft.com/office/powerpoint/2010/main" val="38178077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16496" y="3140968"/>
            <a:ext cx="9129464" cy="2088232"/>
          </a:xfrm>
        </p:spPr>
        <p:txBody>
          <a:bodyPr/>
          <a:lstStyle/>
          <a:p>
            <a:pPr marL="0" indent="0">
              <a:buNone/>
            </a:pPr>
            <a:r>
              <a:rPr lang="ja-JP" altLang="en-US" sz="4400" dirty="0" smtClean="0">
                <a:solidFill>
                  <a:srgbClr val="002060"/>
                </a:solidFill>
              </a:rPr>
              <a:t>女性活躍加速のための重点方針</a:t>
            </a:r>
            <a:r>
              <a:rPr lang="en-US" altLang="ja-JP" sz="4400" dirty="0" smtClean="0">
                <a:solidFill>
                  <a:srgbClr val="002060"/>
                </a:solidFill>
              </a:rPr>
              <a:t>2016</a:t>
            </a:r>
            <a:endParaRPr kumimoji="1" lang="ja-JP" altLang="en-US" sz="4400" dirty="0">
              <a:solidFill>
                <a:srgbClr val="002060"/>
              </a:solidFill>
            </a:endParaRPr>
          </a:p>
        </p:txBody>
      </p:sp>
      <p:pic>
        <p:nvPicPr>
          <p:cNvPr id="5" name="Picture 3" descr="C:\Users\co885295\AppData\Local\Microsoft\Windows\Temporary Internet Files\Content.Outlook\BVG16UA8\fullcolor_3_Different_ideas_brighter_tomorro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6570" y="188640"/>
            <a:ext cx="3136859" cy="1028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スライド番号プレースホルダー 3"/>
          <p:cNvSpPr>
            <a:spLocks noGrp="1"/>
          </p:cNvSpPr>
          <p:nvPr>
            <p:ph type="sldNum" sz="quarter" idx="12"/>
          </p:nvPr>
        </p:nvSpPr>
        <p:spPr>
          <a:xfrm>
            <a:off x="7848600" y="6489816"/>
            <a:ext cx="2057400" cy="365125"/>
          </a:xfrm>
        </p:spPr>
        <p:txBody>
          <a:bodyPr/>
          <a:lstStyle/>
          <a:p>
            <a:r>
              <a:rPr lang="en-US" altLang="ja-JP" sz="1600" dirty="0" smtClean="0">
                <a:solidFill>
                  <a:prstClr val="black">
                    <a:tint val="75000"/>
                  </a:prstClr>
                </a:solidFill>
              </a:rPr>
              <a:t>4</a:t>
            </a:r>
            <a:endParaRPr lang="ja-JP" altLang="en-US" sz="1600" dirty="0">
              <a:solidFill>
                <a:prstClr val="black">
                  <a:tint val="75000"/>
                </a:prstClr>
              </a:solidFill>
            </a:endParaRPr>
          </a:p>
        </p:txBody>
      </p:sp>
    </p:spTree>
    <p:extLst>
      <p:ext uri="{BB962C8B-B14F-4D97-AF65-F5344CB8AC3E}">
        <p14:creationId xmlns:p14="http://schemas.microsoft.com/office/powerpoint/2010/main" val="6595532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5001492" y="4116877"/>
            <a:ext cx="4850884" cy="2705583"/>
          </a:xfrm>
          <a:prstGeom prst="roundRect">
            <a:avLst>
              <a:gd name="adj" fmla="val 6892"/>
            </a:avLst>
          </a:prstGeom>
          <a:ln w="19050">
            <a:solidFill>
              <a:srgbClr val="FF0066"/>
            </a:solidFill>
          </a:ln>
        </p:spPr>
        <p:style>
          <a:lnRef idx="2">
            <a:schemeClr val="accent4"/>
          </a:lnRef>
          <a:fillRef idx="1">
            <a:schemeClr val="lt1"/>
          </a:fillRef>
          <a:effectRef idx="0">
            <a:schemeClr val="accent4"/>
          </a:effectRef>
          <a:fontRef idx="minor">
            <a:schemeClr val="dk1"/>
          </a:fontRef>
        </p:style>
        <p:txBody>
          <a:bodyPr rtlCol="0" anchor="ctr" anchorCtr="0"/>
          <a:lstStyle/>
          <a:p>
            <a:pPr fontAlgn="auto">
              <a:lnSpc>
                <a:spcPts val="1600"/>
              </a:lnSpc>
              <a:spcBef>
                <a:spcPts val="0"/>
              </a:spcBef>
              <a:spcAft>
                <a:spcPts val="0"/>
              </a:spcAft>
            </a:pPr>
            <a:r>
              <a:rPr lang="ja-JP" altLang="ja-JP" sz="1400" dirty="0">
                <a:solidFill>
                  <a:prstClr val="black"/>
                </a:solidFill>
                <a:latin typeface="ＭＳ Ｐ明朝" panose="02020600040205080304" pitchFamily="18" charset="-128"/>
                <a:ea typeface="ＭＳ Ｐ明朝" panose="02020600040205080304" pitchFamily="18" charset="-128"/>
              </a:rPr>
              <a:t>・</a:t>
            </a:r>
            <a:r>
              <a:rPr lang="ja-JP" altLang="ja-JP" sz="1400" b="1" u="sng" dirty="0">
                <a:solidFill>
                  <a:prstClr val="black"/>
                </a:solidFill>
                <a:latin typeface="ＭＳ Ｐ明朝" panose="02020600040205080304" pitchFamily="18" charset="-128"/>
                <a:ea typeface="ＭＳ Ｐ明朝" panose="02020600040205080304" pitchFamily="18" charset="-128"/>
              </a:rPr>
              <a:t>子ども・子育て支援新制度</a:t>
            </a:r>
            <a:r>
              <a:rPr lang="ja-JP" altLang="ja-JP" sz="1400" dirty="0">
                <a:solidFill>
                  <a:prstClr val="black"/>
                </a:solidFill>
                <a:latin typeface="ＭＳ Ｐ明朝" panose="02020600040205080304" pitchFamily="18" charset="-128"/>
                <a:ea typeface="ＭＳ Ｐ明朝" panose="02020600040205080304" pitchFamily="18" charset="-128"/>
              </a:rPr>
              <a:t>における幼児教育・保育</a:t>
            </a:r>
            <a:r>
              <a:rPr lang="ja-JP" altLang="ja-JP" sz="1400" dirty="0" smtClean="0">
                <a:solidFill>
                  <a:prstClr val="black"/>
                </a:solidFill>
                <a:latin typeface="ＭＳ Ｐ明朝" panose="02020600040205080304" pitchFamily="18" charset="-128"/>
                <a:ea typeface="ＭＳ Ｐ明朝" panose="02020600040205080304" pitchFamily="18" charset="-128"/>
              </a:rPr>
              <a:t>等の</a:t>
            </a:r>
            <a:endParaRPr lang="en-US" altLang="ja-JP" sz="1400" dirty="0" smtClean="0">
              <a:solidFill>
                <a:prstClr val="black"/>
              </a:solidFill>
              <a:latin typeface="ＭＳ Ｐ明朝" panose="02020600040205080304" pitchFamily="18" charset="-128"/>
              <a:ea typeface="ＭＳ Ｐ明朝" panose="02020600040205080304" pitchFamily="18" charset="-128"/>
            </a:endParaRPr>
          </a:p>
          <a:p>
            <a:pPr fontAlgn="auto">
              <a:lnSpc>
                <a:spcPts val="1600"/>
              </a:lnSpc>
              <a:spcBef>
                <a:spcPts val="0"/>
              </a:spcBef>
              <a:spcAft>
                <a:spcPts val="0"/>
              </a:spcAft>
            </a:pPr>
            <a:r>
              <a:rPr lang="ja-JP" altLang="en-US" sz="1400" dirty="0" smtClean="0">
                <a:solidFill>
                  <a:prstClr val="black"/>
                </a:solidFill>
                <a:latin typeface="ＭＳ Ｐ明朝" panose="02020600040205080304" pitchFamily="18" charset="-128"/>
                <a:ea typeface="ＭＳ Ｐ明朝" panose="02020600040205080304" pitchFamily="18" charset="-128"/>
              </a:rPr>
              <a:t>　</a:t>
            </a:r>
            <a:r>
              <a:rPr lang="ja-JP" altLang="ja-JP" sz="1400" dirty="0" smtClean="0">
                <a:solidFill>
                  <a:prstClr val="black"/>
                </a:solidFill>
                <a:latin typeface="ＭＳ Ｐ明朝" panose="02020600040205080304" pitchFamily="18" charset="-128"/>
                <a:ea typeface="ＭＳ Ｐ明朝" panose="02020600040205080304" pitchFamily="18" charset="-128"/>
              </a:rPr>
              <a:t>「</a:t>
            </a:r>
            <a:r>
              <a:rPr lang="ja-JP" altLang="ja-JP" sz="1400" dirty="0">
                <a:solidFill>
                  <a:prstClr val="black"/>
                </a:solidFill>
                <a:latin typeface="ＭＳ Ｐ明朝" panose="02020600040205080304" pitchFamily="18" charset="-128"/>
                <a:ea typeface="ＭＳ Ｐ明朝" panose="02020600040205080304" pitchFamily="18" charset="-128"/>
              </a:rPr>
              <a:t>量的拡充」及び「質の向上」を確実に実施</a:t>
            </a:r>
          </a:p>
          <a:p>
            <a:pPr fontAlgn="auto">
              <a:lnSpc>
                <a:spcPts val="1600"/>
              </a:lnSpc>
              <a:spcBef>
                <a:spcPts val="0"/>
              </a:spcBef>
              <a:spcAft>
                <a:spcPts val="0"/>
              </a:spcAft>
            </a:pPr>
            <a:r>
              <a:rPr lang="ja-JP" altLang="ja-JP" sz="1400" dirty="0" smtClean="0">
                <a:solidFill>
                  <a:prstClr val="black"/>
                </a:solidFill>
                <a:latin typeface="ＭＳ Ｐ明朝" panose="02020600040205080304" pitchFamily="18" charset="-128"/>
                <a:ea typeface="ＭＳ Ｐ明朝" panose="02020600040205080304" pitchFamily="18" charset="-128"/>
              </a:rPr>
              <a:t>・</a:t>
            </a:r>
            <a:r>
              <a:rPr lang="ja-JP" altLang="ja-JP" sz="1400" b="1" u="sng" dirty="0">
                <a:solidFill>
                  <a:prstClr val="black"/>
                </a:solidFill>
                <a:latin typeface="ＭＳ Ｐ明朝" panose="02020600040205080304" pitchFamily="18" charset="-128"/>
                <a:ea typeface="ＭＳ Ｐ明朝" panose="02020600040205080304" pitchFamily="18" charset="-128"/>
              </a:rPr>
              <a:t>待機児童の</a:t>
            </a:r>
            <a:r>
              <a:rPr lang="ja-JP" altLang="ja-JP" sz="1400" b="1" u="sng" dirty="0" smtClean="0">
                <a:solidFill>
                  <a:prstClr val="black"/>
                </a:solidFill>
                <a:latin typeface="ＭＳ Ｐ明朝" panose="02020600040205080304" pitchFamily="18" charset="-128"/>
                <a:ea typeface="ＭＳ Ｐ明朝" panose="02020600040205080304" pitchFamily="18" charset="-128"/>
              </a:rPr>
              <a:t>解消</a:t>
            </a:r>
            <a:r>
              <a:rPr lang="ja-JP" altLang="en-US" sz="1400" b="1" u="sng" dirty="0" smtClean="0">
                <a:solidFill>
                  <a:prstClr val="black"/>
                </a:solidFill>
                <a:latin typeface="ＭＳ Ｐ明朝" panose="02020600040205080304" pitchFamily="18" charset="-128"/>
                <a:ea typeface="ＭＳ Ｐ明朝" panose="02020600040205080304" pitchFamily="18" charset="-128"/>
              </a:rPr>
              <a:t>や介護離職ゼロ</a:t>
            </a:r>
            <a:r>
              <a:rPr lang="ja-JP" altLang="ja-JP" sz="1400" dirty="0" smtClean="0">
                <a:solidFill>
                  <a:prstClr val="black"/>
                </a:solidFill>
                <a:latin typeface="ＭＳ Ｐ明朝" panose="02020600040205080304" pitchFamily="18" charset="-128"/>
                <a:ea typeface="ＭＳ Ｐ明朝" panose="02020600040205080304" pitchFamily="18" charset="-128"/>
              </a:rPr>
              <a:t>に</a:t>
            </a:r>
            <a:r>
              <a:rPr lang="ja-JP" altLang="ja-JP" sz="1400" dirty="0">
                <a:solidFill>
                  <a:prstClr val="black"/>
                </a:solidFill>
                <a:latin typeface="ＭＳ Ｐ明朝" panose="02020600040205080304" pitchFamily="18" charset="-128"/>
                <a:ea typeface="ＭＳ Ｐ明朝" panose="02020600040205080304" pitchFamily="18" charset="-128"/>
              </a:rPr>
              <a:t>向けた</a:t>
            </a:r>
            <a:r>
              <a:rPr lang="ja-JP" altLang="ja-JP" sz="1400" dirty="0" smtClean="0">
                <a:solidFill>
                  <a:prstClr val="black"/>
                </a:solidFill>
                <a:latin typeface="ＭＳ Ｐ明朝" panose="02020600040205080304" pitchFamily="18" charset="-128"/>
                <a:ea typeface="ＭＳ Ｐ明朝" panose="02020600040205080304" pitchFamily="18" charset="-128"/>
              </a:rPr>
              <a:t>保育士</a:t>
            </a:r>
            <a:r>
              <a:rPr lang="ja-JP" altLang="en-US" sz="1400" dirty="0" smtClean="0">
                <a:solidFill>
                  <a:prstClr val="black"/>
                </a:solidFill>
                <a:latin typeface="ＭＳ Ｐ明朝" panose="02020600040205080304" pitchFamily="18" charset="-128"/>
                <a:ea typeface="ＭＳ Ｐ明朝" panose="02020600040205080304" pitchFamily="18" charset="-128"/>
              </a:rPr>
              <a:t>や介護</a:t>
            </a:r>
            <a:endParaRPr lang="en-US" altLang="ja-JP" sz="1400" dirty="0" smtClean="0">
              <a:solidFill>
                <a:prstClr val="black"/>
              </a:solidFill>
              <a:latin typeface="ＭＳ Ｐ明朝" panose="02020600040205080304" pitchFamily="18" charset="-128"/>
              <a:ea typeface="ＭＳ Ｐ明朝" panose="02020600040205080304" pitchFamily="18" charset="-128"/>
            </a:endParaRPr>
          </a:p>
          <a:p>
            <a:pPr fontAlgn="auto">
              <a:lnSpc>
                <a:spcPts val="1600"/>
              </a:lnSpc>
              <a:spcBef>
                <a:spcPts val="0"/>
              </a:spcBef>
              <a:spcAft>
                <a:spcPts val="0"/>
              </a:spcAft>
            </a:pPr>
            <a:r>
              <a:rPr lang="ja-JP" altLang="en-US" sz="1400" dirty="0">
                <a:solidFill>
                  <a:prstClr val="black"/>
                </a:solidFill>
                <a:latin typeface="ＭＳ Ｐ明朝" panose="02020600040205080304" pitchFamily="18" charset="-128"/>
                <a:ea typeface="ＭＳ Ｐ明朝" panose="02020600040205080304" pitchFamily="18" charset="-128"/>
              </a:rPr>
              <a:t>　</a:t>
            </a:r>
            <a:r>
              <a:rPr lang="ja-JP" altLang="en-US" sz="1400" dirty="0" smtClean="0">
                <a:solidFill>
                  <a:prstClr val="black"/>
                </a:solidFill>
                <a:latin typeface="ＭＳ Ｐ明朝" panose="02020600040205080304" pitchFamily="18" charset="-128"/>
                <a:ea typeface="ＭＳ Ｐ明朝" panose="02020600040205080304" pitchFamily="18" charset="-128"/>
              </a:rPr>
              <a:t>人材</a:t>
            </a:r>
            <a:r>
              <a:rPr lang="ja-JP" altLang="ja-JP" sz="1400" dirty="0" smtClean="0">
                <a:solidFill>
                  <a:prstClr val="black"/>
                </a:solidFill>
                <a:latin typeface="ＭＳ Ｐ明朝" panose="02020600040205080304" pitchFamily="18" charset="-128"/>
                <a:ea typeface="ＭＳ Ｐ明朝" panose="02020600040205080304" pitchFamily="18" charset="-128"/>
              </a:rPr>
              <a:t>の</a:t>
            </a:r>
            <a:r>
              <a:rPr lang="ja-JP" altLang="en-US" sz="1400" dirty="0">
                <a:solidFill>
                  <a:prstClr val="black"/>
                </a:solidFill>
                <a:latin typeface="ＭＳ Ｐ明朝" panose="02020600040205080304" pitchFamily="18" charset="-128"/>
                <a:ea typeface="ＭＳ Ｐ明朝" panose="02020600040205080304" pitchFamily="18" charset="-128"/>
              </a:rPr>
              <a:t>待遇</a:t>
            </a:r>
            <a:r>
              <a:rPr lang="ja-JP" altLang="ja-JP" sz="1400" dirty="0" smtClean="0">
                <a:solidFill>
                  <a:prstClr val="black"/>
                </a:solidFill>
                <a:latin typeface="ＭＳ Ｐ明朝" panose="02020600040205080304" pitchFamily="18" charset="-128"/>
                <a:ea typeface="ＭＳ Ｐ明朝" panose="02020600040205080304" pitchFamily="18" charset="-128"/>
              </a:rPr>
              <a:t>改善等</a:t>
            </a:r>
            <a:endParaRPr lang="en-US" altLang="ja-JP" sz="1400" dirty="0" smtClean="0">
              <a:solidFill>
                <a:prstClr val="black"/>
              </a:solidFill>
              <a:latin typeface="ＭＳ Ｐ明朝" panose="02020600040205080304" pitchFamily="18" charset="-128"/>
              <a:ea typeface="ＭＳ Ｐ明朝" panose="02020600040205080304" pitchFamily="18" charset="-128"/>
            </a:endParaRPr>
          </a:p>
          <a:p>
            <a:pPr fontAlgn="auto">
              <a:lnSpc>
                <a:spcPts val="1600"/>
              </a:lnSpc>
              <a:spcBef>
                <a:spcPts val="0"/>
              </a:spcBef>
              <a:spcAft>
                <a:spcPts val="0"/>
              </a:spcAft>
            </a:pPr>
            <a:r>
              <a:rPr lang="ja-JP" altLang="en-US" sz="1400" dirty="0">
                <a:solidFill>
                  <a:prstClr val="black"/>
                </a:solidFill>
                <a:latin typeface="ＭＳ Ｐ明朝" panose="02020600040205080304" pitchFamily="18" charset="-128"/>
                <a:ea typeface="ＭＳ Ｐ明朝" panose="02020600040205080304" pitchFamily="18" charset="-128"/>
              </a:rPr>
              <a:t>・子育て関連の申請</a:t>
            </a:r>
            <a:r>
              <a:rPr lang="ja-JP" altLang="en-US" sz="1400" dirty="0" smtClean="0">
                <a:solidFill>
                  <a:prstClr val="black"/>
                </a:solidFill>
                <a:latin typeface="ＭＳ Ｐ明朝" panose="02020600040205080304" pitchFamily="18" charset="-128"/>
                <a:ea typeface="ＭＳ Ｐ明朝" panose="02020600040205080304" pitchFamily="18" charset="-128"/>
              </a:rPr>
              <a:t>手続をオンライン</a:t>
            </a:r>
            <a:r>
              <a:rPr lang="ja-JP" altLang="en-US" sz="1400" dirty="0">
                <a:solidFill>
                  <a:prstClr val="black"/>
                </a:solidFill>
                <a:latin typeface="ＭＳ Ｐ明朝" panose="02020600040205080304" pitchFamily="18" charset="-128"/>
                <a:ea typeface="ＭＳ Ｐ明朝" panose="02020600040205080304" pitchFamily="18" charset="-128"/>
              </a:rPr>
              <a:t>で一括</a:t>
            </a:r>
            <a:r>
              <a:rPr lang="ja-JP" altLang="en-US" sz="1400" dirty="0" smtClean="0">
                <a:solidFill>
                  <a:prstClr val="black"/>
                </a:solidFill>
                <a:latin typeface="ＭＳ Ｐ明朝" panose="02020600040205080304" pitchFamily="18" charset="-128"/>
                <a:ea typeface="ＭＳ Ｐ明朝" panose="02020600040205080304" pitchFamily="18" charset="-128"/>
              </a:rPr>
              <a:t>して行える</a:t>
            </a:r>
            <a:endParaRPr lang="en-US" altLang="ja-JP" sz="1400" dirty="0" smtClean="0">
              <a:solidFill>
                <a:prstClr val="black"/>
              </a:solidFill>
              <a:latin typeface="ＭＳ Ｐ明朝" panose="02020600040205080304" pitchFamily="18" charset="-128"/>
              <a:ea typeface="ＭＳ Ｐ明朝" panose="02020600040205080304" pitchFamily="18" charset="-128"/>
            </a:endParaRPr>
          </a:p>
          <a:p>
            <a:pPr fontAlgn="auto">
              <a:lnSpc>
                <a:spcPts val="1600"/>
              </a:lnSpc>
              <a:spcBef>
                <a:spcPts val="0"/>
              </a:spcBef>
              <a:spcAft>
                <a:spcPts val="0"/>
              </a:spcAft>
            </a:pPr>
            <a:r>
              <a:rPr lang="ja-JP" altLang="en-US" sz="1400" dirty="0">
                <a:solidFill>
                  <a:prstClr val="black"/>
                </a:solidFill>
                <a:latin typeface="ＭＳ Ｐ明朝" panose="02020600040205080304" pitchFamily="18" charset="-128"/>
                <a:ea typeface="ＭＳ Ｐ明朝" panose="02020600040205080304" pitchFamily="18" charset="-128"/>
              </a:rPr>
              <a:t>　</a:t>
            </a:r>
            <a:r>
              <a:rPr lang="ja-JP" altLang="en-US" sz="1400" dirty="0" smtClean="0">
                <a:solidFill>
                  <a:prstClr val="black"/>
                </a:solidFill>
                <a:latin typeface="ＭＳ Ｐ明朝" panose="02020600040205080304" pitchFamily="18" charset="-128"/>
                <a:ea typeface="ＭＳ Ｐ明朝" panose="02020600040205080304" pitchFamily="18" charset="-128"/>
              </a:rPr>
              <a:t>ワンストップ化の検討・実施</a:t>
            </a:r>
            <a:endParaRPr lang="ja-JP" altLang="ja-JP" sz="1400" dirty="0">
              <a:solidFill>
                <a:prstClr val="black"/>
              </a:solidFill>
              <a:latin typeface="ＭＳ Ｐ明朝" panose="02020600040205080304" pitchFamily="18" charset="-128"/>
              <a:ea typeface="ＭＳ Ｐ明朝" panose="02020600040205080304" pitchFamily="18" charset="-128"/>
            </a:endParaRPr>
          </a:p>
          <a:p>
            <a:pPr fontAlgn="auto">
              <a:lnSpc>
                <a:spcPts val="1600"/>
              </a:lnSpc>
              <a:spcBef>
                <a:spcPts val="0"/>
              </a:spcBef>
              <a:spcAft>
                <a:spcPts val="0"/>
              </a:spcAft>
            </a:pPr>
            <a:r>
              <a:rPr lang="ja-JP" altLang="ja-JP" sz="1400" dirty="0" smtClean="0">
                <a:solidFill>
                  <a:prstClr val="black"/>
                </a:solidFill>
                <a:latin typeface="ＭＳ Ｐ明朝" panose="02020600040205080304" pitchFamily="18" charset="-128"/>
                <a:ea typeface="ＭＳ Ｐ明朝" panose="02020600040205080304" pitchFamily="18" charset="-128"/>
              </a:rPr>
              <a:t>・</a:t>
            </a:r>
            <a:r>
              <a:rPr lang="ja-JP" altLang="ja-JP" sz="1400" b="1" u="sng" dirty="0">
                <a:solidFill>
                  <a:prstClr val="black"/>
                </a:solidFill>
                <a:latin typeface="ＭＳ Ｐ明朝" panose="02020600040205080304" pitchFamily="18" charset="-128"/>
                <a:ea typeface="ＭＳ Ｐ明朝" panose="02020600040205080304" pitchFamily="18" charset="-128"/>
              </a:rPr>
              <a:t>税制や社会保障制度等</a:t>
            </a:r>
            <a:r>
              <a:rPr lang="ja-JP" altLang="ja-JP" sz="1400" dirty="0">
                <a:solidFill>
                  <a:prstClr val="black"/>
                </a:solidFill>
                <a:latin typeface="ＭＳ Ｐ明朝" panose="02020600040205080304" pitchFamily="18" charset="-128"/>
                <a:ea typeface="ＭＳ Ｐ明朝" panose="02020600040205080304" pitchFamily="18" charset="-128"/>
              </a:rPr>
              <a:t>の見直しに向けた取組</a:t>
            </a:r>
          </a:p>
          <a:p>
            <a:pPr fontAlgn="auto">
              <a:lnSpc>
                <a:spcPts val="1600"/>
              </a:lnSpc>
              <a:spcBef>
                <a:spcPts val="0"/>
              </a:spcBef>
              <a:spcAft>
                <a:spcPts val="0"/>
              </a:spcAft>
            </a:pPr>
            <a:r>
              <a:rPr lang="ja-JP" altLang="ja-JP" sz="1400" dirty="0">
                <a:solidFill>
                  <a:prstClr val="black"/>
                </a:solidFill>
                <a:latin typeface="ＭＳ Ｐ明朝" panose="02020600040205080304" pitchFamily="18" charset="-128"/>
                <a:ea typeface="ＭＳ Ｐ明朝" panose="02020600040205080304" pitchFamily="18" charset="-128"/>
              </a:rPr>
              <a:t>　　・個人所得</a:t>
            </a:r>
            <a:r>
              <a:rPr lang="ja-JP" altLang="ja-JP" sz="1400" dirty="0" smtClean="0">
                <a:solidFill>
                  <a:prstClr val="black"/>
                </a:solidFill>
                <a:latin typeface="ＭＳ Ｐ明朝" panose="02020600040205080304" pitchFamily="18" charset="-128"/>
                <a:ea typeface="ＭＳ Ｐ明朝" panose="02020600040205080304" pitchFamily="18" charset="-128"/>
              </a:rPr>
              <a:t>課税</a:t>
            </a:r>
            <a:r>
              <a:rPr lang="ja-JP" altLang="en-US" sz="1400" dirty="0">
                <a:solidFill>
                  <a:prstClr val="black"/>
                </a:solidFill>
                <a:latin typeface="ＭＳ Ｐ明朝" panose="02020600040205080304" pitchFamily="18" charset="-128"/>
                <a:ea typeface="ＭＳ Ｐ明朝" panose="02020600040205080304" pitchFamily="18" charset="-128"/>
              </a:rPr>
              <a:t>における諸控除の在り方</a:t>
            </a:r>
            <a:r>
              <a:rPr lang="ja-JP" altLang="ja-JP" sz="1400" dirty="0" smtClean="0">
                <a:solidFill>
                  <a:prstClr val="black"/>
                </a:solidFill>
                <a:latin typeface="ＭＳ Ｐ明朝" panose="02020600040205080304" pitchFamily="18" charset="-128"/>
                <a:ea typeface="ＭＳ Ｐ明朝" panose="02020600040205080304" pitchFamily="18" charset="-128"/>
              </a:rPr>
              <a:t>の</a:t>
            </a:r>
            <a:r>
              <a:rPr lang="ja-JP" altLang="ja-JP" sz="1400" dirty="0">
                <a:solidFill>
                  <a:prstClr val="black"/>
                </a:solidFill>
                <a:latin typeface="ＭＳ Ｐ明朝" panose="02020600040205080304" pitchFamily="18" charset="-128"/>
                <a:ea typeface="ＭＳ Ｐ明朝" panose="02020600040205080304" pitchFamily="18" charset="-128"/>
              </a:rPr>
              <a:t>見直しに</a:t>
            </a:r>
            <a:r>
              <a:rPr lang="ja-JP" altLang="ja-JP" sz="1400" dirty="0" smtClean="0">
                <a:solidFill>
                  <a:prstClr val="black"/>
                </a:solidFill>
                <a:latin typeface="ＭＳ Ｐ明朝" panose="02020600040205080304" pitchFamily="18" charset="-128"/>
                <a:ea typeface="ＭＳ Ｐ明朝" panose="02020600040205080304" pitchFamily="18" charset="-128"/>
              </a:rPr>
              <a:t>向けた</a:t>
            </a:r>
            <a:endParaRPr lang="en-US" altLang="ja-JP" sz="1400" dirty="0" smtClean="0">
              <a:solidFill>
                <a:prstClr val="black"/>
              </a:solidFill>
              <a:latin typeface="ＭＳ Ｐ明朝" panose="02020600040205080304" pitchFamily="18" charset="-128"/>
              <a:ea typeface="ＭＳ Ｐ明朝" panose="02020600040205080304" pitchFamily="18" charset="-128"/>
            </a:endParaRPr>
          </a:p>
          <a:p>
            <a:pPr fontAlgn="auto">
              <a:lnSpc>
                <a:spcPts val="1600"/>
              </a:lnSpc>
              <a:spcBef>
                <a:spcPts val="0"/>
              </a:spcBef>
              <a:spcAft>
                <a:spcPts val="0"/>
              </a:spcAft>
            </a:pPr>
            <a:r>
              <a:rPr lang="ja-JP" altLang="en-US" sz="1400" dirty="0">
                <a:solidFill>
                  <a:prstClr val="black"/>
                </a:solidFill>
                <a:latin typeface="ＭＳ Ｐ明朝" panose="02020600040205080304" pitchFamily="18" charset="-128"/>
                <a:ea typeface="ＭＳ Ｐ明朝" panose="02020600040205080304" pitchFamily="18" charset="-128"/>
              </a:rPr>
              <a:t>　</a:t>
            </a:r>
            <a:r>
              <a:rPr lang="ja-JP" altLang="en-US" sz="1400" dirty="0" smtClean="0">
                <a:solidFill>
                  <a:prstClr val="black"/>
                </a:solidFill>
                <a:latin typeface="ＭＳ Ｐ明朝" panose="02020600040205080304" pitchFamily="18" charset="-128"/>
                <a:ea typeface="ＭＳ Ｐ明朝" panose="02020600040205080304" pitchFamily="18" charset="-128"/>
              </a:rPr>
              <a:t>　　</a:t>
            </a:r>
            <a:r>
              <a:rPr lang="ja-JP" altLang="ja-JP" sz="1400" dirty="0" smtClean="0">
                <a:solidFill>
                  <a:prstClr val="black"/>
                </a:solidFill>
                <a:latin typeface="ＭＳ Ｐ明朝" panose="02020600040205080304" pitchFamily="18" charset="-128"/>
                <a:ea typeface="ＭＳ Ｐ明朝" panose="02020600040205080304" pitchFamily="18" charset="-128"/>
              </a:rPr>
              <a:t>国民的</a:t>
            </a:r>
            <a:r>
              <a:rPr lang="ja-JP" altLang="ja-JP" sz="1400" dirty="0">
                <a:solidFill>
                  <a:prstClr val="black"/>
                </a:solidFill>
                <a:latin typeface="ＭＳ Ｐ明朝" panose="02020600040205080304" pitchFamily="18" charset="-128"/>
                <a:ea typeface="ＭＳ Ｐ明朝" panose="02020600040205080304" pitchFamily="18" charset="-128"/>
              </a:rPr>
              <a:t>議論を促進</a:t>
            </a:r>
          </a:p>
          <a:p>
            <a:pPr fontAlgn="auto">
              <a:lnSpc>
                <a:spcPts val="1600"/>
              </a:lnSpc>
              <a:spcBef>
                <a:spcPts val="0"/>
              </a:spcBef>
              <a:spcAft>
                <a:spcPts val="0"/>
              </a:spcAft>
            </a:pPr>
            <a:r>
              <a:rPr lang="ja-JP" altLang="en-US" sz="1400" dirty="0" smtClean="0">
                <a:solidFill>
                  <a:prstClr val="black"/>
                </a:solidFill>
                <a:latin typeface="ＭＳ Ｐ明朝" panose="02020600040205080304" pitchFamily="18" charset="-128"/>
                <a:ea typeface="ＭＳ Ｐ明朝" panose="02020600040205080304" pitchFamily="18" charset="-128"/>
              </a:rPr>
              <a:t>　</a:t>
            </a:r>
            <a:r>
              <a:rPr lang="ja-JP" altLang="en-US" sz="1400" spc="-150" dirty="0" smtClean="0">
                <a:solidFill>
                  <a:prstClr val="black"/>
                </a:solidFill>
                <a:latin typeface="ＭＳ Ｐ明朝" panose="02020600040205080304" pitchFamily="18" charset="-128"/>
                <a:ea typeface="ＭＳ Ｐ明朝" panose="02020600040205080304" pitchFamily="18" charset="-128"/>
              </a:rPr>
              <a:t>　</a:t>
            </a:r>
            <a:r>
              <a:rPr lang="ja-JP" altLang="ja-JP" sz="1400" spc="-150" dirty="0" smtClean="0">
                <a:solidFill>
                  <a:prstClr val="black"/>
                </a:solidFill>
                <a:latin typeface="ＭＳ Ｐ明朝" panose="02020600040205080304" pitchFamily="18" charset="-128"/>
                <a:ea typeface="ＭＳ Ｐ明朝" panose="02020600040205080304" pitchFamily="18" charset="-128"/>
              </a:rPr>
              <a:t>・</a:t>
            </a:r>
            <a:r>
              <a:rPr lang="ja-JP" altLang="ja-JP" sz="1400" spc="-150" dirty="0">
                <a:solidFill>
                  <a:prstClr val="black"/>
                </a:solidFill>
                <a:latin typeface="ＭＳ Ｐ明朝" panose="02020600040205080304" pitchFamily="18" charset="-128"/>
                <a:ea typeface="ＭＳ Ｐ明朝" panose="02020600040205080304" pitchFamily="18" charset="-128"/>
              </a:rPr>
              <a:t>被用者保険の適用拡大（キャリアアップ助成金も活用）</a:t>
            </a:r>
          </a:p>
          <a:p>
            <a:pPr fontAlgn="auto">
              <a:lnSpc>
                <a:spcPts val="1600"/>
              </a:lnSpc>
              <a:spcBef>
                <a:spcPts val="0"/>
              </a:spcBef>
              <a:spcAft>
                <a:spcPts val="0"/>
              </a:spcAft>
            </a:pPr>
            <a:r>
              <a:rPr lang="ja-JP" altLang="en-US" sz="1400" dirty="0" smtClean="0">
                <a:solidFill>
                  <a:prstClr val="black"/>
                </a:solidFill>
                <a:latin typeface="ＭＳ Ｐ明朝" panose="02020600040205080304" pitchFamily="18" charset="-128"/>
                <a:ea typeface="ＭＳ Ｐ明朝" panose="02020600040205080304" pitchFamily="18" charset="-128"/>
              </a:rPr>
              <a:t>　　</a:t>
            </a:r>
            <a:r>
              <a:rPr lang="ja-JP" altLang="ja-JP" sz="1400" dirty="0" smtClean="0">
                <a:solidFill>
                  <a:prstClr val="black"/>
                </a:solidFill>
                <a:latin typeface="ＭＳ Ｐ明朝" panose="02020600040205080304" pitchFamily="18" charset="-128"/>
                <a:ea typeface="ＭＳ Ｐ明朝" panose="02020600040205080304" pitchFamily="18" charset="-128"/>
              </a:rPr>
              <a:t>・</a:t>
            </a:r>
            <a:r>
              <a:rPr lang="ja-JP" altLang="en-US" sz="1400" dirty="0" smtClean="0">
                <a:solidFill>
                  <a:prstClr val="black"/>
                </a:solidFill>
                <a:latin typeface="ＭＳ Ｐ明朝" panose="02020600040205080304" pitchFamily="18" charset="-128"/>
                <a:ea typeface="ＭＳ Ｐ明朝" panose="02020600040205080304" pitchFamily="18" charset="-128"/>
              </a:rPr>
              <a:t>労使による</a:t>
            </a:r>
            <a:r>
              <a:rPr lang="ja-JP" altLang="ja-JP" sz="1400" dirty="0" smtClean="0">
                <a:solidFill>
                  <a:prstClr val="black"/>
                </a:solidFill>
                <a:latin typeface="ＭＳ Ｐ明朝" panose="02020600040205080304" pitchFamily="18" charset="-128"/>
                <a:ea typeface="ＭＳ Ｐ明朝" panose="02020600040205080304" pitchFamily="18" charset="-128"/>
              </a:rPr>
              <a:t>配偶者</a:t>
            </a:r>
            <a:r>
              <a:rPr lang="ja-JP" altLang="ja-JP" sz="1400" dirty="0">
                <a:solidFill>
                  <a:prstClr val="black"/>
                </a:solidFill>
                <a:latin typeface="ＭＳ Ｐ明朝" panose="02020600040205080304" pitchFamily="18" charset="-128"/>
                <a:ea typeface="ＭＳ Ｐ明朝" panose="02020600040205080304" pitchFamily="18" charset="-128"/>
              </a:rPr>
              <a:t>手当の在り方の検討を促進</a:t>
            </a:r>
          </a:p>
          <a:p>
            <a:pPr fontAlgn="auto">
              <a:lnSpc>
                <a:spcPts val="1600"/>
              </a:lnSpc>
              <a:spcBef>
                <a:spcPts val="0"/>
              </a:spcBef>
              <a:spcAft>
                <a:spcPts val="0"/>
              </a:spcAft>
            </a:pPr>
            <a:r>
              <a:rPr lang="ja-JP" altLang="ja-JP" sz="1400" dirty="0" smtClean="0">
                <a:solidFill>
                  <a:prstClr val="black"/>
                </a:solidFill>
                <a:latin typeface="ＭＳ Ｐ明朝" panose="02020600040205080304" pitchFamily="18" charset="-128"/>
                <a:ea typeface="ＭＳ Ｐ明朝" panose="02020600040205080304" pitchFamily="18" charset="-128"/>
              </a:rPr>
              <a:t>・</a:t>
            </a:r>
            <a:r>
              <a:rPr lang="ja-JP" altLang="ja-JP" sz="1400" b="1" u="sng" dirty="0" smtClean="0">
                <a:solidFill>
                  <a:prstClr val="black"/>
                </a:solidFill>
                <a:latin typeface="ＭＳ Ｐ明朝" panose="02020600040205080304" pitchFamily="18" charset="-128"/>
                <a:ea typeface="ＭＳ Ｐ明朝" panose="02020600040205080304" pitchFamily="18" charset="-128"/>
              </a:rPr>
              <a:t>通称使用</a:t>
            </a:r>
            <a:r>
              <a:rPr lang="ja-JP" altLang="en-US" sz="1400" b="1" u="sng" dirty="0">
                <a:solidFill>
                  <a:prstClr val="black"/>
                </a:solidFill>
                <a:latin typeface="ＭＳ Ｐ明朝" panose="02020600040205080304" pitchFamily="18" charset="-128"/>
                <a:ea typeface="ＭＳ Ｐ明朝" panose="02020600040205080304" pitchFamily="18" charset="-128"/>
              </a:rPr>
              <a:t>の</a:t>
            </a:r>
            <a:r>
              <a:rPr lang="ja-JP" altLang="en-US" sz="1400" b="1" u="sng" dirty="0" smtClean="0">
                <a:solidFill>
                  <a:prstClr val="black"/>
                </a:solidFill>
                <a:latin typeface="ＭＳ Ｐ明朝" panose="02020600040205080304" pitchFamily="18" charset="-128"/>
                <a:ea typeface="ＭＳ Ｐ明朝" panose="02020600040205080304" pitchFamily="18" charset="-128"/>
              </a:rPr>
              <a:t>拡大：</a:t>
            </a:r>
            <a:r>
              <a:rPr lang="ja-JP" altLang="en-US" sz="1400" dirty="0" smtClean="0">
                <a:solidFill>
                  <a:prstClr val="black"/>
                </a:solidFill>
                <a:latin typeface="ＭＳ Ｐ明朝" panose="02020600040205080304" pitchFamily="18" charset="-128"/>
                <a:ea typeface="ＭＳ Ｐ明朝" panose="02020600040205080304" pitchFamily="18" charset="-128"/>
              </a:rPr>
              <a:t>マイナンバーカード</a:t>
            </a:r>
            <a:r>
              <a:rPr lang="ja-JP" altLang="en-US" sz="1400" dirty="0">
                <a:solidFill>
                  <a:prstClr val="black"/>
                </a:solidFill>
                <a:latin typeface="ＭＳ Ｐ明朝" panose="02020600040205080304" pitchFamily="18" charset="-128"/>
                <a:ea typeface="ＭＳ Ｐ明朝" panose="02020600040205080304" pitchFamily="18" charset="-128"/>
              </a:rPr>
              <a:t>に本人からの届出</a:t>
            </a:r>
            <a:r>
              <a:rPr lang="ja-JP" altLang="en-US" sz="1400" dirty="0" smtClean="0">
                <a:solidFill>
                  <a:prstClr val="black"/>
                </a:solidFill>
                <a:latin typeface="ＭＳ Ｐ明朝" panose="02020600040205080304" pitchFamily="18" charset="-128"/>
                <a:ea typeface="ＭＳ Ｐ明朝" panose="02020600040205080304" pitchFamily="18" charset="-128"/>
              </a:rPr>
              <a:t>に</a:t>
            </a:r>
            <a:endParaRPr lang="en-US" altLang="ja-JP" sz="1400" dirty="0" smtClean="0">
              <a:solidFill>
                <a:prstClr val="black"/>
              </a:solidFill>
              <a:latin typeface="ＭＳ Ｐ明朝" panose="02020600040205080304" pitchFamily="18" charset="-128"/>
              <a:ea typeface="ＭＳ Ｐ明朝" panose="02020600040205080304" pitchFamily="18" charset="-128"/>
            </a:endParaRPr>
          </a:p>
          <a:p>
            <a:pPr fontAlgn="auto">
              <a:lnSpc>
                <a:spcPts val="1600"/>
              </a:lnSpc>
              <a:spcBef>
                <a:spcPts val="0"/>
              </a:spcBef>
              <a:spcAft>
                <a:spcPts val="0"/>
              </a:spcAft>
            </a:pPr>
            <a:r>
              <a:rPr lang="ja-JP" altLang="en-US" sz="1400" dirty="0" smtClean="0">
                <a:solidFill>
                  <a:prstClr val="black"/>
                </a:solidFill>
                <a:latin typeface="ＭＳ Ｐ明朝" panose="02020600040205080304" pitchFamily="18" charset="-128"/>
                <a:ea typeface="ＭＳ Ｐ明朝" panose="02020600040205080304" pitchFamily="18" charset="-128"/>
              </a:rPr>
              <a:t>より旧姓併記が可能</a:t>
            </a:r>
            <a:r>
              <a:rPr lang="ja-JP" altLang="en-US" sz="1400" dirty="0">
                <a:solidFill>
                  <a:prstClr val="black"/>
                </a:solidFill>
                <a:latin typeface="ＭＳ Ｐ明朝" panose="02020600040205080304" pitchFamily="18" charset="-128"/>
                <a:ea typeface="ＭＳ Ｐ明朝" panose="02020600040205080304" pitchFamily="18" charset="-128"/>
              </a:rPr>
              <a:t>となるよう速やか</a:t>
            </a:r>
            <a:r>
              <a:rPr lang="ja-JP" altLang="en-US" sz="1400" dirty="0" smtClean="0">
                <a:solidFill>
                  <a:prstClr val="black"/>
                </a:solidFill>
                <a:latin typeface="ＭＳ Ｐ明朝" panose="02020600040205080304" pitchFamily="18" charset="-128"/>
                <a:ea typeface="ＭＳ Ｐ明朝" panose="02020600040205080304" pitchFamily="18" charset="-128"/>
              </a:rPr>
              <a:t>に必要な準備</a:t>
            </a:r>
            <a:r>
              <a:rPr lang="ja-JP" altLang="en-US" sz="1400" dirty="0">
                <a:solidFill>
                  <a:prstClr val="black"/>
                </a:solidFill>
                <a:latin typeface="ＭＳ Ｐ明朝" panose="02020600040205080304" pitchFamily="18" charset="-128"/>
                <a:ea typeface="ＭＳ Ｐ明朝" panose="02020600040205080304" pitchFamily="18" charset="-128"/>
              </a:rPr>
              <a:t>を進める</a:t>
            </a:r>
            <a:endParaRPr lang="ja-JP" altLang="ja-JP" sz="1400" dirty="0">
              <a:solidFill>
                <a:prstClr val="black"/>
              </a:solidFill>
              <a:latin typeface="ＭＳ Ｐ明朝" panose="02020600040205080304" pitchFamily="18" charset="-128"/>
              <a:ea typeface="ＭＳ Ｐ明朝" panose="02020600040205080304" pitchFamily="18" charset="-128"/>
            </a:endParaRPr>
          </a:p>
        </p:txBody>
      </p:sp>
      <p:sp>
        <p:nvSpPr>
          <p:cNvPr id="5" name="テキスト ボックス 4"/>
          <p:cNvSpPr txBox="1"/>
          <p:nvPr/>
        </p:nvSpPr>
        <p:spPr>
          <a:xfrm>
            <a:off x="-1" y="-31532"/>
            <a:ext cx="9906002" cy="45993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chorCtr="0">
            <a:noAutofit/>
          </a:bodyPr>
          <a:lstStyle>
            <a:lvl1pPr algn="ctr" defTabSz="755934">
              <a:lnSpc>
                <a:spcPct val="100000"/>
              </a:lnSpc>
              <a:spcBef>
                <a:spcPts val="0"/>
              </a:spcBef>
              <a:buNone/>
              <a:defRPr b="1">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gn="l" defTabSz="914400" fontAlgn="auto">
              <a:spcAft>
                <a:spcPts val="0"/>
              </a:spcAft>
            </a:pPr>
            <a:r>
              <a:rPr lang="ja-JP" altLang="en-US" sz="2800" dirty="0" smtClean="0">
                <a:solidFill>
                  <a:prstClr val="white"/>
                </a:solidFill>
                <a:effectLst>
                  <a:outerShdw blurRad="50800" dist="38100" dir="2700000" algn="tl" rotWithShape="0">
                    <a:prstClr val="black">
                      <a:alpha val="40000"/>
                    </a:prstClr>
                  </a:outerShdw>
                </a:effectLst>
                <a:latin typeface="ＭＳ Ｐゴシック" panose="020B0600070205080204" pitchFamily="50" charset="-128"/>
                <a:ea typeface="ＭＳ Ｐゴシック" panose="020B0600070205080204" pitchFamily="50" charset="-128"/>
              </a:rPr>
              <a:t>女性活躍加速のための</a:t>
            </a:r>
            <a:r>
              <a:rPr lang="ja-JP" altLang="en-US" sz="2800" dirty="0">
                <a:solidFill>
                  <a:prstClr val="white"/>
                </a:solidFill>
                <a:effectLst>
                  <a:outerShdw blurRad="50800" dist="38100" dir="2700000" algn="tl" rotWithShape="0">
                    <a:prstClr val="black">
                      <a:alpha val="40000"/>
                    </a:prstClr>
                  </a:outerShdw>
                </a:effectLst>
                <a:latin typeface="ＭＳ Ｐゴシック" panose="020B0600070205080204" pitchFamily="50" charset="-128"/>
                <a:ea typeface="ＭＳ Ｐゴシック" panose="020B0600070205080204" pitchFamily="50" charset="-128"/>
              </a:rPr>
              <a:t>重点方針</a:t>
            </a:r>
            <a:r>
              <a:rPr lang="en-US" altLang="ja-JP" sz="2800" dirty="0" smtClean="0">
                <a:solidFill>
                  <a:prstClr val="white"/>
                </a:solidFill>
                <a:effectLst>
                  <a:outerShdw blurRad="50800" dist="38100" dir="2700000" algn="tl" rotWithShape="0">
                    <a:prstClr val="black">
                      <a:alpha val="40000"/>
                    </a:prstClr>
                  </a:outerShdw>
                </a:effectLst>
                <a:latin typeface="ＭＳ Ｐゴシック" panose="020B0600070205080204" pitchFamily="50" charset="-128"/>
                <a:ea typeface="ＭＳ Ｐゴシック" panose="020B0600070205080204" pitchFamily="50" charset="-128"/>
              </a:rPr>
              <a:t>2016</a:t>
            </a:r>
            <a:r>
              <a:rPr lang="ja-JP" altLang="en-US" sz="2800" dirty="0" smtClean="0">
                <a:solidFill>
                  <a:prstClr val="white"/>
                </a:solidFill>
                <a:effectLst>
                  <a:outerShdw blurRad="50800" dist="38100" dir="2700000" algn="tl" rotWithShape="0">
                    <a:prstClr val="black">
                      <a:alpha val="40000"/>
                    </a:prstClr>
                  </a:outerShdw>
                </a:effectLst>
                <a:latin typeface="ＭＳ Ｐゴシック" panose="020B0600070205080204" pitchFamily="50" charset="-128"/>
                <a:ea typeface="ＭＳ Ｐゴシック" panose="020B0600070205080204" pitchFamily="50" charset="-128"/>
              </a:rPr>
              <a:t>　　　　　　　　　　　　　　　　</a:t>
            </a:r>
            <a:endParaRPr lang="ja-JP" altLang="en-US" sz="2800" dirty="0">
              <a:solidFill>
                <a:prstClr val="white"/>
              </a:solidFill>
              <a:effectLst>
                <a:outerShdw blurRad="50800" dist="38100" dir="2700000" algn="tl" rotWithShape="0">
                  <a:prstClr val="black">
                    <a:alpha val="40000"/>
                  </a:prstClr>
                </a:outerShdw>
              </a:effectLst>
              <a:latin typeface="ＭＳ Ｐゴシック" panose="020B0600070205080204" pitchFamily="50" charset="-128"/>
              <a:ea typeface="ＭＳ Ｐゴシック" panose="020B0600070205080204" pitchFamily="50" charset="-128"/>
            </a:endParaRPr>
          </a:p>
        </p:txBody>
      </p:sp>
      <p:sp>
        <p:nvSpPr>
          <p:cNvPr id="8" name="角丸四角形 7"/>
          <p:cNvSpPr/>
          <p:nvPr/>
        </p:nvSpPr>
        <p:spPr>
          <a:xfrm>
            <a:off x="46049" y="1289123"/>
            <a:ext cx="9809304" cy="2476322"/>
          </a:xfrm>
          <a:prstGeom prst="roundRect">
            <a:avLst>
              <a:gd name="adj" fmla="val 8202"/>
            </a:avLst>
          </a:prstGeom>
          <a:ln w="19050">
            <a:solidFill>
              <a:srgbClr val="00B0F0"/>
            </a:solidFill>
          </a:ln>
        </p:spPr>
        <p:style>
          <a:lnRef idx="2">
            <a:schemeClr val="accent5"/>
          </a:lnRef>
          <a:fillRef idx="1">
            <a:schemeClr val="lt1"/>
          </a:fillRef>
          <a:effectRef idx="0">
            <a:schemeClr val="accent5"/>
          </a:effectRef>
          <a:fontRef idx="minor">
            <a:schemeClr val="dk1"/>
          </a:fontRef>
        </p:style>
        <p:txBody>
          <a:bodyPr rtlCol="0" anchor="t"/>
          <a:lstStyle/>
          <a:p>
            <a:pPr fontAlgn="auto">
              <a:lnSpc>
                <a:spcPts val="1700"/>
              </a:lnSpc>
              <a:spcBef>
                <a:spcPts val="0"/>
              </a:spcBef>
              <a:spcAft>
                <a:spcPts val="0"/>
              </a:spcAft>
            </a:pPr>
            <a:r>
              <a:rPr lang="ja-JP" altLang="ja-JP" sz="1400" b="1" dirty="0">
                <a:solidFill>
                  <a:prstClr val="black"/>
                </a:solidFill>
              </a:rPr>
              <a:t>１．多様な働き方の推進、男性の暮らし方・意識の変革</a:t>
            </a:r>
            <a:endParaRPr lang="ja-JP" altLang="ja-JP" sz="1400" dirty="0">
              <a:solidFill>
                <a:prstClr val="black"/>
              </a:solidFill>
            </a:endParaRPr>
          </a:p>
          <a:p>
            <a:pPr fontAlgn="auto">
              <a:lnSpc>
                <a:spcPts val="1700"/>
              </a:lnSpc>
              <a:spcBef>
                <a:spcPts val="0"/>
              </a:spcBef>
              <a:spcAft>
                <a:spcPts val="0"/>
              </a:spcAft>
            </a:pPr>
            <a:r>
              <a:rPr lang="ja-JP" altLang="en-US" sz="1400" dirty="0" smtClean="0">
                <a:solidFill>
                  <a:prstClr val="black"/>
                </a:solidFill>
                <a:latin typeface="ＭＳ Ｐ明朝" panose="02020600040205080304" pitchFamily="18" charset="-128"/>
                <a:ea typeface="ＭＳ Ｐ明朝" panose="02020600040205080304" pitchFamily="18" charset="-128"/>
              </a:rPr>
              <a:t>　・</a:t>
            </a:r>
            <a:r>
              <a:rPr lang="ja-JP" altLang="en-US" sz="1400" b="1" u="sng" dirty="0">
                <a:solidFill>
                  <a:prstClr val="black"/>
                </a:solidFill>
                <a:latin typeface="ＭＳ Ｐ明朝" panose="02020600040205080304" pitchFamily="18" charset="-128"/>
                <a:ea typeface="ＭＳ Ｐ明朝" panose="02020600040205080304" pitchFamily="18" charset="-128"/>
              </a:rPr>
              <a:t>同一労働同一</a:t>
            </a:r>
            <a:r>
              <a:rPr lang="ja-JP" altLang="en-US" sz="1400" b="1" u="sng" dirty="0" smtClean="0">
                <a:solidFill>
                  <a:prstClr val="black"/>
                </a:solidFill>
                <a:latin typeface="ＭＳ Ｐ明朝" panose="02020600040205080304" pitchFamily="18" charset="-128"/>
                <a:ea typeface="ＭＳ Ｐ明朝" panose="02020600040205080304" pitchFamily="18" charset="-128"/>
              </a:rPr>
              <a:t>賃金</a:t>
            </a:r>
            <a:r>
              <a:rPr lang="ja-JP" altLang="en-US" sz="1400" dirty="0" smtClean="0">
                <a:solidFill>
                  <a:prstClr val="black"/>
                </a:solidFill>
                <a:latin typeface="ＭＳ Ｐ明朝" panose="02020600040205080304" pitchFamily="18" charset="-128"/>
                <a:ea typeface="ＭＳ Ｐ明朝" panose="02020600040205080304" pitchFamily="18" charset="-128"/>
              </a:rPr>
              <a:t>の</a:t>
            </a:r>
            <a:r>
              <a:rPr lang="ja-JP" altLang="en-US" sz="1400" dirty="0">
                <a:solidFill>
                  <a:prstClr val="black"/>
                </a:solidFill>
                <a:latin typeface="ＭＳ Ｐ明朝" panose="02020600040205080304" pitchFamily="18" charset="-128"/>
                <a:ea typeface="ＭＳ Ｐ明朝" panose="02020600040205080304" pitchFamily="18" charset="-128"/>
              </a:rPr>
              <a:t>実現</a:t>
            </a:r>
            <a:r>
              <a:rPr lang="ja-JP" altLang="en-US" sz="1400" dirty="0" smtClean="0">
                <a:solidFill>
                  <a:prstClr val="black"/>
                </a:solidFill>
                <a:latin typeface="ＭＳ Ｐ明朝" panose="02020600040205080304" pitchFamily="18" charset="-128"/>
                <a:ea typeface="ＭＳ Ｐ明朝" panose="02020600040205080304" pitchFamily="18" charset="-128"/>
              </a:rPr>
              <a:t>に向けた取組による非正規</a:t>
            </a:r>
            <a:r>
              <a:rPr lang="ja-JP" altLang="en-US" sz="1400" dirty="0">
                <a:solidFill>
                  <a:prstClr val="black"/>
                </a:solidFill>
                <a:latin typeface="ＭＳ Ｐ明朝" panose="02020600040205080304" pitchFamily="18" charset="-128"/>
                <a:ea typeface="ＭＳ Ｐ明朝" panose="02020600040205080304" pitchFamily="18" charset="-128"/>
              </a:rPr>
              <a:t>雇用労働者として働いている女性</a:t>
            </a:r>
            <a:r>
              <a:rPr lang="ja-JP" altLang="en-US" sz="1400" dirty="0" smtClean="0">
                <a:solidFill>
                  <a:prstClr val="black"/>
                </a:solidFill>
                <a:latin typeface="ＭＳ Ｐ明朝" panose="02020600040205080304" pitchFamily="18" charset="-128"/>
                <a:ea typeface="ＭＳ Ｐ明朝" panose="02020600040205080304" pitchFamily="18" charset="-128"/>
              </a:rPr>
              <a:t>の待遇改善や、女性の正社員転換</a:t>
            </a:r>
            <a:endParaRPr lang="ja-JP" altLang="en-US" sz="1400" dirty="0">
              <a:solidFill>
                <a:prstClr val="black"/>
              </a:solidFill>
              <a:latin typeface="ＭＳ Ｐ明朝" panose="02020600040205080304" pitchFamily="18" charset="-128"/>
              <a:ea typeface="ＭＳ Ｐ明朝" panose="02020600040205080304" pitchFamily="18" charset="-128"/>
            </a:endParaRPr>
          </a:p>
          <a:p>
            <a:pPr fontAlgn="auto">
              <a:lnSpc>
                <a:spcPts val="1700"/>
              </a:lnSpc>
              <a:spcBef>
                <a:spcPts val="0"/>
              </a:spcBef>
              <a:spcAft>
                <a:spcPts val="0"/>
              </a:spcAft>
            </a:pPr>
            <a:r>
              <a:rPr lang="ja-JP" altLang="en-US" sz="1400" dirty="0" smtClean="0">
                <a:solidFill>
                  <a:prstClr val="black"/>
                </a:solidFill>
                <a:latin typeface="ＭＳ Ｐ明朝" panose="02020600040205080304" pitchFamily="18" charset="-128"/>
                <a:ea typeface="ＭＳ Ｐ明朝" panose="02020600040205080304" pitchFamily="18" charset="-128"/>
              </a:rPr>
              <a:t>　・</a:t>
            </a:r>
            <a:r>
              <a:rPr lang="ja-JP" altLang="en-US" sz="1400" b="1" u="sng" dirty="0" smtClean="0">
                <a:solidFill>
                  <a:prstClr val="black"/>
                </a:solidFill>
                <a:latin typeface="ＭＳ Ｐ明朝" panose="02020600040205080304" pitchFamily="18" charset="-128"/>
                <a:ea typeface="ＭＳ Ｐ明朝" panose="02020600040205080304" pitchFamily="18" charset="-128"/>
              </a:rPr>
              <a:t>長時間労働の削減</a:t>
            </a:r>
            <a:r>
              <a:rPr lang="ja-JP" altLang="en-US" sz="1400" dirty="0" smtClean="0">
                <a:solidFill>
                  <a:prstClr val="black"/>
                </a:solidFill>
                <a:latin typeface="ＭＳ Ｐ明朝" panose="02020600040205080304" pitchFamily="18" charset="-128"/>
                <a:ea typeface="ＭＳ Ｐ明朝" panose="02020600040205080304" pitchFamily="18" charset="-128"/>
              </a:rPr>
              <a:t>に</a:t>
            </a:r>
            <a:r>
              <a:rPr lang="ja-JP" altLang="en-US" sz="1400" spc="-150" dirty="0" smtClean="0">
                <a:solidFill>
                  <a:prstClr val="black"/>
                </a:solidFill>
                <a:latin typeface="ＭＳ Ｐ明朝" panose="02020600040205080304" pitchFamily="18" charset="-128"/>
                <a:ea typeface="ＭＳ Ｐ明朝" panose="02020600040205080304" pitchFamily="18" charset="-128"/>
              </a:rPr>
              <a:t>向けた時間外労働規制の在り方についての再検討、</a:t>
            </a:r>
            <a:r>
              <a:rPr lang="ja-JP" altLang="en-US" sz="1400" spc="-150" dirty="0">
                <a:solidFill>
                  <a:prstClr val="black"/>
                </a:solidFill>
                <a:latin typeface="ＭＳ Ｐ明朝" panose="02020600040205080304" pitchFamily="18" charset="-128"/>
                <a:ea typeface="ＭＳ Ｐ明朝" panose="02020600040205080304" pitchFamily="18" charset="-128"/>
              </a:rPr>
              <a:t>法定労働条件の履行確保のための監督指導体制の</a:t>
            </a:r>
            <a:r>
              <a:rPr lang="ja-JP" altLang="en-US" sz="1400" spc="-150" dirty="0" smtClean="0">
                <a:solidFill>
                  <a:prstClr val="black"/>
                </a:solidFill>
                <a:latin typeface="ＭＳ Ｐ明朝" panose="02020600040205080304" pitchFamily="18" charset="-128"/>
                <a:ea typeface="ＭＳ Ｐ明朝" panose="02020600040205080304" pitchFamily="18" charset="-128"/>
              </a:rPr>
              <a:t>充実強化等</a:t>
            </a:r>
            <a:endParaRPr lang="ja-JP" altLang="en-US" sz="1400" spc="-150" dirty="0">
              <a:solidFill>
                <a:prstClr val="black"/>
              </a:solidFill>
              <a:latin typeface="ＭＳ Ｐ明朝" panose="02020600040205080304" pitchFamily="18" charset="-128"/>
              <a:ea typeface="ＭＳ Ｐ明朝" panose="02020600040205080304" pitchFamily="18" charset="-128"/>
            </a:endParaRPr>
          </a:p>
          <a:p>
            <a:pPr fontAlgn="auto">
              <a:lnSpc>
                <a:spcPts val="1700"/>
              </a:lnSpc>
              <a:spcBef>
                <a:spcPts val="0"/>
              </a:spcBef>
              <a:spcAft>
                <a:spcPts val="0"/>
              </a:spcAft>
            </a:pPr>
            <a:r>
              <a:rPr lang="ja-JP" altLang="en-US" sz="1400" dirty="0" smtClean="0">
                <a:solidFill>
                  <a:prstClr val="black"/>
                </a:solidFill>
                <a:latin typeface="ＭＳ Ｐ明朝" panose="02020600040205080304" pitchFamily="18" charset="-128"/>
                <a:ea typeface="ＭＳ Ｐ明朝" panose="02020600040205080304" pitchFamily="18" charset="-128"/>
              </a:rPr>
              <a:t>　・</a:t>
            </a:r>
            <a:r>
              <a:rPr lang="ja-JP" altLang="en-US" sz="1400" b="1" u="sng" dirty="0">
                <a:solidFill>
                  <a:prstClr val="black"/>
                </a:solidFill>
                <a:latin typeface="ＭＳ Ｐ明朝" panose="02020600040205080304" pitchFamily="18" charset="-128"/>
                <a:ea typeface="ＭＳ Ｐ明朝" panose="02020600040205080304" pitchFamily="18" charset="-128"/>
              </a:rPr>
              <a:t>公共</a:t>
            </a:r>
            <a:r>
              <a:rPr lang="ja-JP" altLang="en-US" sz="1400" b="1" u="sng" dirty="0" smtClean="0">
                <a:solidFill>
                  <a:prstClr val="black"/>
                </a:solidFill>
                <a:latin typeface="ＭＳ Ｐ明朝" panose="02020600040205080304" pitchFamily="18" charset="-128"/>
                <a:ea typeface="ＭＳ Ｐ明朝" panose="02020600040205080304" pitchFamily="18" charset="-128"/>
              </a:rPr>
              <a:t>調達</a:t>
            </a:r>
            <a:r>
              <a:rPr lang="ja-JP" altLang="en-US" sz="1400" dirty="0" smtClean="0">
                <a:solidFill>
                  <a:prstClr val="black"/>
                </a:solidFill>
                <a:latin typeface="ＭＳ Ｐ明朝" panose="02020600040205080304" pitchFamily="18" charset="-128"/>
                <a:ea typeface="ＭＳ Ｐ明朝" panose="02020600040205080304" pitchFamily="18" charset="-128"/>
              </a:rPr>
              <a:t>等を活用したワーク・ライフ・バランス等推進の加速</a:t>
            </a:r>
            <a:endParaRPr lang="en-US" altLang="ja-JP" sz="1400" dirty="0" smtClean="0">
              <a:solidFill>
                <a:prstClr val="black"/>
              </a:solidFill>
              <a:latin typeface="ＭＳ Ｐ明朝" panose="02020600040205080304" pitchFamily="18" charset="-128"/>
              <a:ea typeface="ＭＳ Ｐ明朝" panose="02020600040205080304" pitchFamily="18" charset="-128"/>
            </a:endParaRPr>
          </a:p>
          <a:p>
            <a:pPr fontAlgn="auto">
              <a:lnSpc>
                <a:spcPts val="1700"/>
              </a:lnSpc>
              <a:spcBef>
                <a:spcPts val="0"/>
              </a:spcBef>
              <a:spcAft>
                <a:spcPts val="0"/>
              </a:spcAft>
            </a:pPr>
            <a:r>
              <a:rPr lang="ja-JP" altLang="en-US" sz="1400" dirty="0">
                <a:solidFill>
                  <a:prstClr val="black"/>
                </a:solidFill>
                <a:latin typeface="ＭＳ Ｐ明朝" panose="02020600040205080304" pitchFamily="18" charset="-128"/>
                <a:ea typeface="ＭＳ Ｐ明朝" panose="02020600040205080304" pitchFamily="18" charset="-128"/>
              </a:rPr>
              <a:t>　</a:t>
            </a:r>
            <a:r>
              <a:rPr lang="ja-JP" altLang="en-US" sz="1400" dirty="0" smtClean="0">
                <a:solidFill>
                  <a:prstClr val="black"/>
                </a:solidFill>
                <a:latin typeface="ＭＳ Ｐ明朝" panose="02020600040205080304" pitchFamily="18" charset="-128"/>
                <a:ea typeface="ＭＳ Ｐ明朝" panose="02020600040205080304" pitchFamily="18" charset="-128"/>
              </a:rPr>
              <a:t>　　</a:t>
            </a:r>
            <a:r>
              <a:rPr lang="ja-JP" altLang="en-US" sz="1400" u="sng" spc="-150" dirty="0" smtClean="0">
                <a:solidFill>
                  <a:prstClr val="black"/>
                </a:solidFill>
                <a:latin typeface="ＭＳ Ｐ明朝" panose="02020600040205080304" pitchFamily="18" charset="-128"/>
                <a:ea typeface="ＭＳ Ｐ明朝" panose="02020600040205080304" pitchFamily="18" charset="-128"/>
              </a:rPr>
              <a:t>（</a:t>
            </a:r>
            <a:r>
              <a:rPr lang="ja-JP" altLang="en-US" sz="1400" u="sng" spc="-150" dirty="0">
                <a:solidFill>
                  <a:prstClr val="black"/>
                </a:solidFill>
                <a:latin typeface="ＭＳ Ｐ明朝" panose="02020600040205080304" pitchFamily="18" charset="-128"/>
                <a:ea typeface="ＭＳ Ｐ明朝" panose="02020600040205080304" pitchFamily="18" charset="-128"/>
              </a:rPr>
              <a:t>独法等での</a:t>
            </a:r>
            <a:r>
              <a:rPr lang="ja-JP" altLang="en-US" sz="1400" u="sng" spc="-150" dirty="0" smtClean="0">
                <a:solidFill>
                  <a:prstClr val="black"/>
                </a:solidFill>
                <a:latin typeface="ＭＳ Ｐ明朝" panose="02020600040205080304" pitchFamily="18" charset="-128"/>
                <a:ea typeface="ＭＳ Ｐ明朝" panose="02020600040205080304" pitchFamily="18" charset="-128"/>
              </a:rPr>
              <a:t>取組の平成</a:t>
            </a:r>
            <a:r>
              <a:rPr lang="en-US" altLang="ja-JP" sz="1400" u="sng" spc="-150" dirty="0" smtClean="0">
                <a:solidFill>
                  <a:prstClr val="black"/>
                </a:solidFill>
                <a:latin typeface="ＭＳ Ｐ明朝" panose="02020600040205080304" pitchFamily="18" charset="-128"/>
                <a:ea typeface="ＭＳ Ｐ明朝" panose="02020600040205080304" pitchFamily="18" charset="-128"/>
              </a:rPr>
              <a:t>29</a:t>
            </a:r>
            <a:r>
              <a:rPr lang="ja-JP" altLang="en-US" sz="1400" u="sng" spc="-150" dirty="0" smtClean="0">
                <a:solidFill>
                  <a:prstClr val="black"/>
                </a:solidFill>
                <a:latin typeface="ＭＳ Ｐ明朝" panose="02020600040205080304" pitchFamily="18" charset="-128"/>
                <a:ea typeface="ＭＳ Ｐ明朝" panose="02020600040205080304" pitchFamily="18" charset="-128"/>
              </a:rPr>
              <a:t>年度からの原則全面実施、</a:t>
            </a:r>
            <a:r>
              <a:rPr lang="ja-JP" altLang="en-US" sz="1400" u="sng" spc="-150" dirty="0">
                <a:solidFill>
                  <a:prstClr val="black"/>
                </a:solidFill>
                <a:latin typeface="ＭＳ Ｐ明朝" panose="02020600040205080304" pitchFamily="18" charset="-128"/>
                <a:ea typeface="ＭＳ Ｐ明朝" panose="02020600040205080304" pitchFamily="18" charset="-128"/>
              </a:rPr>
              <a:t>地方公共団体</a:t>
            </a:r>
            <a:r>
              <a:rPr lang="ja-JP" altLang="en-US" sz="1400" u="sng" spc="-150" dirty="0" smtClean="0">
                <a:solidFill>
                  <a:prstClr val="black"/>
                </a:solidFill>
                <a:latin typeface="ＭＳ Ｐ明朝" panose="02020600040205080304" pitchFamily="18" charset="-128"/>
                <a:ea typeface="ＭＳ Ｐ明朝" panose="02020600040205080304" pitchFamily="18" charset="-128"/>
              </a:rPr>
              <a:t>・東京オリンピック・パラリンピック関連</a:t>
            </a:r>
            <a:r>
              <a:rPr lang="ja-JP" altLang="en-US" sz="1400" u="sng" spc="-150" dirty="0">
                <a:solidFill>
                  <a:prstClr val="black"/>
                </a:solidFill>
                <a:latin typeface="ＭＳ Ｐ明朝" panose="02020600040205080304" pitchFamily="18" charset="-128"/>
                <a:ea typeface="ＭＳ Ｐ明朝" panose="02020600040205080304" pitchFamily="18" charset="-128"/>
              </a:rPr>
              <a:t>や</a:t>
            </a:r>
            <a:r>
              <a:rPr lang="ja-JP" altLang="en-US" sz="1400" u="sng" spc="-150" dirty="0" smtClean="0">
                <a:solidFill>
                  <a:prstClr val="black"/>
                </a:solidFill>
                <a:latin typeface="ＭＳ Ｐ明朝" panose="02020600040205080304" pitchFamily="18" charset="-128"/>
                <a:ea typeface="ＭＳ Ｐ明朝" panose="02020600040205080304" pitchFamily="18" charset="-128"/>
              </a:rPr>
              <a:t>民間</a:t>
            </a:r>
            <a:r>
              <a:rPr lang="ja-JP" altLang="en-US" sz="1400" u="sng" spc="-150" dirty="0">
                <a:solidFill>
                  <a:prstClr val="black"/>
                </a:solidFill>
                <a:latin typeface="ＭＳ Ｐ明朝" panose="02020600040205080304" pitchFamily="18" charset="-128"/>
                <a:ea typeface="ＭＳ Ｐ明朝" panose="02020600040205080304" pitchFamily="18" charset="-128"/>
              </a:rPr>
              <a:t>での取組促進）</a:t>
            </a:r>
            <a:r>
              <a:rPr lang="ja-JP" altLang="en-US" sz="1400" u="sng" dirty="0">
                <a:solidFill>
                  <a:prstClr val="black"/>
                </a:solidFill>
                <a:latin typeface="ＭＳ Ｐ明朝" panose="02020600040205080304" pitchFamily="18" charset="-128"/>
                <a:ea typeface="ＭＳ Ｐ明朝" panose="02020600040205080304" pitchFamily="18" charset="-128"/>
              </a:rPr>
              <a:t> </a:t>
            </a:r>
            <a:endParaRPr lang="ja-JP" altLang="en-US" sz="1400" dirty="0">
              <a:solidFill>
                <a:prstClr val="black"/>
              </a:solidFill>
              <a:latin typeface="ＭＳ Ｐ明朝" panose="02020600040205080304" pitchFamily="18" charset="-128"/>
              <a:ea typeface="ＭＳ Ｐ明朝" panose="02020600040205080304" pitchFamily="18" charset="-128"/>
            </a:endParaRPr>
          </a:p>
          <a:p>
            <a:pPr fontAlgn="auto">
              <a:lnSpc>
                <a:spcPts val="1700"/>
              </a:lnSpc>
              <a:spcBef>
                <a:spcPts val="0"/>
              </a:spcBef>
              <a:spcAft>
                <a:spcPts val="0"/>
              </a:spcAft>
            </a:pPr>
            <a:r>
              <a:rPr lang="ja-JP" altLang="en-US" sz="1400" dirty="0" smtClean="0">
                <a:solidFill>
                  <a:prstClr val="black"/>
                </a:solidFill>
                <a:latin typeface="ＭＳ Ｐ明朝" panose="02020600040205080304" pitchFamily="18" charset="-128"/>
                <a:ea typeface="ＭＳ Ｐ明朝" panose="02020600040205080304" pitchFamily="18" charset="-128"/>
              </a:rPr>
              <a:t>　・</a:t>
            </a:r>
            <a:r>
              <a:rPr lang="ja-JP" altLang="en-US" sz="1400" b="1" u="sng" dirty="0" smtClean="0">
                <a:solidFill>
                  <a:prstClr val="black"/>
                </a:solidFill>
                <a:latin typeface="ＭＳ Ｐ明朝" panose="02020600040205080304" pitchFamily="18" charset="-128"/>
                <a:ea typeface="ＭＳ Ｐ明朝" panose="02020600040205080304" pitchFamily="18" charset="-128"/>
              </a:rPr>
              <a:t>育児・介護休業等</a:t>
            </a:r>
            <a:r>
              <a:rPr lang="ja-JP" altLang="en-US" sz="1400" dirty="0" smtClean="0">
                <a:solidFill>
                  <a:prstClr val="black"/>
                </a:solidFill>
                <a:latin typeface="ＭＳ Ｐ明朝" panose="02020600040205080304" pitchFamily="18" charset="-128"/>
                <a:ea typeface="ＭＳ Ｐ明朝" panose="02020600040205080304" pitchFamily="18" charset="-128"/>
              </a:rPr>
              <a:t>の取得促進、</a:t>
            </a:r>
            <a:r>
              <a:rPr lang="ja-JP" altLang="en-US" sz="1400" b="1" u="sng" dirty="0" smtClean="0">
                <a:solidFill>
                  <a:prstClr val="black"/>
                </a:solidFill>
                <a:latin typeface="ＭＳ Ｐ明朝" panose="02020600040205080304" pitchFamily="18" charset="-128"/>
                <a:ea typeface="ＭＳ Ｐ明朝" panose="02020600040205080304" pitchFamily="18" charset="-128"/>
              </a:rPr>
              <a:t>男性の家事</a:t>
            </a:r>
            <a:r>
              <a:rPr lang="ja-JP" altLang="en-US" sz="1400" b="1" u="sng" dirty="0">
                <a:solidFill>
                  <a:prstClr val="black"/>
                </a:solidFill>
                <a:latin typeface="ＭＳ Ｐ明朝" panose="02020600040205080304" pitchFamily="18" charset="-128"/>
                <a:ea typeface="ＭＳ Ｐ明朝" panose="02020600040205080304" pitchFamily="18" charset="-128"/>
              </a:rPr>
              <a:t>・</a:t>
            </a:r>
            <a:r>
              <a:rPr lang="ja-JP" altLang="en-US" sz="1400" b="1" u="sng" dirty="0" smtClean="0">
                <a:solidFill>
                  <a:prstClr val="black"/>
                </a:solidFill>
                <a:latin typeface="ＭＳ Ｐ明朝" panose="02020600040205080304" pitchFamily="18" charset="-128"/>
                <a:ea typeface="ＭＳ Ｐ明朝" panose="02020600040205080304" pitchFamily="18" charset="-128"/>
              </a:rPr>
              <a:t>育児等への参画促進に向けた企業や経済団体等との連携等</a:t>
            </a:r>
            <a:r>
              <a:rPr lang="ja-JP" altLang="en-US" sz="1400" dirty="0">
                <a:solidFill>
                  <a:prstClr val="black"/>
                </a:solidFill>
                <a:latin typeface="ＭＳ Ｐ明朝" panose="02020600040205080304" pitchFamily="18" charset="-128"/>
                <a:ea typeface="ＭＳ Ｐ明朝" panose="02020600040205080304" pitchFamily="18" charset="-128"/>
              </a:rPr>
              <a:t>　</a:t>
            </a:r>
          </a:p>
          <a:p>
            <a:pPr fontAlgn="auto">
              <a:lnSpc>
                <a:spcPts val="1700"/>
              </a:lnSpc>
              <a:spcBef>
                <a:spcPts val="0"/>
              </a:spcBef>
              <a:spcAft>
                <a:spcPts val="0"/>
              </a:spcAft>
            </a:pPr>
            <a:r>
              <a:rPr lang="ja-JP" altLang="ja-JP" sz="1400" b="1" dirty="0">
                <a:solidFill>
                  <a:prstClr val="black"/>
                </a:solidFill>
              </a:rPr>
              <a:t>２．あらゆる分野における女性の参画拡大・人材育成</a:t>
            </a:r>
            <a:endParaRPr lang="ja-JP" altLang="ja-JP" sz="1400" dirty="0">
              <a:solidFill>
                <a:prstClr val="black"/>
              </a:solidFill>
            </a:endParaRPr>
          </a:p>
          <a:p>
            <a:pPr fontAlgn="auto">
              <a:lnSpc>
                <a:spcPts val="1700"/>
              </a:lnSpc>
              <a:spcBef>
                <a:spcPts val="0"/>
              </a:spcBef>
              <a:spcAft>
                <a:spcPts val="0"/>
              </a:spcAft>
            </a:pPr>
            <a:r>
              <a:rPr lang="ja-JP" altLang="en-US" sz="1400" dirty="0" smtClean="0">
                <a:solidFill>
                  <a:prstClr val="black"/>
                </a:solidFill>
                <a:latin typeface="ＭＳ Ｐ明朝" panose="02020600040205080304" pitchFamily="18" charset="-128"/>
                <a:ea typeface="ＭＳ Ｐ明朝" panose="02020600040205080304" pitchFamily="18" charset="-128"/>
              </a:rPr>
              <a:t>　・</a:t>
            </a:r>
            <a:r>
              <a:rPr lang="ja-JP" altLang="en-US" sz="1400" b="1" u="sng" dirty="0">
                <a:solidFill>
                  <a:prstClr val="black"/>
                </a:solidFill>
                <a:latin typeface="ＭＳ Ｐ明朝" panose="02020600040205080304" pitchFamily="18" charset="-128"/>
                <a:ea typeface="ＭＳ Ｐ明朝" panose="02020600040205080304" pitchFamily="18" charset="-128"/>
              </a:rPr>
              <a:t>組織</a:t>
            </a:r>
            <a:r>
              <a:rPr lang="ja-JP" altLang="en-US" sz="1400" b="1" u="sng" dirty="0" smtClean="0">
                <a:solidFill>
                  <a:prstClr val="black"/>
                </a:solidFill>
                <a:latin typeface="ＭＳ Ｐ明朝" panose="02020600040205080304" pitchFamily="18" charset="-128"/>
                <a:ea typeface="ＭＳ Ｐ明朝" panose="02020600040205080304" pitchFamily="18" charset="-128"/>
              </a:rPr>
              <a:t>トップ自ら</a:t>
            </a:r>
            <a:r>
              <a:rPr lang="ja-JP" altLang="en-US" sz="1400" b="1" u="sng" dirty="0">
                <a:solidFill>
                  <a:prstClr val="black"/>
                </a:solidFill>
                <a:latin typeface="ＭＳ Ｐ明朝" panose="02020600040205080304" pitchFamily="18" charset="-128"/>
                <a:ea typeface="ＭＳ Ｐ明朝" panose="02020600040205080304" pitchFamily="18" charset="-128"/>
              </a:rPr>
              <a:t>女性活躍に</a:t>
            </a:r>
            <a:r>
              <a:rPr lang="ja-JP" altLang="en-US" sz="1400" b="1" u="sng" dirty="0" smtClean="0">
                <a:solidFill>
                  <a:prstClr val="black"/>
                </a:solidFill>
                <a:latin typeface="ＭＳ Ｐ明朝" panose="02020600040205080304" pitchFamily="18" charset="-128"/>
                <a:ea typeface="ＭＳ Ｐ明朝" panose="02020600040205080304" pitchFamily="18" charset="-128"/>
              </a:rPr>
              <a:t>取り組むムーブメントの全国拡大</a:t>
            </a:r>
            <a:r>
              <a:rPr lang="ja-JP" altLang="en-US" sz="1400" b="1" u="sng" dirty="0">
                <a:solidFill>
                  <a:prstClr val="black"/>
                </a:solidFill>
                <a:latin typeface="ＭＳ Ｐ明朝" panose="02020600040205080304" pitchFamily="18" charset="-128"/>
                <a:ea typeface="ＭＳ Ｐ明朝" panose="02020600040205080304" pitchFamily="18" charset="-128"/>
              </a:rPr>
              <a:t>及び「地域版男性リーダーの会</a:t>
            </a:r>
            <a:r>
              <a:rPr lang="en-US" altLang="ja-JP" sz="1400" b="1" u="sng" dirty="0">
                <a:solidFill>
                  <a:prstClr val="black"/>
                </a:solidFill>
                <a:latin typeface="ＭＳ Ｐ明朝" panose="02020600040205080304" pitchFamily="18" charset="-128"/>
                <a:ea typeface="ＭＳ Ｐ明朝" panose="02020600040205080304" pitchFamily="18" charset="-128"/>
              </a:rPr>
              <a:t>(</a:t>
            </a:r>
            <a:r>
              <a:rPr lang="ja-JP" altLang="en-US" sz="1400" b="1" u="sng" dirty="0">
                <a:solidFill>
                  <a:prstClr val="black"/>
                </a:solidFill>
                <a:latin typeface="ＭＳ Ｐ明朝" panose="02020600040205080304" pitchFamily="18" charset="-128"/>
                <a:ea typeface="ＭＳ Ｐ明朝" panose="02020600040205080304" pitchFamily="18" charset="-128"/>
              </a:rPr>
              <a:t>仮称</a:t>
            </a:r>
            <a:r>
              <a:rPr lang="en-US" altLang="ja-JP" sz="1400" b="1" u="sng" dirty="0">
                <a:solidFill>
                  <a:prstClr val="black"/>
                </a:solidFill>
                <a:latin typeface="ＭＳ Ｐ明朝" panose="02020600040205080304" pitchFamily="18" charset="-128"/>
                <a:ea typeface="ＭＳ Ｐ明朝" panose="02020600040205080304" pitchFamily="18" charset="-128"/>
              </a:rPr>
              <a:t>)</a:t>
            </a:r>
            <a:r>
              <a:rPr lang="ja-JP" altLang="en-US" sz="1400" b="1" u="sng" dirty="0">
                <a:solidFill>
                  <a:prstClr val="black"/>
                </a:solidFill>
                <a:latin typeface="ＭＳ Ｐ明朝" panose="02020600040205080304" pitchFamily="18" charset="-128"/>
                <a:ea typeface="ＭＳ Ｐ明朝" panose="02020600040205080304" pitchFamily="18" charset="-128"/>
              </a:rPr>
              <a:t>」形成の推進</a:t>
            </a:r>
            <a:r>
              <a:rPr lang="ja-JP" altLang="en-US" sz="1400" b="1" u="sng" dirty="0" smtClean="0">
                <a:solidFill>
                  <a:prstClr val="black"/>
                </a:solidFill>
                <a:latin typeface="ＭＳ Ｐ明朝" panose="02020600040205080304" pitchFamily="18" charset="-128"/>
                <a:ea typeface="ＭＳ Ｐ明朝" panose="02020600040205080304" pitchFamily="18" charset="-128"/>
              </a:rPr>
              <a:t>等連携</a:t>
            </a:r>
            <a:r>
              <a:rPr lang="ja-JP" altLang="en-US" sz="1400" b="1" u="sng" dirty="0">
                <a:solidFill>
                  <a:prstClr val="black"/>
                </a:solidFill>
                <a:latin typeface="ＭＳ Ｐ明朝" panose="02020600040205080304" pitchFamily="18" charset="-128"/>
                <a:ea typeface="ＭＳ Ｐ明朝" panose="02020600040205080304" pitchFamily="18" charset="-128"/>
              </a:rPr>
              <a:t>の</a:t>
            </a:r>
            <a:r>
              <a:rPr lang="ja-JP" altLang="en-US" sz="1400" b="1" u="sng" dirty="0" smtClean="0">
                <a:solidFill>
                  <a:prstClr val="black"/>
                </a:solidFill>
                <a:latin typeface="ＭＳ Ｐ明朝" panose="02020600040205080304" pitchFamily="18" charset="-128"/>
                <a:ea typeface="ＭＳ Ｐ明朝" panose="02020600040205080304" pitchFamily="18" charset="-128"/>
              </a:rPr>
              <a:t>促進</a:t>
            </a:r>
            <a:endParaRPr lang="en-US" altLang="ja-JP" sz="1400" b="1" u="sng" dirty="0" smtClean="0">
              <a:solidFill>
                <a:prstClr val="black"/>
              </a:solidFill>
              <a:latin typeface="ＭＳ Ｐ明朝" panose="02020600040205080304" pitchFamily="18" charset="-128"/>
              <a:ea typeface="ＭＳ Ｐ明朝" panose="02020600040205080304" pitchFamily="18" charset="-128"/>
            </a:endParaRPr>
          </a:p>
          <a:p>
            <a:pPr fontAlgn="auto">
              <a:lnSpc>
                <a:spcPts val="1700"/>
              </a:lnSpc>
              <a:spcBef>
                <a:spcPts val="0"/>
              </a:spcBef>
              <a:spcAft>
                <a:spcPts val="0"/>
              </a:spcAft>
            </a:pPr>
            <a:r>
              <a:rPr lang="ja-JP" altLang="en-US" sz="1400" dirty="0" smtClean="0">
                <a:solidFill>
                  <a:prstClr val="black"/>
                </a:solidFill>
                <a:latin typeface="ＭＳ Ｐ明朝" panose="02020600040205080304" pitchFamily="18" charset="-128"/>
                <a:ea typeface="ＭＳ Ｐ明朝" panose="02020600040205080304" pitchFamily="18" charset="-128"/>
              </a:rPr>
              <a:t>　・</a:t>
            </a:r>
            <a:r>
              <a:rPr lang="ja-JP" altLang="en-US" sz="1400" b="1" u="sng" spc="-150" dirty="0" smtClean="0">
                <a:solidFill>
                  <a:prstClr val="black"/>
                </a:solidFill>
                <a:latin typeface="ＭＳ Ｐ明朝" panose="02020600040205080304" pitchFamily="18" charset="-128"/>
                <a:ea typeface="ＭＳ Ｐ明朝" panose="02020600040205080304" pitchFamily="18" charset="-128"/>
              </a:rPr>
              <a:t>女性</a:t>
            </a:r>
            <a:r>
              <a:rPr lang="ja-JP" altLang="en-US" sz="1400" b="1" u="sng" spc="-150" dirty="0">
                <a:solidFill>
                  <a:prstClr val="black"/>
                </a:solidFill>
                <a:latin typeface="ＭＳ Ｐ明朝" panose="02020600040205080304" pitchFamily="18" charset="-128"/>
                <a:ea typeface="ＭＳ Ｐ明朝" panose="02020600040205080304" pitchFamily="18" charset="-128"/>
              </a:rPr>
              <a:t>リーダー</a:t>
            </a:r>
            <a:r>
              <a:rPr lang="ja-JP" altLang="en-US" sz="1400" b="1" u="sng" spc="-150" dirty="0" smtClean="0">
                <a:solidFill>
                  <a:prstClr val="black"/>
                </a:solidFill>
                <a:latin typeface="ＭＳ Ｐ明朝" panose="02020600040205080304" pitchFamily="18" charset="-128"/>
                <a:ea typeface="ＭＳ Ｐ明朝" panose="02020600040205080304" pitchFamily="18" charset="-128"/>
              </a:rPr>
              <a:t>育成モデルプログラム</a:t>
            </a:r>
            <a:r>
              <a:rPr lang="ja-JP" altLang="en-US" sz="1400" spc="-150" dirty="0" smtClean="0">
                <a:solidFill>
                  <a:prstClr val="black"/>
                </a:solidFill>
                <a:latin typeface="ＭＳ Ｐ明朝" panose="02020600040205080304" pitchFamily="18" charset="-128"/>
                <a:ea typeface="ＭＳ Ｐ明朝" panose="02020600040205080304" pitchFamily="18" charset="-128"/>
              </a:rPr>
              <a:t>の作成及び普及や、役員候補段階の女性を対象にした</a:t>
            </a:r>
            <a:r>
              <a:rPr lang="ja-JP" altLang="en-US" sz="1400" b="1" u="sng" spc="-150" dirty="0" smtClean="0">
                <a:solidFill>
                  <a:prstClr val="black"/>
                </a:solidFill>
                <a:latin typeface="ＭＳ Ｐ明朝" panose="02020600040205080304" pitchFamily="18" charset="-128"/>
                <a:ea typeface="ＭＳ Ｐ明朝" panose="02020600040205080304" pitchFamily="18" charset="-128"/>
              </a:rPr>
              <a:t>リーダー育成研修等の先進的な取組の推進</a:t>
            </a:r>
            <a:endParaRPr lang="en-US" altLang="ja-JP" sz="1400" b="1" u="sng" spc="-150" dirty="0" smtClean="0">
              <a:solidFill>
                <a:prstClr val="black"/>
              </a:solidFill>
              <a:latin typeface="ＭＳ Ｐ明朝" panose="02020600040205080304" pitchFamily="18" charset="-128"/>
              <a:ea typeface="ＭＳ Ｐ明朝" panose="02020600040205080304" pitchFamily="18" charset="-128"/>
            </a:endParaRPr>
          </a:p>
          <a:p>
            <a:pPr fontAlgn="auto">
              <a:lnSpc>
                <a:spcPts val="1700"/>
              </a:lnSpc>
              <a:spcBef>
                <a:spcPts val="0"/>
              </a:spcBef>
              <a:spcAft>
                <a:spcPts val="0"/>
              </a:spcAft>
            </a:pPr>
            <a:r>
              <a:rPr lang="ja-JP" altLang="en-US" sz="1400" b="1" dirty="0">
                <a:solidFill>
                  <a:prstClr val="black"/>
                </a:solidFill>
                <a:latin typeface="ＭＳ Ｐ明朝" panose="02020600040205080304" pitchFamily="18" charset="-128"/>
                <a:ea typeface="ＭＳ Ｐ明朝" panose="02020600040205080304" pitchFamily="18" charset="-128"/>
              </a:rPr>
              <a:t>　・</a:t>
            </a:r>
            <a:r>
              <a:rPr lang="ja-JP" altLang="en-US" sz="1400" b="1" u="sng" dirty="0">
                <a:solidFill>
                  <a:prstClr val="black"/>
                </a:solidFill>
                <a:latin typeface="ＭＳ Ｐ明朝" panose="02020600040205080304" pitchFamily="18" charset="-128"/>
                <a:ea typeface="ＭＳ Ｐ明朝" panose="02020600040205080304" pitchFamily="18" charset="-128"/>
              </a:rPr>
              <a:t>女性活躍を推進する企業が資本市場でより評価</a:t>
            </a:r>
            <a:r>
              <a:rPr lang="ja-JP" altLang="en-US" sz="1400" b="1" u="sng" dirty="0" smtClean="0">
                <a:solidFill>
                  <a:prstClr val="black"/>
                </a:solidFill>
                <a:latin typeface="ＭＳ Ｐ明朝" panose="02020600040205080304" pitchFamily="18" charset="-128"/>
                <a:ea typeface="ＭＳ Ｐ明朝" panose="02020600040205080304" pitchFamily="18" charset="-128"/>
              </a:rPr>
              <a:t>されるよう、女性役員情報の一元的な提供</a:t>
            </a:r>
            <a:endParaRPr lang="ja-JP" altLang="en-US" sz="1400" u="sng" dirty="0">
              <a:solidFill>
                <a:prstClr val="black"/>
              </a:solidFill>
              <a:latin typeface="ＭＳ Ｐ明朝" panose="02020600040205080304" pitchFamily="18" charset="-128"/>
              <a:ea typeface="ＭＳ Ｐ明朝" panose="02020600040205080304" pitchFamily="18" charset="-128"/>
            </a:endParaRPr>
          </a:p>
          <a:p>
            <a:pPr fontAlgn="auto">
              <a:lnSpc>
                <a:spcPts val="1700"/>
              </a:lnSpc>
              <a:spcBef>
                <a:spcPts val="0"/>
              </a:spcBef>
              <a:spcAft>
                <a:spcPts val="0"/>
              </a:spcAft>
            </a:pPr>
            <a:r>
              <a:rPr lang="ja-JP" altLang="en-US" sz="1400" dirty="0" smtClean="0">
                <a:solidFill>
                  <a:prstClr val="black"/>
                </a:solidFill>
                <a:latin typeface="ＭＳ Ｐ明朝" panose="02020600040205080304" pitchFamily="18" charset="-128"/>
                <a:ea typeface="ＭＳ Ｐ明朝" panose="02020600040205080304" pitchFamily="18" charset="-128"/>
              </a:rPr>
              <a:t>　</a:t>
            </a:r>
            <a:r>
              <a:rPr lang="ja-JP" altLang="en-US" sz="1400" dirty="0">
                <a:solidFill>
                  <a:prstClr val="black"/>
                </a:solidFill>
                <a:latin typeface="ＭＳ Ｐ明朝" panose="02020600040205080304" pitchFamily="18" charset="-128"/>
                <a:ea typeface="ＭＳ Ｐ明朝" panose="02020600040205080304" pitchFamily="18" charset="-128"/>
              </a:rPr>
              <a:t>・「女性起業家等支援ネットワーク</a:t>
            </a:r>
            <a:r>
              <a:rPr lang="ja-JP" altLang="en-US" sz="1400" dirty="0" smtClean="0">
                <a:solidFill>
                  <a:prstClr val="black"/>
                </a:solidFill>
                <a:latin typeface="ＭＳ Ｐ明朝" panose="02020600040205080304" pitchFamily="18" charset="-128"/>
                <a:ea typeface="ＭＳ Ｐ明朝" panose="02020600040205080304" pitchFamily="18" charset="-128"/>
              </a:rPr>
              <a:t>」を全国に構築するなど</a:t>
            </a:r>
            <a:r>
              <a:rPr lang="ja-JP" altLang="en-US" sz="1400" dirty="0">
                <a:solidFill>
                  <a:prstClr val="black"/>
                </a:solidFill>
                <a:latin typeface="ＭＳ Ｐ明朝" panose="02020600040205080304" pitchFamily="18" charset="-128"/>
                <a:ea typeface="ＭＳ Ｐ明朝" panose="02020600040205080304" pitchFamily="18" charset="-128"/>
              </a:rPr>
              <a:t>、</a:t>
            </a:r>
            <a:r>
              <a:rPr lang="ja-JP" altLang="en-US" sz="1400" b="1" u="sng" dirty="0" smtClean="0">
                <a:solidFill>
                  <a:prstClr val="black"/>
                </a:solidFill>
                <a:latin typeface="ＭＳ Ｐ明朝" panose="02020600040205080304" pitchFamily="18" charset="-128"/>
                <a:ea typeface="ＭＳ Ｐ明朝" panose="02020600040205080304" pitchFamily="18" charset="-128"/>
              </a:rPr>
              <a:t>女性</a:t>
            </a:r>
            <a:r>
              <a:rPr lang="ja-JP" altLang="en-US" sz="1400" b="1" u="sng" dirty="0">
                <a:solidFill>
                  <a:prstClr val="black"/>
                </a:solidFill>
                <a:latin typeface="ＭＳ Ｐ明朝" panose="02020600040205080304" pitchFamily="18" charset="-128"/>
                <a:ea typeface="ＭＳ Ｐ明朝" panose="02020600040205080304" pitchFamily="18" charset="-128"/>
              </a:rPr>
              <a:t>の新しいキャリア・ステージの形で</a:t>
            </a:r>
            <a:r>
              <a:rPr lang="ja-JP" altLang="en-US" sz="1400" b="1" u="sng" dirty="0" smtClean="0">
                <a:solidFill>
                  <a:prstClr val="black"/>
                </a:solidFill>
                <a:latin typeface="ＭＳ Ｐ明朝" panose="02020600040205080304" pitchFamily="18" charset="-128"/>
                <a:ea typeface="ＭＳ Ｐ明朝" panose="02020600040205080304" pitchFamily="18" charset="-128"/>
              </a:rPr>
              <a:t>ある起業への支援強化</a:t>
            </a:r>
            <a:endParaRPr lang="ja-JP" altLang="en-US" sz="1400" dirty="0">
              <a:solidFill>
                <a:prstClr val="black"/>
              </a:solidFill>
              <a:latin typeface="ＭＳ Ｐ明朝" panose="02020600040205080304" pitchFamily="18" charset="-128"/>
              <a:ea typeface="ＭＳ Ｐ明朝" panose="02020600040205080304" pitchFamily="18" charset="-128"/>
            </a:endParaRPr>
          </a:p>
        </p:txBody>
      </p:sp>
      <p:sp>
        <p:nvSpPr>
          <p:cNvPr id="10" name="角丸四角形 9"/>
          <p:cNvSpPr/>
          <p:nvPr/>
        </p:nvSpPr>
        <p:spPr>
          <a:xfrm>
            <a:off x="99673" y="4087902"/>
            <a:ext cx="4848194" cy="2734558"/>
          </a:xfrm>
          <a:prstGeom prst="roundRect">
            <a:avLst>
              <a:gd name="adj" fmla="val 6389"/>
            </a:avLst>
          </a:prstGeom>
          <a:ln w="19050">
            <a:solidFill>
              <a:srgbClr val="00FF00"/>
            </a:solidFill>
          </a:ln>
        </p:spPr>
        <p:style>
          <a:lnRef idx="2">
            <a:schemeClr val="accent2"/>
          </a:lnRef>
          <a:fillRef idx="1">
            <a:schemeClr val="lt1"/>
          </a:fillRef>
          <a:effectRef idx="0">
            <a:schemeClr val="accent2"/>
          </a:effectRef>
          <a:fontRef idx="minor">
            <a:schemeClr val="dk1"/>
          </a:fontRef>
        </p:style>
        <p:txBody>
          <a:bodyPr rtlCol="0" anchor="t"/>
          <a:lstStyle/>
          <a:p>
            <a:pPr marL="14287" fontAlgn="auto">
              <a:lnSpc>
                <a:spcPts val="1700"/>
              </a:lnSpc>
              <a:spcBef>
                <a:spcPts val="0"/>
              </a:spcBef>
              <a:spcAft>
                <a:spcPts val="0"/>
              </a:spcAft>
            </a:pPr>
            <a:r>
              <a:rPr lang="ja-JP" altLang="en-US" sz="1400" dirty="0" smtClean="0">
                <a:solidFill>
                  <a:prstClr val="black"/>
                </a:solidFill>
                <a:latin typeface="ＭＳ Ｐ明朝" panose="02020600040205080304" pitchFamily="18" charset="-128"/>
                <a:ea typeface="ＭＳ Ｐ明朝" panose="02020600040205080304" pitchFamily="18" charset="-128"/>
              </a:rPr>
              <a:t>・性犯罪等被害者</a:t>
            </a:r>
            <a:r>
              <a:rPr lang="ja-JP" altLang="en-US" sz="1400" dirty="0">
                <a:solidFill>
                  <a:prstClr val="black"/>
                </a:solidFill>
                <a:latin typeface="ＭＳ Ｐ明朝" panose="02020600040205080304" pitchFamily="18" charset="-128"/>
                <a:ea typeface="ＭＳ Ｐ明朝" panose="02020600040205080304" pitchFamily="18" charset="-128"/>
              </a:rPr>
              <a:t>のため</a:t>
            </a:r>
            <a:r>
              <a:rPr lang="ja-JP" altLang="en-US" sz="1400" dirty="0" smtClean="0">
                <a:solidFill>
                  <a:prstClr val="black"/>
                </a:solidFill>
                <a:latin typeface="ＭＳ Ｐ明朝" panose="02020600040205080304" pitchFamily="18" charset="-128"/>
                <a:ea typeface="ＭＳ Ｐ明朝" panose="02020600040205080304" pitchFamily="18" charset="-128"/>
              </a:rPr>
              <a:t>の</a:t>
            </a:r>
            <a:r>
              <a:rPr lang="ja-JP" altLang="en-US" sz="1400" b="1" u="sng" dirty="0" smtClean="0">
                <a:solidFill>
                  <a:prstClr val="black"/>
                </a:solidFill>
                <a:latin typeface="ＭＳ Ｐ明朝" panose="02020600040205080304" pitchFamily="18" charset="-128"/>
                <a:ea typeface="ＭＳ Ｐ明朝" panose="02020600040205080304" pitchFamily="18" charset="-128"/>
              </a:rPr>
              <a:t>ワンストップ</a:t>
            </a:r>
            <a:r>
              <a:rPr lang="ja-JP" altLang="en-US" sz="1400" b="1" u="sng" dirty="0">
                <a:solidFill>
                  <a:prstClr val="black"/>
                </a:solidFill>
                <a:latin typeface="ＭＳ Ｐ明朝" panose="02020600040205080304" pitchFamily="18" charset="-128"/>
                <a:ea typeface="ＭＳ Ｐ明朝" panose="02020600040205080304" pitchFamily="18" charset="-128"/>
              </a:rPr>
              <a:t>支援</a:t>
            </a:r>
            <a:r>
              <a:rPr lang="ja-JP" altLang="en-US" sz="1400" b="1" u="sng" dirty="0" smtClean="0">
                <a:solidFill>
                  <a:prstClr val="black"/>
                </a:solidFill>
                <a:latin typeface="ＭＳ Ｐ明朝" panose="02020600040205080304" pitchFamily="18" charset="-128"/>
                <a:ea typeface="ＭＳ Ｐ明朝" panose="02020600040205080304" pitchFamily="18" charset="-128"/>
              </a:rPr>
              <a:t>センターの各都道府県最低１か所設置に向けた未設置自治体への働きかけ</a:t>
            </a:r>
            <a:endParaRPr lang="ja-JP" altLang="en-US" sz="1400" dirty="0">
              <a:solidFill>
                <a:prstClr val="black"/>
              </a:solidFill>
              <a:latin typeface="ＭＳ Ｐ明朝" panose="02020600040205080304" pitchFamily="18" charset="-128"/>
              <a:ea typeface="ＭＳ Ｐ明朝" panose="02020600040205080304" pitchFamily="18" charset="-128"/>
            </a:endParaRPr>
          </a:p>
          <a:p>
            <a:pPr marL="14287" fontAlgn="auto">
              <a:lnSpc>
                <a:spcPts val="1700"/>
              </a:lnSpc>
              <a:spcBef>
                <a:spcPts val="0"/>
              </a:spcBef>
              <a:spcAft>
                <a:spcPts val="0"/>
              </a:spcAft>
            </a:pPr>
            <a:r>
              <a:rPr lang="ja-JP" altLang="en-US" sz="1400" dirty="0" smtClean="0">
                <a:solidFill>
                  <a:prstClr val="black"/>
                </a:solidFill>
                <a:latin typeface="ＭＳ Ｐ明朝" panose="02020600040205080304" pitchFamily="18" charset="-128"/>
                <a:ea typeface="ＭＳ Ｐ明朝" panose="02020600040205080304" pitchFamily="18" charset="-128"/>
              </a:rPr>
              <a:t>・</a:t>
            </a:r>
            <a:r>
              <a:rPr lang="ja-JP" altLang="en-US" sz="1400" b="1" u="sng" dirty="0" smtClean="0">
                <a:solidFill>
                  <a:prstClr val="black"/>
                </a:solidFill>
                <a:latin typeface="ＭＳ Ｐ明朝" panose="02020600040205080304" pitchFamily="18" charset="-128"/>
                <a:ea typeface="ＭＳ Ｐ明朝" panose="02020600040205080304" pitchFamily="18" charset="-128"/>
              </a:rPr>
              <a:t>配偶者暴力などの個別事案</a:t>
            </a:r>
            <a:r>
              <a:rPr lang="ja-JP" altLang="en-US" sz="1400" b="1" u="sng" dirty="0">
                <a:solidFill>
                  <a:prstClr val="black"/>
                </a:solidFill>
                <a:latin typeface="ＭＳ Ｐ明朝" panose="02020600040205080304" pitchFamily="18" charset="-128"/>
                <a:ea typeface="ＭＳ Ｐ明朝" panose="02020600040205080304" pitchFamily="18" charset="-128"/>
              </a:rPr>
              <a:t>対応を</a:t>
            </a:r>
            <a:r>
              <a:rPr lang="ja-JP" altLang="en-US" sz="1400" b="1" u="sng" dirty="0" smtClean="0">
                <a:solidFill>
                  <a:prstClr val="black"/>
                </a:solidFill>
                <a:latin typeface="ＭＳ Ｐ明朝" panose="02020600040205080304" pitchFamily="18" charset="-128"/>
                <a:ea typeface="ＭＳ Ｐ明朝" panose="02020600040205080304" pitchFamily="18" charset="-128"/>
              </a:rPr>
              <a:t>含めた関係機関間の連携方策の検討・共有など地域連携体制の</a:t>
            </a:r>
            <a:r>
              <a:rPr lang="ja-JP" altLang="en-US" sz="1400" dirty="0" smtClean="0">
                <a:solidFill>
                  <a:prstClr val="black"/>
                </a:solidFill>
                <a:latin typeface="ＭＳ Ｐ明朝" panose="02020600040205080304" pitchFamily="18" charset="-128"/>
                <a:ea typeface="ＭＳ Ｐ明朝" panose="02020600040205080304" pitchFamily="18" charset="-128"/>
              </a:rPr>
              <a:t>整備</a:t>
            </a:r>
            <a:endParaRPr lang="en-US" altLang="ja-JP" sz="1400" dirty="0" smtClean="0">
              <a:solidFill>
                <a:prstClr val="black"/>
              </a:solidFill>
              <a:latin typeface="ＭＳ Ｐ明朝" panose="02020600040205080304" pitchFamily="18" charset="-128"/>
              <a:ea typeface="ＭＳ Ｐ明朝" panose="02020600040205080304" pitchFamily="18" charset="-128"/>
            </a:endParaRPr>
          </a:p>
          <a:p>
            <a:pPr marL="14287" fontAlgn="auto">
              <a:lnSpc>
                <a:spcPts val="1700"/>
              </a:lnSpc>
              <a:spcBef>
                <a:spcPts val="0"/>
              </a:spcBef>
              <a:spcAft>
                <a:spcPts val="0"/>
              </a:spcAft>
            </a:pPr>
            <a:r>
              <a:rPr lang="ja-JP" altLang="en-US" sz="1400" b="1" u="sng" dirty="0" smtClean="0">
                <a:solidFill>
                  <a:prstClr val="black"/>
                </a:solidFill>
                <a:latin typeface="ＭＳ Ｐ明朝" panose="02020600040205080304" pitchFamily="18" charset="-128"/>
                <a:ea typeface="ＭＳ Ｐ明朝" panose="02020600040205080304" pitchFamily="18" charset="-128"/>
              </a:rPr>
              <a:t>・被害者支援としての加害者更生</a:t>
            </a:r>
            <a:r>
              <a:rPr lang="ja-JP" altLang="en-US" sz="1400" dirty="0" smtClean="0">
                <a:solidFill>
                  <a:prstClr val="black"/>
                </a:solidFill>
                <a:latin typeface="ＭＳ Ｐ明朝" panose="02020600040205080304" pitchFamily="18" charset="-128"/>
                <a:ea typeface="ＭＳ Ｐ明朝" panose="02020600040205080304" pitchFamily="18" charset="-128"/>
              </a:rPr>
              <a:t>に関する取組の具体化</a:t>
            </a:r>
            <a:endParaRPr lang="en-US" altLang="ja-JP" sz="1400" dirty="0" smtClean="0">
              <a:solidFill>
                <a:prstClr val="black"/>
              </a:solidFill>
              <a:latin typeface="ＭＳ Ｐ明朝" panose="02020600040205080304" pitchFamily="18" charset="-128"/>
              <a:ea typeface="ＭＳ Ｐ明朝" panose="02020600040205080304" pitchFamily="18" charset="-128"/>
            </a:endParaRPr>
          </a:p>
          <a:p>
            <a:pPr marL="14287" fontAlgn="auto">
              <a:lnSpc>
                <a:spcPts val="1700"/>
              </a:lnSpc>
              <a:spcBef>
                <a:spcPts val="0"/>
              </a:spcBef>
              <a:spcAft>
                <a:spcPts val="0"/>
              </a:spcAft>
            </a:pPr>
            <a:r>
              <a:rPr lang="ja-JP" altLang="en-US" sz="1400" dirty="0" smtClean="0">
                <a:solidFill>
                  <a:prstClr val="black"/>
                </a:solidFill>
                <a:latin typeface="ＭＳ Ｐ明朝" panose="02020600040205080304" pitchFamily="18" charset="-128"/>
                <a:ea typeface="ＭＳ Ｐ明朝" panose="02020600040205080304" pitchFamily="18" charset="-128"/>
              </a:rPr>
              <a:t>・</a:t>
            </a:r>
            <a:r>
              <a:rPr lang="ja-JP" altLang="en-US" sz="1400" b="1" u="sng" dirty="0" smtClean="0">
                <a:solidFill>
                  <a:prstClr val="black"/>
                </a:solidFill>
                <a:latin typeface="ＭＳ Ｐ明朝" panose="02020600040205080304" pitchFamily="18" charset="-128"/>
                <a:ea typeface="ＭＳ Ｐ明朝" panose="02020600040205080304" pitchFamily="18" charset="-128"/>
              </a:rPr>
              <a:t>児童の性に着目した新たな形態の営業</a:t>
            </a:r>
            <a:r>
              <a:rPr lang="ja-JP" altLang="en-US" sz="1200" b="1" u="sng" spc="-150" dirty="0" smtClean="0">
                <a:solidFill>
                  <a:prstClr val="black"/>
                </a:solidFill>
                <a:latin typeface="ＭＳ Ｐ明朝" panose="02020600040205080304" pitchFamily="18" charset="-128"/>
                <a:ea typeface="ＭＳ Ｐ明朝" panose="02020600040205080304" pitchFamily="18" charset="-128"/>
              </a:rPr>
              <a:t>（</a:t>
            </a:r>
            <a:r>
              <a:rPr lang="en-US" altLang="ja-JP" sz="1200" b="1" u="sng" spc="-150" dirty="0" smtClean="0">
                <a:solidFill>
                  <a:prstClr val="black"/>
                </a:solidFill>
                <a:latin typeface="ＭＳ Ｐ明朝" panose="02020600040205080304" pitchFamily="18" charset="-128"/>
                <a:ea typeface="ＭＳ Ｐ明朝" panose="02020600040205080304" pitchFamily="18" charset="-128"/>
              </a:rPr>
              <a:t>※</a:t>
            </a:r>
            <a:r>
              <a:rPr lang="ja-JP" altLang="en-US" sz="1200" b="1" u="sng" spc="-150" dirty="0" smtClean="0">
                <a:solidFill>
                  <a:prstClr val="black"/>
                </a:solidFill>
                <a:latin typeface="ＭＳ Ｐ明朝" panose="02020600040205080304" pitchFamily="18" charset="-128"/>
                <a:ea typeface="ＭＳ Ｐ明朝" panose="02020600040205080304" pitchFamily="18" charset="-128"/>
              </a:rPr>
              <a:t>いわゆるＪＫビジネスと呼称されている</a:t>
            </a:r>
            <a:r>
              <a:rPr lang="ja-JP" altLang="en-US" sz="1200" b="1" u="sng" spc="-150" dirty="0">
                <a:solidFill>
                  <a:prstClr val="black"/>
                </a:solidFill>
                <a:latin typeface="ＭＳ Ｐ明朝" panose="02020600040205080304" pitchFamily="18" charset="-128"/>
                <a:ea typeface="ＭＳ Ｐ明朝" panose="02020600040205080304" pitchFamily="18" charset="-128"/>
              </a:rPr>
              <a:t>営業等）</a:t>
            </a:r>
            <a:r>
              <a:rPr lang="ja-JP" altLang="en-US" sz="1400" dirty="0" smtClean="0">
                <a:solidFill>
                  <a:prstClr val="black"/>
                </a:solidFill>
                <a:latin typeface="ＭＳ Ｐ明朝" panose="02020600040205080304" pitchFamily="18" charset="-128"/>
                <a:ea typeface="ＭＳ Ｐ明朝" panose="02020600040205080304" pitchFamily="18" charset="-128"/>
              </a:rPr>
              <a:t>などに係る実態の把握、</a:t>
            </a:r>
            <a:r>
              <a:rPr lang="ja-JP" altLang="en-US" sz="1400" b="1" u="sng" dirty="0">
                <a:solidFill>
                  <a:prstClr val="black"/>
                </a:solidFill>
                <a:latin typeface="ＭＳ Ｐ明朝" panose="02020600040205080304" pitchFamily="18" charset="-128"/>
                <a:ea typeface="ＭＳ Ｐ明朝" panose="02020600040205080304" pitchFamily="18" charset="-128"/>
              </a:rPr>
              <a:t>児童の性的搾取等に係る対策の</a:t>
            </a:r>
            <a:r>
              <a:rPr lang="ja-JP" altLang="en-US" sz="1400" b="1" u="sng" dirty="0" smtClean="0">
                <a:solidFill>
                  <a:prstClr val="black"/>
                </a:solidFill>
                <a:latin typeface="ＭＳ Ｐ明朝" panose="02020600040205080304" pitchFamily="18" charset="-128"/>
                <a:ea typeface="ＭＳ Ｐ明朝" panose="02020600040205080304" pitchFamily="18" charset="-128"/>
              </a:rPr>
              <a:t>推進</a:t>
            </a:r>
            <a:endParaRPr lang="ja-JP" altLang="en-US" sz="1400" b="1" u="sng" dirty="0">
              <a:solidFill>
                <a:prstClr val="black"/>
              </a:solidFill>
              <a:latin typeface="ＭＳ Ｐ明朝" panose="02020600040205080304" pitchFamily="18" charset="-128"/>
              <a:ea typeface="ＭＳ Ｐ明朝" panose="02020600040205080304" pitchFamily="18" charset="-128"/>
            </a:endParaRPr>
          </a:p>
          <a:p>
            <a:pPr marL="14287" fontAlgn="auto">
              <a:lnSpc>
                <a:spcPts val="1700"/>
              </a:lnSpc>
              <a:spcBef>
                <a:spcPts val="0"/>
              </a:spcBef>
              <a:spcAft>
                <a:spcPts val="0"/>
              </a:spcAft>
            </a:pPr>
            <a:r>
              <a:rPr lang="ja-JP" altLang="en-US" sz="1400" dirty="0" smtClean="0">
                <a:solidFill>
                  <a:prstClr val="black"/>
                </a:solidFill>
                <a:latin typeface="ＭＳ Ｐ明朝" panose="02020600040205080304" pitchFamily="18" charset="-128"/>
                <a:ea typeface="ＭＳ Ｐ明朝" panose="02020600040205080304" pitchFamily="18" charset="-128"/>
              </a:rPr>
              <a:t>・</a:t>
            </a:r>
            <a:r>
              <a:rPr lang="ja-JP" altLang="en-US" sz="1400" b="1" u="sng" dirty="0">
                <a:solidFill>
                  <a:prstClr val="black"/>
                </a:solidFill>
                <a:latin typeface="ＭＳ Ｐ明朝" panose="02020600040205080304" pitchFamily="18" charset="-128"/>
                <a:ea typeface="ＭＳ Ｐ明朝" panose="02020600040205080304" pitchFamily="18" charset="-128"/>
              </a:rPr>
              <a:t>ひとり親のための相談</a:t>
            </a:r>
            <a:r>
              <a:rPr lang="ja-JP" altLang="en-US" sz="1400" b="1" u="sng" dirty="0" smtClean="0">
                <a:solidFill>
                  <a:prstClr val="black"/>
                </a:solidFill>
                <a:latin typeface="ＭＳ Ｐ明朝" panose="02020600040205080304" pitchFamily="18" charset="-128"/>
                <a:ea typeface="ＭＳ Ｐ明朝" panose="02020600040205080304" pitchFamily="18" charset="-128"/>
              </a:rPr>
              <a:t>窓口のワンストップ化</a:t>
            </a:r>
            <a:r>
              <a:rPr lang="ja-JP" altLang="en-US" sz="1400" dirty="0">
                <a:solidFill>
                  <a:prstClr val="black"/>
                </a:solidFill>
                <a:latin typeface="ＭＳ Ｐ明朝" panose="02020600040205080304" pitchFamily="18" charset="-128"/>
                <a:ea typeface="ＭＳ Ｐ明朝" panose="02020600040205080304" pitchFamily="18" charset="-128"/>
              </a:rPr>
              <a:t>等「ひとり親・多子世帯等自立応援プロジェクト」に基づく総合的支援の</a:t>
            </a:r>
            <a:r>
              <a:rPr lang="ja-JP" altLang="en-US" sz="1400" dirty="0" smtClean="0">
                <a:solidFill>
                  <a:prstClr val="black"/>
                </a:solidFill>
                <a:latin typeface="ＭＳ Ｐ明朝" panose="02020600040205080304" pitchFamily="18" charset="-128"/>
                <a:ea typeface="ＭＳ Ｐ明朝" panose="02020600040205080304" pitchFamily="18" charset="-128"/>
              </a:rPr>
              <a:t>実施</a:t>
            </a:r>
            <a:endParaRPr lang="en-US" altLang="ja-JP" sz="1400" dirty="0" smtClean="0">
              <a:solidFill>
                <a:prstClr val="black"/>
              </a:solidFill>
              <a:latin typeface="ＭＳ Ｐ明朝" panose="02020600040205080304" pitchFamily="18" charset="-128"/>
              <a:ea typeface="ＭＳ Ｐ明朝" panose="02020600040205080304" pitchFamily="18" charset="-128"/>
            </a:endParaRPr>
          </a:p>
          <a:p>
            <a:pPr marL="14287" fontAlgn="auto">
              <a:lnSpc>
                <a:spcPts val="1700"/>
              </a:lnSpc>
              <a:spcBef>
                <a:spcPts val="0"/>
              </a:spcBef>
              <a:spcAft>
                <a:spcPts val="0"/>
              </a:spcAft>
            </a:pPr>
            <a:r>
              <a:rPr lang="ja-JP" altLang="en-US" sz="1400" b="1" spc="-150" dirty="0" smtClean="0">
                <a:solidFill>
                  <a:prstClr val="black"/>
                </a:solidFill>
                <a:latin typeface="ＭＳ Ｐ明朝" panose="02020600040205080304" pitchFamily="18" charset="-128"/>
                <a:ea typeface="ＭＳ Ｐ明朝" panose="02020600040205080304" pitchFamily="18" charset="-128"/>
              </a:rPr>
              <a:t>・</a:t>
            </a:r>
            <a:r>
              <a:rPr lang="ja-JP" altLang="en-US" sz="1400" b="1" u="sng" spc="-150" dirty="0" smtClean="0">
                <a:solidFill>
                  <a:prstClr val="black"/>
                </a:solidFill>
                <a:latin typeface="ＭＳ Ｐ明朝" panose="02020600040205080304" pitchFamily="18" charset="-128"/>
                <a:ea typeface="ＭＳ Ｐ明朝" panose="02020600040205080304" pitchFamily="18" charset="-128"/>
              </a:rPr>
              <a:t>男女共同参画の視点からの熊本</a:t>
            </a:r>
            <a:r>
              <a:rPr lang="ja-JP" altLang="en-US" sz="1400" b="1" u="sng" spc="-150" dirty="0">
                <a:solidFill>
                  <a:prstClr val="black"/>
                </a:solidFill>
                <a:latin typeface="ＭＳ Ｐ明朝" panose="02020600040205080304" pitchFamily="18" charset="-128"/>
                <a:ea typeface="ＭＳ Ｐ明朝" panose="02020600040205080304" pitchFamily="18" charset="-128"/>
              </a:rPr>
              <a:t>地震の</a:t>
            </a:r>
            <a:r>
              <a:rPr lang="ja-JP" altLang="en-US" sz="1400" b="1" u="sng" spc="-150" dirty="0" smtClean="0">
                <a:solidFill>
                  <a:prstClr val="black"/>
                </a:solidFill>
                <a:latin typeface="ＭＳ Ｐ明朝" panose="02020600040205080304" pitchFamily="18" charset="-128"/>
                <a:ea typeface="ＭＳ Ｐ明朝" panose="02020600040205080304" pitchFamily="18" charset="-128"/>
              </a:rPr>
              <a:t>被災地支援</a:t>
            </a:r>
            <a:endParaRPr lang="en-US" altLang="ja-JP" sz="1400" b="1" u="sng" spc="-150" dirty="0" smtClean="0">
              <a:solidFill>
                <a:prstClr val="black"/>
              </a:solidFill>
              <a:latin typeface="ＭＳ Ｐ明朝" panose="02020600040205080304" pitchFamily="18" charset="-128"/>
              <a:ea typeface="ＭＳ Ｐ明朝" panose="02020600040205080304" pitchFamily="18" charset="-128"/>
            </a:endParaRPr>
          </a:p>
          <a:p>
            <a:pPr marL="14287" fontAlgn="auto">
              <a:lnSpc>
                <a:spcPts val="1700"/>
              </a:lnSpc>
              <a:spcBef>
                <a:spcPts val="0"/>
              </a:spcBef>
              <a:spcAft>
                <a:spcPts val="0"/>
              </a:spcAft>
            </a:pPr>
            <a:r>
              <a:rPr lang="ja-JP" altLang="en-US" sz="1400" b="1" spc="-150" dirty="0" smtClean="0">
                <a:solidFill>
                  <a:prstClr val="black"/>
                </a:solidFill>
                <a:latin typeface="ＭＳ Ｐ明朝" panose="02020600040205080304" pitchFamily="18" charset="-128"/>
                <a:ea typeface="ＭＳ Ｐ明朝" panose="02020600040205080304" pitchFamily="18" charset="-128"/>
              </a:rPr>
              <a:t>・</a:t>
            </a:r>
            <a:r>
              <a:rPr lang="ja-JP" altLang="en-US" sz="1400" b="1" u="sng" spc="-150" dirty="0" smtClean="0">
                <a:solidFill>
                  <a:prstClr val="black"/>
                </a:solidFill>
                <a:latin typeface="ＭＳ Ｐ明朝" panose="02020600040205080304" pitchFamily="18" charset="-128"/>
                <a:ea typeface="ＭＳ Ｐ明朝" panose="02020600040205080304" pitchFamily="18" charset="-128"/>
              </a:rPr>
              <a:t>女性活躍の基盤である健康</a:t>
            </a:r>
            <a:r>
              <a:rPr lang="ja-JP" altLang="en-US" sz="1400" spc="-150" smtClean="0">
                <a:solidFill>
                  <a:prstClr val="black"/>
                </a:solidFill>
                <a:latin typeface="ＭＳ Ｐ明朝" panose="02020600040205080304" pitchFamily="18" charset="-128"/>
                <a:ea typeface="ＭＳ Ｐ明朝" panose="02020600040205080304" pitchFamily="18" charset="-128"/>
              </a:rPr>
              <a:t>について生涯</a:t>
            </a:r>
            <a:r>
              <a:rPr lang="ja-JP" altLang="en-US" sz="1400" spc="-150" dirty="0" smtClean="0">
                <a:solidFill>
                  <a:prstClr val="black"/>
                </a:solidFill>
                <a:latin typeface="ＭＳ Ｐ明朝" panose="02020600040205080304" pitchFamily="18" charset="-128"/>
                <a:ea typeface="ＭＳ Ｐ明朝" panose="02020600040205080304" pitchFamily="18" charset="-128"/>
              </a:rPr>
              <a:t>にわたる</a:t>
            </a:r>
            <a:r>
              <a:rPr lang="ja-JP" altLang="en-US" sz="1400" b="1" u="sng" spc="-150" dirty="0" smtClean="0">
                <a:solidFill>
                  <a:prstClr val="black"/>
                </a:solidFill>
                <a:latin typeface="ＭＳ Ｐ明朝" panose="02020600040205080304" pitchFamily="18" charset="-128"/>
                <a:ea typeface="ＭＳ Ｐ明朝" panose="02020600040205080304" pitchFamily="18" charset="-128"/>
              </a:rPr>
              <a:t>包括的支援</a:t>
            </a:r>
            <a:endParaRPr lang="ja-JP" altLang="en-US" sz="1400" b="1" u="sng" spc="-150" dirty="0">
              <a:solidFill>
                <a:prstClr val="black"/>
              </a:solidFill>
              <a:latin typeface="ＭＳ Ｐ明朝" panose="02020600040205080304" pitchFamily="18" charset="-128"/>
              <a:ea typeface="ＭＳ Ｐ明朝" panose="02020600040205080304" pitchFamily="18" charset="-128"/>
            </a:endParaRPr>
          </a:p>
          <a:p>
            <a:pPr marL="14287" fontAlgn="auto">
              <a:lnSpc>
                <a:spcPts val="1700"/>
              </a:lnSpc>
              <a:spcBef>
                <a:spcPts val="0"/>
              </a:spcBef>
              <a:spcAft>
                <a:spcPts val="0"/>
              </a:spcAft>
            </a:pPr>
            <a:endParaRPr lang="ja-JP" altLang="en-US" sz="1400" dirty="0">
              <a:solidFill>
                <a:prstClr val="black"/>
              </a:solidFill>
              <a:latin typeface="ＭＳ Ｐ明朝" panose="02020600040205080304" pitchFamily="18" charset="-128"/>
              <a:ea typeface="ＭＳ Ｐ明朝" panose="02020600040205080304" pitchFamily="18" charset="-128"/>
            </a:endParaRPr>
          </a:p>
        </p:txBody>
      </p:sp>
      <p:sp>
        <p:nvSpPr>
          <p:cNvPr id="13" name="テキスト ボックス 12"/>
          <p:cNvSpPr txBox="1"/>
          <p:nvPr/>
        </p:nvSpPr>
        <p:spPr>
          <a:xfrm>
            <a:off x="99673" y="3792675"/>
            <a:ext cx="4572324" cy="338554"/>
          </a:xfrm>
          <a:prstGeom prst="rect">
            <a:avLst/>
          </a:prstGeom>
          <a:solidFill>
            <a:srgbClr val="00FF00"/>
          </a:solidFill>
          <a:ln>
            <a:solidFill>
              <a:srgbClr val="00FF00"/>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444500" indent="-444500" fontAlgn="auto">
              <a:spcBef>
                <a:spcPts val="0"/>
              </a:spcBef>
              <a:spcAft>
                <a:spcPts val="0"/>
              </a:spcAft>
            </a:pPr>
            <a:r>
              <a:rPr lang="en-US" altLang="ja-JP" sz="1600" i="1" dirty="0" smtClean="0">
                <a:solidFill>
                  <a:prstClr val="white"/>
                </a:solidFill>
              </a:rPr>
              <a:t>Ⅱ</a:t>
            </a:r>
            <a:r>
              <a:rPr lang="ja-JP" altLang="en-US" sz="1600" i="1" dirty="0" smtClean="0">
                <a:solidFill>
                  <a:prstClr val="white"/>
                </a:solidFill>
              </a:rPr>
              <a:t>　女性の活躍を支える安全・安心な暮らしの実現</a:t>
            </a:r>
            <a:r>
              <a:rPr lang="en-US" altLang="ja-JP" sz="1600" i="1" dirty="0">
                <a:solidFill>
                  <a:prstClr val="white"/>
                </a:solidFill>
              </a:rPr>
              <a:t> </a:t>
            </a:r>
            <a:endParaRPr lang="ja-JP" altLang="ja-JP" sz="1600" i="1" dirty="0">
              <a:solidFill>
                <a:prstClr val="white"/>
              </a:solidFill>
            </a:endParaRPr>
          </a:p>
        </p:txBody>
      </p:sp>
      <p:sp>
        <p:nvSpPr>
          <p:cNvPr id="19" name="テキスト ボックス 18"/>
          <p:cNvSpPr txBox="1"/>
          <p:nvPr/>
        </p:nvSpPr>
        <p:spPr>
          <a:xfrm>
            <a:off x="5788892" y="-31532"/>
            <a:ext cx="4227944" cy="4599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chorCtr="0">
            <a:noAutofit/>
          </a:bodyPr>
          <a:lstStyle>
            <a:lvl1pPr algn="ctr" defTabSz="755934">
              <a:lnSpc>
                <a:spcPct val="100000"/>
              </a:lnSpc>
              <a:spcBef>
                <a:spcPts val="0"/>
              </a:spcBef>
              <a:buNone/>
              <a:defRPr b="1">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gn="l" defTabSz="914400" fontAlgn="auto">
              <a:spcAft>
                <a:spcPts val="0"/>
              </a:spcAft>
            </a:pPr>
            <a:r>
              <a:rPr lang="ja-JP" altLang="en-US" sz="1200" dirty="0" smtClean="0">
                <a:solidFill>
                  <a:prstClr val="white"/>
                </a:solidFill>
                <a:effectLst>
                  <a:outerShdw blurRad="50800" dist="38100" dir="2700000" algn="tl" rotWithShape="0">
                    <a:prstClr val="black">
                      <a:alpha val="40000"/>
                    </a:prstClr>
                  </a:outerShdw>
                </a:effectLst>
                <a:latin typeface="ＭＳ Ｐゴシック" panose="020B0600070205080204" pitchFamily="50" charset="-128"/>
                <a:ea typeface="ＭＳ Ｐゴシック" panose="020B0600070205080204" pitchFamily="50" charset="-128"/>
              </a:rPr>
              <a:t>（平成</a:t>
            </a:r>
            <a:r>
              <a:rPr lang="en-US" altLang="ja-JP" sz="1200" dirty="0" smtClean="0">
                <a:solidFill>
                  <a:prstClr val="white"/>
                </a:solidFill>
                <a:effectLst>
                  <a:outerShdw blurRad="50800" dist="38100" dir="2700000" algn="tl" rotWithShape="0">
                    <a:prstClr val="black">
                      <a:alpha val="40000"/>
                    </a:prstClr>
                  </a:outerShdw>
                </a:effectLst>
                <a:latin typeface="ＭＳ Ｐゴシック" panose="020B0600070205080204" pitchFamily="50" charset="-128"/>
                <a:ea typeface="ＭＳ Ｐゴシック" panose="020B0600070205080204" pitchFamily="50" charset="-128"/>
              </a:rPr>
              <a:t>28</a:t>
            </a:r>
            <a:r>
              <a:rPr lang="ja-JP" altLang="en-US" sz="1200" dirty="0" smtClean="0">
                <a:solidFill>
                  <a:prstClr val="white"/>
                </a:solidFill>
                <a:effectLst>
                  <a:outerShdw blurRad="50800" dist="38100" dir="2700000" algn="tl" rotWithShape="0">
                    <a:prstClr val="black">
                      <a:alpha val="40000"/>
                    </a:prstClr>
                  </a:outerShdw>
                </a:effectLst>
                <a:latin typeface="ＭＳ Ｐゴシック" panose="020B0600070205080204" pitchFamily="50" charset="-128"/>
                <a:ea typeface="ＭＳ Ｐゴシック" panose="020B0600070205080204" pitchFamily="50" charset="-128"/>
              </a:rPr>
              <a:t>年５月</a:t>
            </a:r>
            <a:r>
              <a:rPr lang="en-US" altLang="ja-JP" sz="1200" dirty="0" smtClean="0">
                <a:solidFill>
                  <a:prstClr val="white"/>
                </a:solidFill>
                <a:effectLst>
                  <a:outerShdw blurRad="50800" dist="38100" dir="2700000" algn="tl" rotWithShape="0">
                    <a:prstClr val="black">
                      <a:alpha val="40000"/>
                    </a:prstClr>
                  </a:outerShdw>
                </a:effectLst>
                <a:latin typeface="ＭＳ Ｐゴシック" panose="020B0600070205080204" pitchFamily="50" charset="-128"/>
                <a:ea typeface="ＭＳ Ｐゴシック" panose="020B0600070205080204" pitchFamily="50" charset="-128"/>
              </a:rPr>
              <a:t>20</a:t>
            </a:r>
            <a:r>
              <a:rPr lang="ja-JP" altLang="en-US" sz="1200" dirty="0" smtClean="0">
                <a:solidFill>
                  <a:prstClr val="white"/>
                </a:solidFill>
                <a:effectLst>
                  <a:outerShdw blurRad="50800" dist="38100" dir="2700000" algn="tl" rotWithShape="0">
                    <a:prstClr val="black">
                      <a:alpha val="40000"/>
                    </a:prstClr>
                  </a:outerShdw>
                </a:effectLst>
                <a:latin typeface="ＭＳ Ｐゴシック" panose="020B0600070205080204" pitchFamily="50" charset="-128"/>
                <a:ea typeface="ＭＳ Ｐゴシック" panose="020B0600070205080204" pitchFamily="50" charset="-128"/>
              </a:rPr>
              <a:t>日すべての女性が輝く社会づくり本部決定）　　　　　　　　　　　　　　</a:t>
            </a:r>
            <a:endParaRPr lang="ja-JP" altLang="en-US" sz="1200" dirty="0">
              <a:solidFill>
                <a:prstClr val="white"/>
              </a:solidFill>
              <a:effectLst>
                <a:outerShdw blurRad="50800" dist="38100" dir="2700000" algn="tl" rotWithShape="0">
                  <a:prstClr val="black">
                    <a:alpha val="40000"/>
                  </a:prstClr>
                </a:outerShdw>
              </a:effectLst>
              <a:latin typeface="ＭＳ Ｐゴシック" panose="020B0600070205080204" pitchFamily="50" charset="-128"/>
              <a:ea typeface="ＭＳ Ｐゴシック" panose="020B0600070205080204" pitchFamily="50" charset="-128"/>
            </a:endParaRPr>
          </a:p>
        </p:txBody>
      </p:sp>
      <p:sp>
        <p:nvSpPr>
          <p:cNvPr id="11" name="テキスト ボックス 10"/>
          <p:cNvSpPr txBox="1"/>
          <p:nvPr/>
        </p:nvSpPr>
        <p:spPr>
          <a:xfrm>
            <a:off x="99673" y="461487"/>
            <a:ext cx="9702056" cy="612000"/>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fontAlgn="auto">
              <a:lnSpc>
                <a:spcPts val="1600"/>
              </a:lnSpc>
              <a:spcBef>
                <a:spcPts val="0"/>
              </a:spcBef>
              <a:spcAft>
                <a:spcPts val="0"/>
              </a:spcAft>
            </a:pPr>
            <a:r>
              <a:rPr lang="ja-JP" altLang="en-US" sz="1600" b="1" i="1" dirty="0" smtClean="0">
                <a:solidFill>
                  <a:prstClr val="black">
                    <a:lumMod val="65000"/>
                    <a:lumOff val="35000"/>
                  </a:prstClr>
                </a:solidFill>
                <a:latin typeface="ＭＳ Ｐゴシック" panose="020B0600070205080204" pitchFamily="50" charset="-128"/>
              </a:rPr>
              <a:t>女性が自らの希望や夢を実現できる社会をオール・ジャパンで実現。　国レベルの取組の加速とともに、地方</a:t>
            </a:r>
            <a:r>
              <a:rPr lang="ja-JP" altLang="en-US" sz="1600" b="1" i="1" dirty="0">
                <a:solidFill>
                  <a:prstClr val="black">
                    <a:lumMod val="65000"/>
                    <a:lumOff val="35000"/>
                  </a:prstClr>
                </a:solidFill>
                <a:latin typeface="ＭＳ Ｐゴシック" panose="020B0600070205080204" pitchFamily="50" charset="-128"/>
              </a:rPr>
              <a:t>（都道府県→市町村）</a:t>
            </a:r>
            <a:r>
              <a:rPr lang="ja-JP" altLang="en-US" sz="1600" b="1" i="1" dirty="0" smtClean="0">
                <a:solidFill>
                  <a:prstClr val="black">
                    <a:lumMod val="65000"/>
                    <a:lumOff val="35000"/>
                  </a:prstClr>
                </a:solidFill>
                <a:latin typeface="ＭＳ Ｐゴシック" panose="020B0600070205080204" pitchFamily="50" charset="-128"/>
              </a:rPr>
              <a:t>、民</a:t>
            </a:r>
            <a:r>
              <a:rPr lang="ja-JP" altLang="en-US" sz="1600" b="1" i="1" dirty="0">
                <a:solidFill>
                  <a:prstClr val="black">
                    <a:lumMod val="65000"/>
                    <a:lumOff val="35000"/>
                  </a:prstClr>
                </a:solidFill>
                <a:latin typeface="ＭＳ Ｐゴシック" panose="020B0600070205080204" pitchFamily="50" charset="-128"/>
              </a:rPr>
              <a:t>（大企業→中小企業</a:t>
            </a:r>
            <a:r>
              <a:rPr lang="ja-JP" altLang="en-US" sz="1600" b="1" i="1" dirty="0" smtClean="0">
                <a:solidFill>
                  <a:prstClr val="black">
                    <a:lumMod val="65000"/>
                    <a:lumOff val="35000"/>
                  </a:prstClr>
                </a:solidFill>
                <a:latin typeface="ＭＳ Ｐゴシック" panose="020B0600070205080204" pitchFamily="50" charset="-128"/>
              </a:rPr>
              <a:t>）へ全国</a:t>
            </a:r>
            <a:r>
              <a:rPr lang="ja-JP" altLang="en-US" sz="1600" b="1" i="1" dirty="0">
                <a:solidFill>
                  <a:prstClr val="black">
                    <a:lumMod val="65000"/>
                    <a:lumOff val="35000"/>
                  </a:prstClr>
                </a:solidFill>
                <a:latin typeface="ＭＳ Ｐゴシック" panose="020B0600070205080204" pitchFamily="50" charset="-128"/>
              </a:rPr>
              <a:t>展開。</a:t>
            </a:r>
            <a:endParaRPr lang="en-US" altLang="ja-JP" sz="1600" b="1" i="1" dirty="0" smtClean="0">
              <a:solidFill>
                <a:prstClr val="black">
                  <a:lumMod val="65000"/>
                  <a:lumOff val="35000"/>
                </a:prstClr>
              </a:solidFill>
              <a:latin typeface="ＭＳ Ｐゴシック" panose="020B0600070205080204" pitchFamily="50" charset="-128"/>
            </a:endParaRPr>
          </a:p>
          <a:p>
            <a:pPr fontAlgn="auto">
              <a:lnSpc>
                <a:spcPts val="1600"/>
              </a:lnSpc>
              <a:spcBef>
                <a:spcPts val="0"/>
              </a:spcBef>
              <a:spcAft>
                <a:spcPts val="0"/>
              </a:spcAft>
            </a:pPr>
            <a:r>
              <a:rPr lang="ja-JP" altLang="en-US" sz="1200" dirty="0" smtClean="0">
                <a:solidFill>
                  <a:prstClr val="black"/>
                </a:solidFill>
                <a:latin typeface="ＭＳ Ｐゴシック" panose="020B0600070205080204" pitchFamily="50" charset="-128"/>
              </a:rPr>
              <a:t>○　女性活躍推進法や第４次男女共同参画基本計画、公共調達に関する指針等に基づく取組の加速化とターゲットの拡大</a:t>
            </a:r>
            <a:endParaRPr lang="ja-JP" altLang="en-US" sz="1200" b="1" i="1" dirty="0">
              <a:solidFill>
                <a:prstClr val="black"/>
              </a:solidFill>
              <a:effectLst>
                <a:outerShdw blurRad="38100" dist="38100" dir="2700000" algn="tl">
                  <a:srgbClr val="000000">
                    <a:alpha val="43137"/>
                  </a:srgbClr>
                </a:outerShdw>
              </a:effectLst>
              <a:latin typeface="ＭＳ Ｐゴシック" panose="020B0600070205080204" pitchFamily="50" charset="-128"/>
            </a:endParaRPr>
          </a:p>
        </p:txBody>
      </p:sp>
      <p:sp>
        <p:nvSpPr>
          <p:cNvPr id="12" name="テキスト ボックス 11"/>
          <p:cNvSpPr txBox="1"/>
          <p:nvPr/>
        </p:nvSpPr>
        <p:spPr>
          <a:xfrm>
            <a:off x="99673" y="1120708"/>
            <a:ext cx="3641156" cy="244131"/>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fontAlgn="auto">
              <a:spcBef>
                <a:spcPts val="0"/>
              </a:spcBef>
              <a:spcAft>
                <a:spcPts val="0"/>
              </a:spcAft>
            </a:pPr>
            <a:r>
              <a:rPr lang="en-US" altLang="ja-JP" sz="1600" i="1" dirty="0" smtClean="0">
                <a:solidFill>
                  <a:prstClr val="white"/>
                </a:solidFill>
              </a:rPr>
              <a:t>Ⅰ</a:t>
            </a:r>
            <a:r>
              <a:rPr lang="ja-JP" altLang="en-US" sz="1600" i="1" dirty="0" smtClean="0">
                <a:solidFill>
                  <a:prstClr val="white"/>
                </a:solidFill>
              </a:rPr>
              <a:t>　あらゆる分野における女性の活躍</a:t>
            </a:r>
            <a:endParaRPr lang="en-US" altLang="ja-JP" sz="1600" i="1" dirty="0" smtClean="0">
              <a:solidFill>
                <a:prstClr val="white"/>
              </a:solidFill>
            </a:endParaRPr>
          </a:p>
        </p:txBody>
      </p:sp>
      <p:sp>
        <p:nvSpPr>
          <p:cNvPr id="16" name="テキスト ボックス 15"/>
          <p:cNvSpPr txBox="1"/>
          <p:nvPr/>
        </p:nvSpPr>
        <p:spPr>
          <a:xfrm>
            <a:off x="5001492" y="3788055"/>
            <a:ext cx="3910037" cy="333183"/>
          </a:xfrm>
          <a:prstGeom prst="rect">
            <a:avLst/>
          </a:prstGeom>
          <a:solidFill>
            <a:srgbClr val="FFC1C1"/>
          </a:solidFill>
          <a:ln>
            <a:noFill/>
          </a:ln>
        </p:spPr>
        <p:style>
          <a:lnRef idx="3">
            <a:schemeClr val="lt1"/>
          </a:lnRef>
          <a:fillRef idx="1">
            <a:schemeClr val="accent2"/>
          </a:fillRef>
          <a:effectRef idx="1">
            <a:schemeClr val="accent2"/>
          </a:effectRef>
          <a:fontRef idx="minor">
            <a:schemeClr val="lt1"/>
          </a:fontRef>
        </p:style>
        <p:txBody>
          <a:bodyPr wrap="square" rtlCol="0" anchor="ctr" anchorCtr="0">
            <a:noAutofit/>
          </a:bodyPr>
          <a:lstStyle/>
          <a:p>
            <a:pPr fontAlgn="auto">
              <a:spcBef>
                <a:spcPts val="0"/>
              </a:spcBef>
              <a:spcAft>
                <a:spcPts val="0"/>
              </a:spcAft>
            </a:pPr>
            <a:r>
              <a:rPr lang="en-US" altLang="ja-JP" sz="1600" i="1" dirty="0" smtClean="0">
                <a:solidFill>
                  <a:prstClr val="white"/>
                </a:solidFill>
              </a:rPr>
              <a:t>Ⅲ</a:t>
            </a:r>
            <a:r>
              <a:rPr lang="ja-JP" altLang="en-US" sz="1600" i="1" dirty="0" smtClean="0">
                <a:solidFill>
                  <a:prstClr val="white"/>
                </a:solidFill>
              </a:rPr>
              <a:t>　女性活躍のための基盤整備</a:t>
            </a:r>
            <a:endParaRPr lang="en-US" altLang="ja-JP" sz="1600" i="1" dirty="0" smtClean="0">
              <a:solidFill>
                <a:prstClr val="white"/>
              </a:solidFill>
            </a:endParaRPr>
          </a:p>
        </p:txBody>
      </p:sp>
      <p:sp>
        <p:nvSpPr>
          <p:cNvPr id="15" name="スライド番号プレースホルダー 3"/>
          <p:cNvSpPr>
            <a:spLocks noGrp="1"/>
          </p:cNvSpPr>
          <p:nvPr>
            <p:ph type="sldNum" sz="quarter" idx="12"/>
          </p:nvPr>
        </p:nvSpPr>
        <p:spPr>
          <a:xfrm>
            <a:off x="7864152" y="6489816"/>
            <a:ext cx="2057400" cy="365125"/>
          </a:xfrm>
        </p:spPr>
        <p:txBody>
          <a:bodyPr/>
          <a:lstStyle/>
          <a:p>
            <a:r>
              <a:rPr lang="en-US" altLang="ja-JP" sz="1600" dirty="0" smtClean="0">
                <a:solidFill>
                  <a:prstClr val="black">
                    <a:tint val="75000"/>
                  </a:prstClr>
                </a:solidFill>
              </a:rPr>
              <a:t>5</a:t>
            </a:r>
            <a:endParaRPr lang="ja-JP" altLang="en-US" sz="1600" dirty="0">
              <a:solidFill>
                <a:prstClr val="black">
                  <a:tint val="75000"/>
                </a:prstClr>
              </a:solidFill>
            </a:endParaRPr>
          </a:p>
        </p:txBody>
      </p:sp>
    </p:spTree>
    <p:extLst>
      <p:ext uri="{BB962C8B-B14F-4D97-AF65-F5344CB8AC3E}">
        <p14:creationId xmlns:p14="http://schemas.microsoft.com/office/powerpoint/2010/main" val="29984898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87924" y="531905"/>
            <a:ext cx="4810685" cy="6187550"/>
          </a:xfrm>
          <a:prstGeom prst="rect">
            <a:avLst/>
          </a:prstGeom>
          <a:ln>
            <a:solidFill>
              <a:srgbClr val="00B0F0"/>
            </a:solidFill>
          </a:ln>
        </p:spPr>
        <p:style>
          <a:lnRef idx="2">
            <a:schemeClr val="accent1"/>
          </a:lnRef>
          <a:fillRef idx="1">
            <a:schemeClr val="lt1"/>
          </a:fillRef>
          <a:effectRef idx="0">
            <a:schemeClr val="accent1"/>
          </a:effectRef>
          <a:fontRef idx="minor">
            <a:schemeClr val="dk1"/>
          </a:fontRef>
        </p:style>
        <p:txBody>
          <a:bodyPr rtlCol="0" anchor="t"/>
          <a:lstStyle/>
          <a:p>
            <a:pPr marL="268288" indent="-268288" fontAlgn="auto">
              <a:lnSpc>
                <a:spcPts val="1600"/>
              </a:lnSpc>
              <a:spcBef>
                <a:spcPts val="0"/>
              </a:spcBef>
              <a:spcAft>
                <a:spcPts val="0"/>
              </a:spcAft>
            </a:pPr>
            <a:endParaRPr lang="en-US" altLang="ja-JP" sz="1600" dirty="0" smtClean="0">
              <a:solidFill>
                <a:prstClr val="black"/>
              </a:solidFill>
            </a:endParaRPr>
          </a:p>
          <a:p>
            <a:pPr marL="268288" indent="-268288" fontAlgn="auto">
              <a:lnSpc>
                <a:spcPts val="1600"/>
              </a:lnSpc>
              <a:spcBef>
                <a:spcPts val="0"/>
              </a:spcBef>
              <a:spcAft>
                <a:spcPts val="0"/>
              </a:spcAft>
            </a:pPr>
            <a:endParaRPr lang="en-US" altLang="ja-JP" sz="1600" dirty="0" smtClean="0">
              <a:solidFill>
                <a:prstClr val="black"/>
              </a:solidFill>
              <a:latin typeface="ＭＳ Ｐゴシック" panose="020B0600070205080204" pitchFamily="50" charset="-128"/>
            </a:endParaRPr>
          </a:p>
          <a:p>
            <a:pPr marL="268288" indent="-268288" fontAlgn="auto">
              <a:lnSpc>
                <a:spcPts val="1600"/>
              </a:lnSpc>
              <a:spcBef>
                <a:spcPts val="0"/>
              </a:spcBef>
              <a:spcAft>
                <a:spcPts val="0"/>
              </a:spcAft>
            </a:pPr>
            <a:r>
              <a:rPr lang="ja-JP" altLang="en-US" sz="1400" dirty="0" smtClean="0">
                <a:solidFill>
                  <a:prstClr val="black"/>
                </a:solidFill>
                <a:latin typeface="ＭＳ Ｐゴシック" panose="020B0600070205080204" pitchFamily="50" charset="-128"/>
              </a:rPr>
              <a:t>１．多様な働き方の推進、男性の暮らし方・意識の変革</a:t>
            </a:r>
            <a:endParaRPr lang="en-US" altLang="ja-JP" sz="1400" dirty="0">
              <a:solidFill>
                <a:prstClr val="black"/>
              </a:solidFill>
              <a:latin typeface="ＭＳ Ｐゴシック" panose="020B0600070205080204" pitchFamily="50" charset="-128"/>
            </a:endParaRPr>
          </a:p>
          <a:p>
            <a:pPr marL="95250" indent="-95250" fontAlgn="auto">
              <a:lnSpc>
                <a:spcPts val="1600"/>
              </a:lnSpc>
              <a:spcBef>
                <a:spcPts val="0"/>
              </a:spcBef>
              <a:spcAft>
                <a:spcPts val="0"/>
              </a:spcAft>
            </a:pPr>
            <a:r>
              <a:rPr lang="ja-JP" altLang="en-US" sz="1200" dirty="0" smtClean="0">
                <a:solidFill>
                  <a:prstClr val="black"/>
                </a:solidFill>
                <a:latin typeface="ＭＳ ゴシック" panose="020B0609070205080204" pitchFamily="49" charset="-128"/>
                <a:ea typeface="ＭＳ ゴシック" panose="020B0609070205080204" pitchFamily="49" charset="-128"/>
              </a:rPr>
              <a:t>○非正規</a:t>
            </a:r>
            <a:r>
              <a:rPr lang="ja-JP" altLang="en-US" sz="1200" dirty="0">
                <a:solidFill>
                  <a:prstClr val="black"/>
                </a:solidFill>
                <a:latin typeface="ＭＳ ゴシック" panose="020B0609070205080204" pitchFamily="49" charset="-128"/>
                <a:ea typeface="ＭＳ ゴシック" panose="020B0609070205080204" pitchFamily="49" charset="-128"/>
              </a:rPr>
              <a:t>雇用の女性の待遇</a:t>
            </a:r>
            <a:r>
              <a:rPr lang="ja-JP" altLang="en-US" sz="1200" dirty="0" smtClean="0">
                <a:solidFill>
                  <a:prstClr val="black"/>
                </a:solidFill>
                <a:latin typeface="ＭＳ ゴシック" panose="020B0609070205080204" pitchFamily="49" charset="-128"/>
                <a:ea typeface="ＭＳ ゴシック" panose="020B0609070205080204" pitchFamily="49" charset="-128"/>
              </a:rPr>
              <a:t>改善</a:t>
            </a:r>
            <a:endParaRPr lang="en-US" altLang="ja-JP" sz="1200" dirty="0" smtClean="0">
              <a:solidFill>
                <a:prstClr val="black"/>
              </a:solidFill>
              <a:latin typeface="ＭＳ ゴシック" panose="020B0609070205080204" pitchFamily="49" charset="-128"/>
              <a:ea typeface="ＭＳ ゴシック" panose="020B0609070205080204" pitchFamily="49" charset="-128"/>
            </a:endParaRPr>
          </a:p>
          <a:p>
            <a:pPr marL="95250" indent="-95250" fontAlgn="auto">
              <a:lnSpc>
                <a:spcPts val="1600"/>
              </a:lnSpc>
              <a:spcBef>
                <a:spcPts val="0"/>
              </a:spcBef>
              <a:spcAft>
                <a:spcPts val="0"/>
              </a:spcAft>
            </a:pPr>
            <a:r>
              <a:rPr lang="ja-JP" altLang="en-US" sz="1200" dirty="0">
                <a:solidFill>
                  <a:prstClr val="black"/>
                </a:solidFill>
                <a:latin typeface="ＭＳ Ｐ明朝" panose="02020600040205080304" pitchFamily="18" charset="-128"/>
                <a:ea typeface="ＭＳ Ｐ明朝" panose="02020600040205080304" pitchFamily="18" charset="-128"/>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・非正規雇用労働者として働いている女性の待遇改善に向けた</a:t>
            </a:r>
            <a:r>
              <a:rPr lang="ja-JP" altLang="en-US" sz="1200" spc="-150" dirty="0" smtClean="0">
                <a:solidFill>
                  <a:prstClr val="black"/>
                </a:solidFill>
                <a:latin typeface="ＭＳ Ｐ明朝" panose="02020600040205080304" pitchFamily="18" charset="-128"/>
                <a:ea typeface="ＭＳ Ｐ明朝" panose="02020600040205080304" pitchFamily="18" charset="-128"/>
              </a:rPr>
              <a:t>「ニッポン一億総活躍プラン」</a:t>
            </a:r>
            <a:r>
              <a:rPr lang="ja-JP" altLang="en-US" sz="1200" dirty="0" smtClean="0">
                <a:solidFill>
                  <a:prstClr val="black"/>
                </a:solidFill>
                <a:latin typeface="ＭＳ Ｐ明朝" panose="02020600040205080304" pitchFamily="18" charset="-128"/>
                <a:ea typeface="ＭＳ Ｐ明朝" panose="02020600040205080304" pitchFamily="18" charset="-128"/>
              </a:rPr>
              <a:t>を踏まえた同一</a:t>
            </a:r>
            <a:r>
              <a:rPr lang="ja-JP" altLang="en-US" sz="1200" dirty="0">
                <a:solidFill>
                  <a:prstClr val="black"/>
                </a:solidFill>
                <a:latin typeface="ＭＳ Ｐ明朝" panose="02020600040205080304" pitchFamily="18" charset="-128"/>
                <a:ea typeface="ＭＳ Ｐ明朝" panose="02020600040205080304" pitchFamily="18" charset="-128"/>
              </a:rPr>
              <a:t>労働同一賃金</a:t>
            </a:r>
            <a:r>
              <a:rPr lang="ja-JP" altLang="en-US" sz="1200" dirty="0" smtClean="0">
                <a:solidFill>
                  <a:prstClr val="black"/>
                </a:solidFill>
                <a:latin typeface="ＭＳ Ｐ明朝" panose="02020600040205080304" pitchFamily="18" charset="-128"/>
                <a:ea typeface="ＭＳ Ｐ明朝" panose="02020600040205080304" pitchFamily="18" charset="-128"/>
              </a:rPr>
              <a:t>の実現や、女性の正社員転換　</a:t>
            </a:r>
            <a:endParaRPr lang="en-US" altLang="ja-JP" sz="1200" dirty="0" smtClean="0">
              <a:solidFill>
                <a:prstClr val="black"/>
              </a:solidFill>
              <a:latin typeface="ＭＳ Ｐ明朝" panose="02020600040205080304" pitchFamily="18" charset="-128"/>
              <a:ea typeface="ＭＳ Ｐ明朝" panose="02020600040205080304" pitchFamily="18" charset="-128"/>
            </a:endParaRPr>
          </a:p>
          <a:p>
            <a:pPr marL="95250" indent="-95250" fontAlgn="auto">
              <a:lnSpc>
                <a:spcPts val="800"/>
              </a:lnSpc>
              <a:spcBef>
                <a:spcPts val="0"/>
              </a:spcBef>
              <a:spcAft>
                <a:spcPts val="0"/>
              </a:spcAft>
            </a:pPr>
            <a:endParaRPr lang="en-US" altLang="ja-JP" sz="1200" dirty="0">
              <a:solidFill>
                <a:prstClr val="black"/>
              </a:solidFill>
              <a:latin typeface="ＭＳ Ｐ明朝" panose="02020600040205080304" pitchFamily="18" charset="-128"/>
              <a:ea typeface="ＭＳ Ｐ明朝" panose="02020600040205080304" pitchFamily="18" charset="-128"/>
            </a:endParaRPr>
          </a:p>
          <a:p>
            <a:pPr marL="95250" indent="-95250" fontAlgn="auto">
              <a:lnSpc>
                <a:spcPts val="1600"/>
              </a:lnSpc>
              <a:spcBef>
                <a:spcPts val="0"/>
              </a:spcBef>
              <a:spcAft>
                <a:spcPts val="0"/>
              </a:spcAft>
            </a:pPr>
            <a:r>
              <a:rPr lang="ja-JP" altLang="en-US" sz="1200" dirty="0" smtClean="0">
                <a:solidFill>
                  <a:prstClr val="black"/>
                </a:solidFill>
                <a:latin typeface="ＭＳ ゴシック" panose="020B0609070205080204" pitchFamily="49" charset="-128"/>
                <a:ea typeface="ＭＳ ゴシック" panose="020B0609070205080204" pitchFamily="49" charset="-128"/>
              </a:rPr>
              <a:t>○長時間</a:t>
            </a:r>
            <a:r>
              <a:rPr lang="ja-JP" altLang="en-US" sz="1200" dirty="0">
                <a:solidFill>
                  <a:prstClr val="black"/>
                </a:solidFill>
                <a:latin typeface="ＭＳ ゴシック" panose="020B0609070205080204" pitchFamily="49" charset="-128"/>
                <a:ea typeface="ＭＳ ゴシック" panose="020B0609070205080204" pitchFamily="49" charset="-128"/>
              </a:rPr>
              <a:t>労働の</a:t>
            </a:r>
            <a:r>
              <a:rPr lang="ja-JP" altLang="en-US" sz="1200" dirty="0" smtClean="0">
                <a:solidFill>
                  <a:prstClr val="black"/>
                </a:solidFill>
                <a:latin typeface="ＭＳ ゴシック" panose="020B0609070205080204" pitchFamily="49" charset="-128"/>
                <a:ea typeface="ＭＳ ゴシック" panose="020B0609070205080204" pitchFamily="49" charset="-128"/>
              </a:rPr>
              <a:t>削減</a:t>
            </a:r>
            <a:endParaRPr lang="en-US" altLang="ja-JP" sz="1200" dirty="0" smtClean="0">
              <a:solidFill>
                <a:prstClr val="black"/>
              </a:solidFill>
              <a:latin typeface="ＭＳ ゴシック" panose="020B0609070205080204" pitchFamily="49" charset="-128"/>
              <a:ea typeface="ＭＳ ゴシック" panose="020B0609070205080204" pitchFamily="49" charset="-128"/>
            </a:endParaRPr>
          </a:p>
          <a:p>
            <a:pPr marL="95250" indent="-95250" fontAlgn="auto">
              <a:lnSpc>
                <a:spcPts val="1600"/>
              </a:lnSpc>
              <a:spcBef>
                <a:spcPts val="0"/>
              </a:spcBef>
              <a:spcAft>
                <a:spcPts val="0"/>
              </a:spcAft>
            </a:pPr>
            <a:r>
              <a:rPr lang="ja-JP" altLang="en-US" sz="1200" dirty="0">
                <a:solidFill>
                  <a:prstClr val="black"/>
                </a:solidFill>
                <a:latin typeface="ＭＳ Ｐ明朝" panose="02020600040205080304" pitchFamily="18" charset="-128"/>
                <a:ea typeface="ＭＳ Ｐ明朝" panose="02020600040205080304" pitchFamily="18" charset="-128"/>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・時間外労働規制の在り方についての再検討、</a:t>
            </a:r>
            <a:r>
              <a:rPr lang="ja-JP" altLang="en-US" sz="1200" dirty="0">
                <a:solidFill>
                  <a:prstClr val="black"/>
                </a:solidFill>
                <a:latin typeface="ＭＳ Ｐ明朝" panose="02020600040205080304" pitchFamily="18" charset="-128"/>
                <a:ea typeface="ＭＳ Ｐ明朝" panose="02020600040205080304" pitchFamily="18" charset="-128"/>
              </a:rPr>
              <a:t>法定労働条件</a:t>
            </a:r>
            <a:r>
              <a:rPr lang="ja-JP" altLang="en-US" sz="1200" dirty="0" smtClean="0">
                <a:solidFill>
                  <a:prstClr val="black"/>
                </a:solidFill>
                <a:latin typeface="ＭＳ Ｐ明朝" panose="02020600040205080304" pitchFamily="18" charset="-128"/>
                <a:ea typeface="ＭＳ Ｐ明朝" panose="02020600040205080304" pitchFamily="18" charset="-128"/>
              </a:rPr>
              <a:t>の</a:t>
            </a:r>
            <a:endParaRPr lang="en-US" altLang="ja-JP" sz="1200" dirty="0" smtClean="0">
              <a:solidFill>
                <a:prstClr val="black"/>
              </a:solidFill>
              <a:latin typeface="ＭＳ Ｐ明朝" panose="02020600040205080304" pitchFamily="18" charset="-128"/>
              <a:ea typeface="ＭＳ Ｐ明朝" panose="02020600040205080304" pitchFamily="18" charset="-128"/>
            </a:endParaRPr>
          </a:p>
          <a:p>
            <a:pPr marL="95250" indent="-95250" fontAlgn="auto">
              <a:lnSpc>
                <a:spcPts val="1600"/>
              </a:lnSpc>
              <a:spcBef>
                <a:spcPts val="0"/>
              </a:spcBef>
              <a:spcAft>
                <a:spcPts val="0"/>
              </a:spcAft>
            </a:pPr>
            <a:r>
              <a:rPr lang="ja-JP" altLang="en-US" sz="1200" dirty="0">
                <a:solidFill>
                  <a:prstClr val="black"/>
                </a:solidFill>
                <a:latin typeface="ＭＳ Ｐ明朝" panose="02020600040205080304" pitchFamily="18" charset="-128"/>
                <a:ea typeface="ＭＳ Ｐ明朝" panose="02020600040205080304" pitchFamily="18" charset="-128"/>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　履行</a:t>
            </a:r>
            <a:r>
              <a:rPr lang="ja-JP" altLang="en-US" sz="1200" dirty="0">
                <a:solidFill>
                  <a:prstClr val="black"/>
                </a:solidFill>
                <a:latin typeface="ＭＳ Ｐ明朝" panose="02020600040205080304" pitchFamily="18" charset="-128"/>
                <a:ea typeface="ＭＳ Ｐ明朝" panose="02020600040205080304" pitchFamily="18" charset="-128"/>
              </a:rPr>
              <a:t>確保のための監督指導体制の充実</a:t>
            </a:r>
            <a:r>
              <a:rPr lang="ja-JP" altLang="en-US" sz="1200" dirty="0" smtClean="0">
                <a:solidFill>
                  <a:prstClr val="black"/>
                </a:solidFill>
                <a:latin typeface="ＭＳ Ｐ明朝" panose="02020600040205080304" pitchFamily="18" charset="-128"/>
                <a:ea typeface="ＭＳ Ｐ明朝" panose="02020600040205080304" pitchFamily="18" charset="-128"/>
              </a:rPr>
              <a:t>強化　等</a:t>
            </a:r>
            <a:endParaRPr lang="ja-JP" altLang="en-US" sz="1200" dirty="0">
              <a:solidFill>
                <a:prstClr val="black"/>
              </a:solidFill>
              <a:latin typeface="ＭＳ Ｐ明朝" panose="02020600040205080304" pitchFamily="18" charset="-128"/>
              <a:ea typeface="ＭＳ Ｐ明朝" panose="02020600040205080304" pitchFamily="18" charset="-128"/>
            </a:endParaRPr>
          </a:p>
          <a:p>
            <a:pPr marL="95250" indent="-95250" fontAlgn="auto">
              <a:lnSpc>
                <a:spcPts val="800"/>
              </a:lnSpc>
              <a:spcBef>
                <a:spcPts val="0"/>
              </a:spcBef>
              <a:spcAft>
                <a:spcPts val="0"/>
              </a:spcAft>
            </a:pPr>
            <a:endParaRPr lang="en-US" altLang="ja-JP" sz="1200" dirty="0">
              <a:solidFill>
                <a:prstClr val="black"/>
              </a:solidFill>
              <a:latin typeface="ＭＳ Ｐ明朝" panose="02020600040205080304" pitchFamily="18" charset="-128"/>
              <a:ea typeface="ＭＳ Ｐ明朝" panose="02020600040205080304" pitchFamily="18" charset="-128"/>
            </a:endParaRPr>
          </a:p>
          <a:p>
            <a:pPr marL="95250" indent="-95250" fontAlgn="auto">
              <a:lnSpc>
                <a:spcPts val="1600"/>
              </a:lnSpc>
              <a:spcBef>
                <a:spcPts val="0"/>
              </a:spcBef>
              <a:spcAft>
                <a:spcPts val="0"/>
              </a:spcAft>
            </a:pPr>
            <a:r>
              <a:rPr lang="ja-JP" altLang="en-US" sz="1200" dirty="0">
                <a:solidFill>
                  <a:prstClr val="black"/>
                </a:solidFill>
                <a:latin typeface="ＭＳ ゴシック" panose="020B0609070205080204" pitchFamily="49" charset="-128"/>
                <a:ea typeface="ＭＳ ゴシック" panose="020B0609070205080204" pitchFamily="49" charset="-128"/>
              </a:rPr>
              <a:t>○場所の制約を受けない多様な働き方の推進</a:t>
            </a:r>
          </a:p>
          <a:p>
            <a:pPr marL="95250" indent="-95250" fontAlgn="auto">
              <a:lnSpc>
                <a:spcPts val="1600"/>
              </a:lnSpc>
              <a:spcBef>
                <a:spcPts val="0"/>
              </a:spcBef>
              <a:spcAft>
                <a:spcPts val="0"/>
              </a:spcAft>
            </a:pPr>
            <a:r>
              <a:rPr lang="ja-JP" altLang="en-US" sz="1200" dirty="0">
                <a:solidFill>
                  <a:prstClr val="black"/>
                </a:solidFill>
                <a:latin typeface="ＭＳ Ｐ明朝" panose="02020600040205080304" pitchFamily="18" charset="-128"/>
                <a:ea typeface="ＭＳ Ｐ明朝" panose="02020600040205080304" pitchFamily="18" charset="-128"/>
              </a:rPr>
              <a:t>　・テレワーク等の</a:t>
            </a:r>
            <a:r>
              <a:rPr lang="ja-JP" altLang="en-US" sz="1200" dirty="0" smtClean="0">
                <a:solidFill>
                  <a:prstClr val="black"/>
                </a:solidFill>
                <a:latin typeface="ＭＳ Ｐ明朝" panose="02020600040205080304" pitchFamily="18" charset="-128"/>
                <a:ea typeface="ＭＳ Ｐ明朝" panose="02020600040205080304" pitchFamily="18" charset="-128"/>
              </a:rPr>
              <a:t>推進</a:t>
            </a:r>
            <a:r>
              <a:rPr lang="ja-JP" altLang="en-US" sz="1200" dirty="0">
                <a:solidFill>
                  <a:prstClr val="black"/>
                </a:solidFill>
                <a:latin typeface="ＭＳ Ｐ明朝" panose="02020600040205080304" pitchFamily="18" charset="-128"/>
                <a:ea typeface="ＭＳ Ｐ明朝" panose="02020600040205080304" pitchFamily="18" charset="-128"/>
              </a:rPr>
              <a:t>（実証モデル</a:t>
            </a:r>
            <a:r>
              <a:rPr lang="ja-JP" altLang="en-US" sz="1200" dirty="0" smtClean="0">
                <a:solidFill>
                  <a:prstClr val="black"/>
                </a:solidFill>
                <a:latin typeface="ＭＳ Ｐ明朝" panose="02020600040205080304" pitchFamily="18" charset="-128"/>
                <a:ea typeface="ＭＳ Ｐ明朝" panose="02020600040205080304" pitchFamily="18" charset="-128"/>
              </a:rPr>
              <a:t>の構築・普及、</a:t>
            </a:r>
            <a:r>
              <a:rPr lang="ja-JP" altLang="en-US" sz="1200" dirty="0">
                <a:solidFill>
                  <a:prstClr val="black"/>
                </a:solidFill>
                <a:latin typeface="ＭＳ Ｐ明朝" panose="02020600040205080304" pitchFamily="18" charset="-128"/>
                <a:ea typeface="ＭＳ Ｐ明朝" panose="02020600040205080304" pitchFamily="18" charset="-128"/>
              </a:rPr>
              <a:t>地方創生の観点も踏まえた専門家派遣数の拡充等）　</a:t>
            </a:r>
            <a:r>
              <a:rPr lang="ja-JP" altLang="en-US" sz="1200" dirty="0" smtClean="0">
                <a:solidFill>
                  <a:prstClr val="black"/>
                </a:solidFill>
                <a:latin typeface="ＭＳ Ｐ明朝" panose="02020600040205080304" pitchFamily="18" charset="-128"/>
                <a:ea typeface="ＭＳ Ｐ明朝" panose="02020600040205080304" pitchFamily="18" charset="-128"/>
              </a:rPr>
              <a:t>　等</a:t>
            </a:r>
            <a:endParaRPr lang="en-US" altLang="ja-JP" sz="1200" dirty="0">
              <a:solidFill>
                <a:prstClr val="black"/>
              </a:solidFill>
              <a:latin typeface="ＭＳ Ｐ明朝" panose="02020600040205080304" pitchFamily="18" charset="-128"/>
              <a:ea typeface="ＭＳ Ｐ明朝" panose="02020600040205080304" pitchFamily="18" charset="-128"/>
            </a:endParaRPr>
          </a:p>
          <a:p>
            <a:pPr marL="95250" indent="-95250" fontAlgn="auto">
              <a:lnSpc>
                <a:spcPts val="1600"/>
              </a:lnSpc>
              <a:spcBef>
                <a:spcPts val="0"/>
              </a:spcBef>
              <a:spcAft>
                <a:spcPts val="0"/>
              </a:spcAft>
            </a:pPr>
            <a:endParaRPr lang="en-US" altLang="ja-JP" sz="1200" dirty="0">
              <a:solidFill>
                <a:prstClr val="black"/>
              </a:solidFill>
              <a:latin typeface="ＭＳ Ｐ明朝" panose="02020600040205080304" pitchFamily="18" charset="-128"/>
              <a:ea typeface="ＭＳ Ｐ明朝" panose="02020600040205080304" pitchFamily="18" charset="-128"/>
            </a:endParaRPr>
          </a:p>
          <a:p>
            <a:pPr marL="95250" indent="-95250" fontAlgn="auto">
              <a:lnSpc>
                <a:spcPts val="1600"/>
              </a:lnSpc>
              <a:spcBef>
                <a:spcPts val="0"/>
              </a:spcBef>
              <a:spcAft>
                <a:spcPts val="0"/>
              </a:spcAft>
            </a:pPr>
            <a:r>
              <a:rPr lang="ja-JP" altLang="en-US" sz="1200" dirty="0">
                <a:solidFill>
                  <a:prstClr val="black"/>
                </a:solidFill>
                <a:latin typeface="ＭＳ ゴシック" panose="020B0609070205080204" pitchFamily="49" charset="-128"/>
                <a:ea typeface="ＭＳ ゴシック" panose="020B0609070205080204" pitchFamily="49" charset="-128"/>
              </a:rPr>
              <a:t>○公共調達等を活用した</a:t>
            </a:r>
            <a:r>
              <a:rPr lang="ja-JP" altLang="en-US" sz="1200" dirty="0" smtClean="0">
                <a:solidFill>
                  <a:prstClr val="black"/>
                </a:solidFill>
                <a:latin typeface="ＭＳ ゴシック" panose="020B0609070205080204" pitchFamily="49" charset="-128"/>
                <a:ea typeface="ＭＳ ゴシック" panose="020B0609070205080204" pitchFamily="49" charset="-128"/>
              </a:rPr>
              <a:t>ＷＬＢ等推進の加速</a:t>
            </a:r>
            <a:endParaRPr lang="en-US" altLang="ja-JP" sz="1200" dirty="0" smtClean="0">
              <a:solidFill>
                <a:prstClr val="black"/>
              </a:solidFill>
              <a:latin typeface="ＭＳ ゴシック" panose="020B0609070205080204" pitchFamily="49" charset="-128"/>
              <a:ea typeface="ＭＳ ゴシック" panose="020B0609070205080204" pitchFamily="49" charset="-128"/>
            </a:endParaRPr>
          </a:p>
          <a:p>
            <a:pPr marL="95250" indent="-95250" fontAlgn="auto">
              <a:lnSpc>
                <a:spcPts val="1600"/>
              </a:lnSpc>
              <a:spcBef>
                <a:spcPts val="0"/>
              </a:spcBef>
              <a:spcAft>
                <a:spcPts val="0"/>
              </a:spcAft>
            </a:pPr>
            <a:r>
              <a:rPr lang="ja-JP" altLang="en-US" sz="1200" dirty="0" smtClean="0">
                <a:solidFill>
                  <a:prstClr val="black"/>
                </a:solidFill>
                <a:latin typeface="ＭＳ Ｐ明朝" panose="02020600040205080304" pitchFamily="18" charset="-128"/>
                <a:ea typeface="ＭＳ Ｐ明朝" panose="02020600040205080304" pitchFamily="18" charset="-128"/>
              </a:rPr>
              <a:t>  ・</a:t>
            </a:r>
            <a:r>
              <a:rPr lang="ja-JP" altLang="en-US" sz="1200" dirty="0">
                <a:solidFill>
                  <a:prstClr val="black"/>
                </a:solidFill>
                <a:latin typeface="ＭＳ Ｐ明朝" panose="02020600040205080304" pitchFamily="18" charset="-128"/>
                <a:ea typeface="ＭＳ Ｐ明朝" panose="02020600040205080304" pitchFamily="18" charset="-128"/>
              </a:rPr>
              <a:t>独法</a:t>
            </a:r>
            <a:r>
              <a:rPr lang="ja-JP" altLang="en-US" sz="1200" smtClean="0">
                <a:solidFill>
                  <a:prstClr val="black"/>
                </a:solidFill>
                <a:latin typeface="ＭＳ Ｐ明朝" panose="02020600040205080304" pitchFamily="18" charset="-128"/>
                <a:ea typeface="ＭＳ Ｐ明朝" panose="02020600040205080304" pitchFamily="18" charset="-128"/>
              </a:rPr>
              <a:t>等での取組</a:t>
            </a:r>
            <a:r>
              <a:rPr lang="ja-JP" altLang="en-US" sz="1200" dirty="0" smtClean="0">
                <a:solidFill>
                  <a:prstClr val="black"/>
                </a:solidFill>
                <a:latin typeface="ＭＳ Ｐ明朝" panose="02020600040205080304" pitchFamily="18" charset="-128"/>
                <a:ea typeface="ＭＳ Ｐ明朝" panose="02020600040205080304" pitchFamily="18" charset="-128"/>
              </a:rPr>
              <a:t>の</a:t>
            </a:r>
            <a:r>
              <a:rPr lang="ja-JP" altLang="en-US" sz="1200" dirty="0">
                <a:solidFill>
                  <a:prstClr val="black"/>
                </a:solidFill>
                <a:latin typeface="ＭＳ Ｐ明朝" panose="02020600040205080304" pitchFamily="18" charset="-128"/>
                <a:ea typeface="ＭＳ Ｐ明朝" panose="02020600040205080304" pitchFamily="18" charset="-128"/>
              </a:rPr>
              <a:t>平成</a:t>
            </a:r>
            <a:r>
              <a:rPr lang="en-US" altLang="ja-JP" sz="1200" dirty="0">
                <a:solidFill>
                  <a:prstClr val="black"/>
                </a:solidFill>
                <a:latin typeface="ＭＳ Ｐ明朝" panose="02020600040205080304" pitchFamily="18" charset="-128"/>
                <a:ea typeface="ＭＳ Ｐ明朝" panose="02020600040205080304" pitchFamily="18" charset="-128"/>
              </a:rPr>
              <a:t>29</a:t>
            </a:r>
            <a:r>
              <a:rPr lang="ja-JP" altLang="en-US" sz="1200" dirty="0">
                <a:solidFill>
                  <a:prstClr val="black"/>
                </a:solidFill>
                <a:latin typeface="ＭＳ Ｐ明朝" panose="02020600040205080304" pitchFamily="18" charset="-128"/>
                <a:ea typeface="ＭＳ Ｐ明朝" panose="02020600040205080304" pitchFamily="18" charset="-128"/>
              </a:rPr>
              <a:t>年度からの原則全面</a:t>
            </a:r>
            <a:r>
              <a:rPr lang="ja-JP" altLang="en-US" sz="1200" dirty="0" smtClean="0">
                <a:solidFill>
                  <a:prstClr val="black"/>
                </a:solidFill>
                <a:latin typeface="ＭＳ Ｐ明朝" panose="02020600040205080304" pitchFamily="18" charset="-128"/>
                <a:ea typeface="ＭＳ Ｐ明朝" panose="02020600040205080304" pitchFamily="18" charset="-128"/>
              </a:rPr>
              <a:t>実施</a:t>
            </a:r>
            <a:endParaRPr lang="en-US" altLang="ja-JP" sz="1200" dirty="0">
              <a:solidFill>
                <a:prstClr val="black"/>
              </a:solidFill>
              <a:latin typeface="ＭＳ Ｐ明朝" panose="02020600040205080304" pitchFamily="18" charset="-128"/>
              <a:ea typeface="ＭＳ Ｐ明朝" panose="02020600040205080304" pitchFamily="18" charset="-128"/>
            </a:endParaRPr>
          </a:p>
          <a:p>
            <a:pPr marL="95250" indent="-95250" fontAlgn="auto">
              <a:lnSpc>
                <a:spcPts val="1600"/>
              </a:lnSpc>
              <a:spcBef>
                <a:spcPts val="0"/>
              </a:spcBef>
              <a:spcAft>
                <a:spcPts val="0"/>
              </a:spcAft>
            </a:pPr>
            <a:r>
              <a:rPr lang="ja-JP" altLang="en-US" sz="1200" dirty="0" smtClean="0">
                <a:solidFill>
                  <a:prstClr val="black"/>
                </a:solidFill>
                <a:latin typeface="ＭＳ Ｐ明朝" panose="02020600040205080304" pitchFamily="18" charset="-128"/>
                <a:ea typeface="ＭＳ Ｐ明朝" panose="02020600040205080304" pitchFamily="18" charset="-128"/>
              </a:rPr>
              <a:t>  </a:t>
            </a:r>
            <a:r>
              <a:rPr lang="ja-JP" altLang="en-US" sz="1200" dirty="0">
                <a:solidFill>
                  <a:prstClr val="black"/>
                </a:solidFill>
                <a:latin typeface="ＭＳ Ｐ明朝" panose="02020600040205080304" pitchFamily="18" charset="-128"/>
                <a:ea typeface="ＭＳ Ｐ明朝" panose="02020600040205080304" pitchFamily="18" charset="-128"/>
              </a:rPr>
              <a:t>・地方公共団体</a:t>
            </a:r>
            <a:r>
              <a:rPr lang="ja-JP" altLang="en-US" sz="1200" dirty="0" smtClean="0">
                <a:solidFill>
                  <a:prstClr val="black"/>
                </a:solidFill>
                <a:latin typeface="ＭＳ Ｐ明朝" panose="02020600040205080304" pitchFamily="18" charset="-128"/>
                <a:ea typeface="ＭＳ Ｐ明朝" panose="02020600040205080304" pitchFamily="18" charset="-128"/>
              </a:rPr>
              <a:t>及び東京オリンピック・パラリンピックや民間</a:t>
            </a:r>
            <a:r>
              <a:rPr lang="ja-JP" altLang="en-US" sz="1200" dirty="0">
                <a:solidFill>
                  <a:prstClr val="black"/>
                </a:solidFill>
                <a:latin typeface="ＭＳ Ｐ明朝" panose="02020600040205080304" pitchFamily="18" charset="-128"/>
                <a:ea typeface="ＭＳ Ｐ明朝" panose="02020600040205080304" pitchFamily="18" charset="-128"/>
              </a:rPr>
              <a:t>企業の調達における取組の</a:t>
            </a:r>
            <a:r>
              <a:rPr lang="ja-JP" altLang="en-US" sz="1200" dirty="0" smtClean="0">
                <a:solidFill>
                  <a:prstClr val="black"/>
                </a:solidFill>
                <a:latin typeface="ＭＳ Ｐ明朝" panose="02020600040205080304" pitchFamily="18" charset="-128"/>
                <a:ea typeface="ＭＳ Ｐ明朝" panose="02020600040205080304" pitchFamily="18" charset="-128"/>
              </a:rPr>
              <a:t>促進　等</a:t>
            </a:r>
            <a:endParaRPr lang="en-US" altLang="ja-JP" sz="1200" dirty="0">
              <a:solidFill>
                <a:prstClr val="black"/>
              </a:solidFill>
              <a:latin typeface="ＭＳ Ｐ明朝" panose="02020600040205080304" pitchFamily="18" charset="-128"/>
              <a:ea typeface="ＭＳ Ｐ明朝" panose="02020600040205080304" pitchFamily="18" charset="-128"/>
            </a:endParaRPr>
          </a:p>
          <a:p>
            <a:pPr marL="95250" indent="-95250" fontAlgn="auto">
              <a:lnSpc>
                <a:spcPts val="1600"/>
              </a:lnSpc>
              <a:spcBef>
                <a:spcPts val="0"/>
              </a:spcBef>
              <a:spcAft>
                <a:spcPts val="0"/>
              </a:spcAft>
            </a:pPr>
            <a:endParaRPr lang="en-US" altLang="ja-JP" sz="1200" dirty="0" smtClean="0">
              <a:solidFill>
                <a:prstClr val="black"/>
              </a:solidFill>
              <a:latin typeface="ＭＳ Ｐ明朝" panose="02020600040205080304" pitchFamily="18" charset="-128"/>
              <a:ea typeface="ＭＳ Ｐ明朝" panose="02020600040205080304" pitchFamily="18" charset="-128"/>
            </a:endParaRPr>
          </a:p>
          <a:p>
            <a:pPr marL="95250" indent="-95250" fontAlgn="auto">
              <a:lnSpc>
                <a:spcPts val="1600"/>
              </a:lnSpc>
              <a:spcBef>
                <a:spcPts val="0"/>
              </a:spcBef>
              <a:spcAft>
                <a:spcPts val="0"/>
              </a:spcAft>
            </a:pPr>
            <a:r>
              <a:rPr lang="ja-JP" altLang="en-US" sz="1200" dirty="0" smtClean="0">
                <a:solidFill>
                  <a:prstClr val="black"/>
                </a:solidFill>
                <a:latin typeface="ＭＳ ゴシック" panose="020B0609070205080204" pitchFamily="49" charset="-128"/>
                <a:ea typeface="ＭＳ ゴシック" panose="020B0609070205080204" pitchFamily="49" charset="-128"/>
              </a:rPr>
              <a:t>○育児</a:t>
            </a:r>
            <a:r>
              <a:rPr lang="ja-JP" altLang="en-US" sz="1200" dirty="0">
                <a:solidFill>
                  <a:prstClr val="black"/>
                </a:solidFill>
                <a:latin typeface="ＭＳ ゴシック" panose="020B0609070205080204" pitchFamily="49" charset="-128"/>
                <a:ea typeface="ＭＳ ゴシック" panose="020B0609070205080204" pitchFamily="49" charset="-128"/>
              </a:rPr>
              <a:t>・介護休業等の取得</a:t>
            </a:r>
            <a:r>
              <a:rPr lang="ja-JP" altLang="en-US" sz="1200" dirty="0" smtClean="0">
                <a:solidFill>
                  <a:prstClr val="black"/>
                </a:solidFill>
                <a:latin typeface="ＭＳ ゴシック" panose="020B0609070205080204" pitchFamily="49" charset="-128"/>
                <a:ea typeface="ＭＳ ゴシック" panose="020B0609070205080204" pitchFamily="49" charset="-128"/>
              </a:rPr>
              <a:t>促進</a:t>
            </a:r>
            <a:endParaRPr lang="ja-JP" altLang="en-US" sz="1200" dirty="0">
              <a:solidFill>
                <a:prstClr val="black"/>
              </a:solidFill>
              <a:latin typeface="ＭＳ ゴシック" panose="020B0609070205080204" pitchFamily="49" charset="-128"/>
              <a:ea typeface="ＭＳ ゴシック" panose="020B0609070205080204" pitchFamily="49" charset="-128"/>
            </a:endParaRPr>
          </a:p>
          <a:p>
            <a:pPr marL="95250" indent="-95250" fontAlgn="auto">
              <a:lnSpc>
                <a:spcPts val="1600"/>
              </a:lnSpc>
              <a:spcBef>
                <a:spcPts val="0"/>
              </a:spcBef>
              <a:spcAft>
                <a:spcPts val="0"/>
              </a:spcAft>
            </a:pPr>
            <a:r>
              <a:rPr lang="ja-JP" altLang="en-US" sz="1200" dirty="0">
                <a:solidFill>
                  <a:prstClr val="black"/>
                </a:solidFill>
                <a:latin typeface="ＭＳ Ｐ明朝" panose="02020600040205080304" pitchFamily="18" charset="-128"/>
                <a:ea typeface="ＭＳ Ｐ明朝" panose="02020600040205080304" pitchFamily="18" charset="-128"/>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・男性</a:t>
            </a:r>
            <a:r>
              <a:rPr lang="ja-JP" altLang="en-US" sz="1200" dirty="0">
                <a:solidFill>
                  <a:prstClr val="black"/>
                </a:solidFill>
                <a:latin typeface="ＭＳ Ｐ明朝" panose="02020600040205080304" pitchFamily="18" charset="-128"/>
                <a:ea typeface="ＭＳ Ｐ明朝" panose="02020600040205080304" pitchFamily="18" charset="-128"/>
              </a:rPr>
              <a:t>の育児休業</a:t>
            </a:r>
            <a:r>
              <a:rPr lang="ja-JP" altLang="en-US" sz="1200" dirty="0" smtClean="0">
                <a:solidFill>
                  <a:prstClr val="black"/>
                </a:solidFill>
                <a:latin typeface="ＭＳ Ｐ明朝" panose="02020600040205080304" pitchFamily="18" charset="-128"/>
                <a:ea typeface="ＭＳ Ｐ明朝" panose="02020600040205080304" pitchFamily="18" charset="-128"/>
              </a:rPr>
              <a:t>取得の促進のための企業支援</a:t>
            </a:r>
            <a:endParaRPr lang="en-US" altLang="ja-JP" sz="1200" dirty="0" smtClean="0">
              <a:solidFill>
                <a:prstClr val="black"/>
              </a:solidFill>
              <a:latin typeface="ＭＳ Ｐ明朝" panose="02020600040205080304" pitchFamily="18" charset="-128"/>
              <a:ea typeface="ＭＳ Ｐ明朝" panose="02020600040205080304" pitchFamily="18" charset="-128"/>
            </a:endParaRPr>
          </a:p>
          <a:p>
            <a:pPr marL="95250" indent="-95250" fontAlgn="auto">
              <a:lnSpc>
                <a:spcPts val="1600"/>
              </a:lnSpc>
              <a:spcBef>
                <a:spcPts val="0"/>
              </a:spcBef>
              <a:spcAft>
                <a:spcPts val="0"/>
              </a:spcAft>
            </a:pPr>
            <a:r>
              <a:rPr lang="ja-JP" altLang="en-US" sz="1200" dirty="0" smtClean="0">
                <a:solidFill>
                  <a:prstClr val="black"/>
                </a:solidFill>
                <a:latin typeface="ＭＳ Ｐ明朝" panose="02020600040205080304" pitchFamily="18" charset="-128"/>
                <a:ea typeface="ＭＳ Ｐ明朝" panose="02020600040205080304" pitchFamily="18" charset="-128"/>
              </a:rPr>
              <a:t>　・非正規</a:t>
            </a:r>
            <a:r>
              <a:rPr lang="ja-JP" altLang="en-US" sz="1200" dirty="0">
                <a:solidFill>
                  <a:prstClr val="black"/>
                </a:solidFill>
                <a:latin typeface="ＭＳ Ｐ明朝" panose="02020600040205080304" pitchFamily="18" charset="-128"/>
                <a:ea typeface="ＭＳ Ｐ明朝" panose="02020600040205080304" pitchFamily="18" charset="-128"/>
              </a:rPr>
              <a:t>雇用労働者の育児休業の取得促進</a:t>
            </a:r>
            <a:r>
              <a:rPr lang="ja-JP" altLang="en-US" sz="1200" dirty="0" smtClean="0">
                <a:solidFill>
                  <a:prstClr val="black"/>
                </a:solidFill>
                <a:latin typeface="ＭＳ Ｐ明朝" panose="02020600040205080304" pitchFamily="18" charset="-128"/>
                <a:ea typeface="ＭＳ Ｐ明朝" panose="02020600040205080304" pitchFamily="18" charset="-128"/>
              </a:rPr>
              <a:t>、介護休業の取得促進、</a:t>
            </a:r>
            <a:endParaRPr lang="en-US" altLang="ja-JP" sz="1200" dirty="0" smtClean="0">
              <a:solidFill>
                <a:prstClr val="black"/>
              </a:solidFill>
              <a:latin typeface="ＭＳ Ｐ明朝" panose="02020600040205080304" pitchFamily="18" charset="-128"/>
              <a:ea typeface="ＭＳ Ｐ明朝" panose="02020600040205080304" pitchFamily="18" charset="-128"/>
            </a:endParaRPr>
          </a:p>
          <a:p>
            <a:pPr marL="95250" indent="-95250" fontAlgn="auto">
              <a:lnSpc>
                <a:spcPts val="1600"/>
              </a:lnSpc>
              <a:spcBef>
                <a:spcPts val="0"/>
              </a:spcBef>
              <a:spcAft>
                <a:spcPts val="0"/>
              </a:spcAft>
            </a:pPr>
            <a:r>
              <a:rPr lang="ja-JP" altLang="en-US" sz="1200" dirty="0">
                <a:solidFill>
                  <a:prstClr val="black"/>
                </a:solidFill>
                <a:latin typeface="ＭＳ Ｐ明朝" panose="02020600040205080304" pitchFamily="18" charset="-128"/>
                <a:ea typeface="ＭＳ Ｐ明朝" panose="02020600040205080304" pitchFamily="18" charset="-128"/>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　マタニティハラスメント</a:t>
            </a:r>
            <a:r>
              <a:rPr lang="ja-JP" altLang="en-US" sz="1200" dirty="0">
                <a:solidFill>
                  <a:prstClr val="black"/>
                </a:solidFill>
                <a:latin typeface="ＭＳ Ｐ明朝" panose="02020600040205080304" pitchFamily="18" charset="-128"/>
                <a:ea typeface="ＭＳ Ｐ明朝" panose="02020600040205080304" pitchFamily="18" charset="-128"/>
              </a:rPr>
              <a:t>の</a:t>
            </a:r>
            <a:r>
              <a:rPr lang="ja-JP" altLang="en-US" sz="1200" dirty="0" smtClean="0">
                <a:solidFill>
                  <a:prstClr val="black"/>
                </a:solidFill>
                <a:latin typeface="ＭＳ Ｐ明朝" panose="02020600040205080304" pitchFamily="18" charset="-128"/>
                <a:ea typeface="ＭＳ Ｐ明朝" panose="02020600040205080304" pitchFamily="18" charset="-128"/>
              </a:rPr>
              <a:t>根絶</a:t>
            </a:r>
            <a:endParaRPr lang="en-US" altLang="ja-JP" sz="1200" strike="sngStrike" dirty="0">
              <a:solidFill>
                <a:prstClr val="black"/>
              </a:solidFill>
              <a:latin typeface="ＭＳ Ｐ明朝" panose="02020600040205080304" pitchFamily="18" charset="-128"/>
              <a:ea typeface="ＭＳ Ｐ明朝" panose="02020600040205080304" pitchFamily="18" charset="-128"/>
            </a:endParaRPr>
          </a:p>
          <a:p>
            <a:pPr marL="95250" indent="-95250" fontAlgn="auto">
              <a:lnSpc>
                <a:spcPts val="1600"/>
              </a:lnSpc>
              <a:spcBef>
                <a:spcPts val="0"/>
              </a:spcBef>
              <a:spcAft>
                <a:spcPts val="0"/>
              </a:spcAft>
            </a:pPr>
            <a:r>
              <a:rPr lang="ja-JP" altLang="en-US" sz="1200" dirty="0" smtClean="0">
                <a:solidFill>
                  <a:prstClr val="black"/>
                </a:solidFill>
                <a:latin typeface="ＭＳ Ｐ明朝" panose="02020600040205080304" pitchFamily="18" charset="-128"/>
                <a:ea typeface="ＭＳ Ｐ明朝" panose="02020600040205080304" pitchFamily="18" charset="-128"/>
              </a:rPr>
              <a:t>　・「</a:t>
            </a:r>
            <a:r>
              <a:rPr lang="ja-JP" altLang="en-US" sz="1200" dirty="0">
                <a:solidFill>
                  <a:prstClr val="black"/>
                </a:solidFill>
                <a:latin typeface="ＭＳ Ｐ明朝" panose="02020600040205080304" pitchFamily="18" charset="-128"/>
                <a:ea typeface="ＭＳ Ｐ明朝" panose="02020600040205080304" pitchFamily="18" charset="-128"/>
              </a:rPr>
              <a:t>さんきゅうパパプロジェクト」</a:t>
            </a:r>
            <a:r>
              <a:rPr lang="ja-JP" altLang="en-US" sz="1200" dirty="0" smtClean="0">
                <a:solidFill>
                  <a:prstClr val="black"/>
                </a:solidFill>
                <a:latin typeface="ＭＳ Ｐ明朝" panose="02020600040205080304" pitchFamily="18" charset="-128"/>
                <a:ea typeface="ＭＳ Ｐ明朝" panose="02020600040205080304" pitchFamily="18" charset="-128"/>
              </a:rPr>
              <a:t>の一層の推進</a:t>
            </a:r>
            <a:endParaRPr lang="en-US" altLang="ja-JP" sz="1200" dirty="0">
              <a:solidFill>
                <a:prstClr val="black"/>
              </a:solidFill>
              <a:latin typeface="ＭＳ Ｐ明朝" panose="02020600040205080304" pitchFamily="18" charset="-128"/>
              <a:ea typeface="ＭＳ Ｐ明朝" panose="02020600040205080304" pitchFamily="18" charset="-128"/>
            </a:endParaRPr>
          </a:p>
          <a:p>
            <a:pPr marL="95250" indent="-95250" fontAlgn="auto">
              <a:lnSpc>
                <a:spcPts val="1600"/>
              </a:lnSpc>
              <a:spcBef>
                <a:spcPts val="0"/>
              </a:spcBef>
              <a:spcAft>
                <a:spcPts val="0"/>
              </a:spcAft>
            </a:pPr>
            <a:r>
              <a:rPr lang="ja-JP" altLang="en-US" sz="1200" dirty="0" smtClean="0">
                <a:solidFill>
                  <a:prstClr val="black"/>
                </a:solidFill>
                <a:latin typeface="ＭＳ Ｐ明朝" panose="02020600040205080304" pitchFamily="18" charset="-128"/>
                <a:ea typeface="ＭＳ Ｐ明朝" panose="02020600040205080304" pitchFamily="18" charset="-128"/>
              </a:rPr>
              <a:t>　・仕事</a:t>
            </a:r>
            <a:r>
              <a:rPr lang="ja-JP" altLang="en-US" sz="1200" dirty="0">
                <a:solidFill>
                  <a:prstClr val="black"/>
                </a:solidFill>
                <a:latin typeface="ＭＳ Ｐ明朝" panose="02020600040205080304" pitchFamily="18" charset="-128"/>
                <a:ea typeface="ＭＳ Ｐ明朝" panose="02020600040205080304" pitchFamily="18" charset="-128"/>
              </a:rPr>
              <a:t>と介護の</a:t>
            </a:r>
            <a:r>
              <a:rPr lang="ja-JP" altLang="en-US" sz="1200" dirty="0" smtClean="0">
                <a:solidFill>
                  <a:prstClr val="black"/>
                </a:solidFill>
                <a:latin typeface="ＭＳ Ｐ明朝" panose="02020600040205080304" pitchFamily="18" charset="-128"/>
                <a:ea typeface="ＭＳ Ｐ明朝" panose="02020600040205080304" pitchFamily="18" charset="-128"/>
              </a:rPr>
              <a:t>両立に関する取組を行う事業主に対する支援　等</a:t>
            </a:r>
            <a:endParaRPr lang="en-US" altLang="ja-JP" sz="1200" dirty="0" smtClean="0">
              <a:solidFill>
                <a:prstClr val="black"/>
              </a:solidFill>
              <a:latin typeface="ＭＳ Ｐ明朝" panose="02020600040205080304" pitchFamily="18" charset="-128"/>
              <a:ea typeface="ＭＳ Ｐ明朝" panose="02020600040205080304" pitchFamily="18" charset="-128"/>
            </a:endParaRPr>
          </a:p>
          <a:p>
            <a:pPr marL="95250" indent="-95250" fontAlgn="auto">
              <a:lnSpc>
                <a:spcPts val="1600"/>
              </a:lnSpc>
              <a:spcBef>
                <a:spcPts val="0"/>
              </a:spcBef>
              <a:spcAft>
                <a:spcPts val="0"/>
              </a:spcAft>
            </a:pPr>
            <a:endParaRPr lang="en-US" altLang="ja-JP" sz="1200" dirty="0" smtClean="0">
              <a:solidFill>
                <a:prstClr val="black"/>
              </a:solidFill>
              <a:latin typeface="ＭＳ ゴシック" panose="020B0609070205080204" pitchFamily="49" charset="-128"/>
              <a:ea typeface="ＭＳ ゴシック" panose="020B0609070205080204" pitchFamily="49" charset="-128"/>
            </a:endParaRPr>
          </a:p>
          <a:p>
            <a:pPr marL="95250" indent="-95250" fontAlgn="auto">
              <a:lnSpc>
                <a:spcPts val="1600"/>
              </a:lnSpc>
              <a:spcBef>
                <a:spcPts val="0"/>
              </a:spcBef>
              <a:spcAft>
                <a:spcPts val="0"/>
              </a:spcAft>
            </a:pPr>
            <a:r>
              <a:rPr lang="ja-JP" altLang="en-US" sz="1200" dirty="0" smtClean="0">
                <a:solidFill>
                  <a:prstClr val="black"/>
                </a:solidFill>
                <a:latin typeface="ＭＳ ゴシック" panose="020B0609070205080204" pitchFamily="49" charset="-128"/>
                <a:ea typeface="ＭＳ ゴシック" panose="020B0609070205080204" pitchFamily="49" charset="-128"/>
              </a:rPr>
              <a:t>○男性</a:t>
            </a:r>
            <a:r>
              <a:rPr lang="ja-JP" altLang="en-US" sz="1200" dirty="0">
                <a:solidFill>
                  <a:prstClr val="black"/>
                </a:solidFill>
                <a:latin typeface="ＭＳ ゴシック" panose="020B0609070205080204" pitchFamily="49" charset="-128"/>
                <a:ea typeface="ＭＳ ゴシック" panose="020B0609070205080204" pitchFamily="49" charset="-128"/>
              </a:rPr>
              <a:t>の</a:t>
            </a:r>
            <a:r>
              <a:rPr lang="ja-JP" altLang="en-US" sz="1200" dirty="0" smtClean="0">
                <a:solidFill>
                  <a:prstClr val="black"/>
                </a:solidFill>
                <a:latin typeface="ＭＳ ゴシック" panose="020B0609070205080204" pitchFamily="49" charset="-128"/>
                <a:ea typeface="ＭＳ ゴシック" panose="020B0609070205080204" pitchFamily="49" charset="-128"/>
              </a:rPr>
              <a:t>家事</a:t>
            </a:r>
            <a:r>
              <a:rPr lang="ja-JP" altLang="en-US" sz="1200" dirty="0">
                <a:solidFill>
                  <a:prstClr val="black"/>
                </a:solidFill>
                <a:latin typeface="ＭＳ ゴシック" panose="020B0609070205080204" pitchFamily="49" charset="-128"/>
                <a:ea typeface="ＭＳ ゴシック" panose="020B0609070205080204" pitchFamily="49" charset="-128"/>
              </a:rPr>
              <a:t>・</a:t>
            </a:r>
            <a:r>
              <a:rPr lang="ja-JP" altLang="en-US" sz="1200" dirty="0" smtClean="0">
                <a:solidFill>
                  <a:prstClr val="black"/>
                </a:solidFill>
                <a:latin typeface="ＭＳ ゴシック" panose="020B0609070205080204" pitchFamily="49" charset="-128"/>
                <a:ea typeface="ＭＳ ゴシック" panose="020B0609070205080204" pitchFamily="49" charset="-128"/>
              </a:rPr>
              <a:t>育児等への参画促進</a:t>
            </a:r>
            <a:r>
              <a:rPr lang="ja-JP" altLang="en-US" sz="1200" dirty="0">
                <a:solidFill>
                  <a:prstClr val="black"/>
                </a:solidFill>
                <a:latin typeface="ＭＳ ゴシック" panose="020B0609070205080204" pitchFamily="49" charset="-128"/>
                <a:ea typeface="ＭＳ ゴシック" panose="020B0609070205080204" pitchFamily="49" charset="-128"/>
              </a:rPr>
              <a:t>に向けた企業や経済団体等との連携等　</a:t>
            </a:r>
            <a:endParaRPr lang="en-US" altLang="ja-JP" sz="1200" dirty="0" smtClean="0">
              <a:solidFill>
                <a:prstClr val="black"/>
              </a:solidFill>
              <a:latin typeface="ＭＳ ゴシック" panose="020B0609070205080204" pitchFamily="49" charset="-128"/>
              <a:ea typeface="ＭＳ ゴシック" panose="020B0609070205080204" pitchFamily="49" charset="-128"/>
            </a:endParaRPr>
          </a:p>
          <a:p>
            <a:pPr marL="95250" indent="-95250" fontAlgn="auto">
              <a:lnSpc>
                <a:spcPts val="1600"/>
              </a:lnSpc>
              <a:spcBef>
                <a:spcPts val="0"/>
              </a:spcBef>
              <a:spcAft>
                <a:spcPts val="0"/>
              </a:spcAft>
            </a:pPr>
            <a:r>
              <a:rPr lang="ja-JP" altLang="en-US" sz="1200" dirty="0" smtClean="0">
                <a:solidFill>
                  <a:prstClr val="black"/>
                </a:solidFill>
                <a:latin typeface="ＭＳ ゴシック" panose="020B0609070205080204" pitchFamily="49" charset="-128"/>
                <a:ea typeface="ＭＳ ゴシック" panose="020B0609070205080204" pitchFamily="49" charset="-128"/>
              </a:rPr>
              <a:t> ・</a:t>
            </a:r>
            <a:r>
              <a:rPr lang="ja-JP" altLang="en-US" sz="1200" dirty="0">
                <a:solidFill>
                  <a:prstClr val="black"/>
                </a:solidFill>
                <a:latin typeface="ＭＳ Ｐ明朝" panose="02020600040205080304" pitchFamily="18" charset="-128"/>
                <a:ea typeface="ＭＳ Ｐ明朝" panose="02020600040205080304" pitchFamily="18" charset="-128"/>
              </a:rPr>
              <a:t>都市部</a:t>
            </a:r>
            <a:r>
              <a:rPr lang="ja-JP" altLang="en-US" sz="1200" dirty="0" smtClean="0">
                <a:solidFill>
                  <a:prstClr val="black"/>
                </a:solidFill>
                <a:latin typeface="ＭＳ Ｐ明朝" panose="02020600040205080304" pitchFamily="18" charset="-128"/>
                <a:ea typeface="ＭＳ Ｐ明朝" panose="02020600040205080304" pitchFamily="18" charset="-128"/>
              </a:rPr>
              <a:t>を</a:t>
            </a:r>
            <a:r>
              <a:rPr lang="ja-JP" altLang="en-US" sz="1200" dirty="0">
                <a:solidFill>
                  <a:prstClr val="black"/>
                </a:solidFill>
                <a:latin typeface="ＭＳ Ｐ明朝" panose="02020600040205080304" pitchFamily="18" charset="-128"/>
                <a:ea typeface="ＭＳ Ｐ明朝" panose="02020600040205080304" pitchFamily="18" charset="-128"/>
              </a:rPr>
              <a:t>中心</a:t>
            </a:r>
            <a:r>
              <a:rPr lang="ja-JP" altLang="en-US" sz="1200" dirty="0" smtClean="0">
                <a:solidFill>
                  <a:prstClr val="black"/>
                </a:solidFill>
                <a:latin typeface="ＭＳ Ｐ明朝" panose="02020600040205080304" pitchFamily="18" charset="-128"/>
                <a:ea typeface="ＭＳ Ｐ明朝" panose="02020600040205080304" pitchFamily="18" charset="-128"/>
              </a:rPr>
              <a:t>としたキャンペーン、参画の促進　等</a:t>
            </a:r>
            <a:endParaRPr lang="en-US" altLang="ja-JP" sz="1200" dirty="0">
              <a:solidFill>
                <a:prstClr val="black"/>
              </a:solidFill>
              <a:latin typeface="ＭＳ Ｐ明朝" panose="02020600040205080304" pitchFamily="18" charset="-128"/>
              <a:ea typeface="ＭＳ Ｐ明朝" panose="02020600040205080304" pitchFamily="18" charset="-128"/>
            </a:endParaRPr>
          </a:p>
          <a:p>
            <a:pPr marL="95250" indent="-95250" fontAlgn="auto">
              <a:lnSpc>
                <a:spcPts val="1600"/>
              </a:lnSpc>
              <a:spcBef>
                <a:spcPts val="0"/>
              </a:spcBef>
              <a:spcAft>
                <a:spcPts val="0"/>
              </a:spcAft>
            </a:pPr>
            <a:endParaRPr lang="en-US" altLang="ja-JP" sz="1200" dirty="0" smtClean="0">
              <a:solidFill>
                <a:prstClr val="black"/>
              </a:solidFill>
              <a:latin typeface="ＭＳ Ｐ明朝" panose="02020600040205080304" pitchFamily="18" charset="-128"/>
              <a:ea typeface="ＭＳ Ｐ明朝" panose="02020600040205080304" pitchFamily="18" charset="-128"/>
            </a:endParaRPr>
          </a:p>
          <a:p>
            <a:pPr marL="95250" indent="-95250" fontAlgn="auto">
              <a:lnSpc>
                <a:spcPts val="1600"/>
              </a:lnSpc>
              <a:spcBef>
                <a:spcPts val="0"/>
              </a:spcBef>
              <a:spcAft>
                <a:spcPts val="0"/>
              </a:spcAft>
            </a:pPr>
            <a:endParaRPr lang="en-US" altLang="ja-JP" sz="1200" dirty="0" smtClean="0">
              <a:solidFill>
                <a:prstClr val="black"/>
              </a:solidFill>
              <a:latin typeface="ＭＳ Ｐ明朝" panose="02020600040205080304" pitchFamily="18" charset="-128"/>
              <a:ea typeface="ＭＳ Ｐ明朝" panose="02020600040205080304" pitchFamily="18" charset="-128"/>
            </a:endParaRPr>
          </a:p>
        </p:txBody>
      </p:sp>
      <p:sp>
        <p:nvSpPr>
          <p:cNvPr id="4" name="テキスト ボックス 3"/>
          <p:cNvSpPr txBox="1"/>
          <p:nvPr/>
        </p:nvSpPr>
        <p:spPr>
          <a:xfrm>
            <a:off x="-1" y="-31532"/>
            <a:ext cx="9906002" cy="53841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chorCtr="0">
            <a:noAutofit/>
          </a:bodyPr>
          <a:lstStyle>
            <a:defPPr>
              <a:defRPr lang="ja-JP"/>
            </a:defPPr>
            <a:lvl1pPr algn="ctr">
              <a:lnSpc>
                <a:spcPct val="100000"/>
              </a:lnSpc>
              <a:spcBef>
                <a:spcPts val="0"/>
              </a:spcBef>
              <a:buNone/>
              <a:defRPr sz="3200" b="1">
                <a:effectLst>
                  <a:outerShdw blurRad="50800" dist="38100" dir="2700000" algn="tl" rotWithShape="0">
                    <a:prstClr val="black">
                      <a:alpha val="40000"/>
                    </a:prstClr>
                  </a:outerShdw>
                </a:effectLst>
                <a:latin typeface="+mj-ea"/>
                <a:ea typeface="+mj-ea"/>
              </a:defRPr>
            </a:lvl1pPr>
          </a:lstStyle>
          <a:p>
            <a:pPr fontAlgn="auto">
              <a:spcAft>
                <a:spcPts val="0"/>
              </a:spcAft>
            </a:pPr>
            <a:r>
              <a:rPr lang="ja-JP" altLang="en-US" sz="2800" dirty="0">
                <a:solidFill>
                  <a:prstClr val="white"/>
                </a:solidFill>
              </a:rPr>
              <a:t>女性</a:t>
            </a:r>
            <a:r>
              <a:rPr lang="ja-JP" altLang="en-US" sz="2800" dirty="0" smtClean="0">
                <a:solidFill>
                  <a:prstClr val="white"/>
                </a:solidFill>
              </a:rPr>
              <a:t>活躍加速のための</a:t>
            </a:r>
            <a:r>
              <a:rPr lang="ja-JP" altLang="en-US" sz="2800" dirty="0">
                <a:solidFill>
                  <a:prstClr val="white"/>
                </a:solidFill>
              </a:rPr>
              <a:t>重点方針</a:t>
            </a:r>
            <a:r>
              <a:rPr lang="en-US" altLang="ja-JP" sz="2800" dirty="0" smtClean="0">
                <a:solidFill>
                  <a:prstClr val="white"/>
                </a:solidFill>
              </a:rPr>
              <a:t>2016</a:t>
            </a:r>
            <a:r>
              <a:rPr lang="ja-JP" altLang="en-US" sz="2800" dirty="0" smtClean="0">
                <a:solidFill>
                  <a:prstClr val="white"/>
                </a:solidFill>
              </a:rPr>
              <a:t>（</a:t>
            </a:r>
            <a:r>
              <a:rPr lang="ja-JP" altLang="en-US" sz="2800" dirty="0">
                <a:solidFill>
                  <a:prstClr val="white"/>
                </a:solidFill>
              </a:rPr>
              <a:t>主</a:t>
            </a:r>
            <a:r>
              <a:rPr lang="ja-JP" altLang="en-US" sz="2800" dirty="0" smtClean="0">
                <a:solidFill>
                  <a:prstClr val="white"/>
                </a:solidFill>
              </a:rPr>
              <a:t>な具体的内容①）</a:t>
            </a:r>
            <a:endParaRPr lang="ja-JP" altLang="en-US" sz="2800" dirty="0">
              <a:solidFill>
                <a:prstClr val="white"/>
              </a:solidFill>
            </a:endParaRPr>
          </a:p>
        </p:txBody>
      </p:sp>
      <p:sp>
        <p:nvSpPr>
          <p:cNvPr id="7" name="テキスト ボックス 6"/>
          <p:cNvSpPr txBox="1"/>
          <p:nvPr/>
        </p:nvSpPr>
        <p:spPr>
          <a:xfrm>
            <a:off x="84154" y="531905"/>
            <a:ext cx="4808666" cy="30311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fontAlgn="auto">
              <a:spcBef>
                <a:spcPts val="0"/>
              </a:spcBef>
              <a:spcAft>
                <a:spcPts val="0"/>
              </a:spcAft>
            </a:pPr>
            <a:r>
              <a:rPr lang="en-US" altLang="ja-JP" sz="1600" b="1" i="1" dirty="0" smtClean="0">
                <a:solidFill>
                  <a:prstClr val="white"/>
                </a:solidFill>
              </a:rPr>
              <a:t>Ⅰ</a:t>
            </a:r>
            <a:r>
              <a:rPr lang="ja-JP" altLang="en-US" sz="1600" b="1" i="1" dirty="0" smtClean="0">
                <a:solidFill>
                  <a:prstClr val="white"/>
                </a:solidFill>
              </a:rPr>
              <a:t>　あらゆる分野における女性の活躍</a:t>
            </a:r>
            <a:endParaRPr lang="en-US" altLang="ja-JP" sz="1600" b="1" i="1" dirty="0" smtClean="0">
              <a:solidFill>
                <a:prstClr val="white"/>
              </a:solidFill>
            </a:endParaRPr>
          </a:p>
        </p:txBody>
      </p:sp>
      <p:sp>
        <p:nvSpPr>
          <p:cNvPr id="12" name="正方形/長方形 11"/>
          <p:cNvSpPr/>
          <p:nvPr/>
        </p:nvSpPr>
        <p:spPr>
          <a:xfrm>
            <a:off x="5049260" y="531906"/>
            <a:ext cx="4779530" cy="6187550"/>
          </a:xfrm>
          <a:prstGeom prst="rect">
            <a:avLst/>
          </a:prstGeom>
          <a:ln>
            <a:solidFill>
              <a:srgbClr val="00B0F0"/>
            </a:solidFill>
          </a:ln>
        </p:spPr>
        <p:style>
          <a:lnRef idx="2">
            <a:schemeClr val="accent1"/>
          </a:lnRef>
          <a:fillRef idx="1">
            <a:schemeClr val="lt1"/>
          </a:fillRef>
          <a:effectRef idx="0">
            <a:schemeClr val="accent1"/>
          </a:effectRef>
          <a:fontRef idx="minor">
            <a:schemeClr val="dk1"/>
          </a:fontRef>
        </p:style>
        <p:txBody>
          <a:bodyPr rtlCol="0" anchor="t"/>
          <a:lstStyle/>
          <a:p>
            <a:pPr marL="95250" indent="-95250" fontAlgn="auto">
              <a:spcBef>
                <a:spcPts val="0"/>
              </a:spcBef>
              <a:spcAft>
                <a:spcPts val="0"/>
              </a:spcAft>
            </a:pPr>
            <a:r>
              <a:rPr lang="ja-JP" altLang="en-US" sz="1400" dirty="0">
                <a:solidFill>
                  <a:prstClr val="black"/>
                </a:solidFill>
                <a:latin typeface="ＭＳ Ｐゴシック" panose="020B0600070205080204" pitchFamily="50" charset="-128"/>
              </a:rPr>
              <a:t>２．あらゆる分野における女性の参画拡大・人材育成</a:t>
            </a:r>
          </a:p>
          <a:p>
            <a:pPr marL="95250" indent="-95250" fontAlgn="auto">
              <a:lnSpc>
                <a:spcPts val="1300"/>
              </a:lnSpc>
              <a:spcBef>
                <a:spcPts val="0"/>
              </a:spcBef>
              <a:spcAft>
                <a:spcPts val="0"/>
              </a:spcAft>
            </a:pPr>
            <a:r>
              <a:rPr lang="ja-JP" altLang="en-US" sz="1200" dirty="0" smtClean="0">
                <a:solidFill>
                  <a:prstClr val="black"/>
                </a:solidFill>
                <a:latin typeface="ＭＳ ゴシック" panose="020B0609070205080204" pitchFamily="49" charset="-128"/>
                <a:ea typeface="ＭＳ ゴシック" panose="020B0609070205080204" pitchFamily="49" charset="-128"/>
              </a:rPr>
              <a:t>○政治分野、行政分野等</a:t>
            </a:r>
            <a:r>
              <a:rPr lang="ja-JP" altLang="en-US" sz="1200" dirty="0">
                <a:solidFill>
                  <a:prstClr val="black"/>
                </a:solidFill>
                <a:latin typeface="ＭＳ ゴシック" panose="020B0609070205080204" pitchFamily="49" charset="-128"/>
                <a:ea typeface="ＭＳ ゴシック" panose="020B0609070205080204" pitchFamily="49" charset="-128"/>
              </a:rPr>
              <a:t>における女性の参画拡大</a:t>
            </a:r>
          </a:p>
          <a:p>
            <a:pPr marL="95250" indent="-95250" fontAlgn="auto">
              <a:lnSpc>
                <a:spcPts val="1300"/>
              </a:lnSpc>
              <a:spcBef>
                <a:spcPts val="0"/>
              </a:spcBef>
              <a:spcAft>
                <a:spcPts val="0"/>
              </a:spcAft>
            </a:pPr>
            <a:r>
              <a:rPr lang="ja-JP" altLang="en-US" sz="1200" dirty="0">
                <a:solidFill>
                  <a:prstClr val="black"/>
                </a:solidFill>
                <a:latin typeface="ＭＳ Ｐ明朝" panose="02020600040205080304" pitchFamily="18" charset="-128"/>
                <a:ea typeface="ＭＳ Ｐ明朝" panose="02020600040205080304" pitchFamily="18" charset="-128"/>
              </a:rPr>
              <a:t>　・各政党への自主的な取組の導入に向けた検討の</a:t>
            </a:r>
            <a:r>
              <a:rPr lang="ja-JP" altLang="en-US" sz="1200" dirty="0" smtClean="0">
                <a:solidFill>
                  <a:prstClr val="black"/>
                </a:solidFill>
                <a:latin typeface="ＭＳ Ｐ明朝" panose="02020600040205080304" pitchFamily="18" charset="-128"/>
                <a:ea typeface="ＭＳ Ｐ明朝" panose="02020600040205080304" pitchFamily="18" charset="-128"/>
              </a:rPr>
              <a:t>要請　等</a:t>
            </a:r>
            <a:endParaRPr lang="en-US" altLang="ja-JP" sz="1200" dirty="0" smtClean="0">
              <a:solidFill>
                <a:prstClr val="black"/>
              </a:solidFill>
              <a:latin typeface="ＭＳ Ｐ明朝" panose="02020600040205080304" pitchFamily="18" charset="-128"/>
              <a:ea typeface="ＭＳ Ｐ明朝" panose="02020600040205080304" pitchFamily="18" charset="-128"/>
            </a:endParaRPr>
          </a:p>
          <a:p>
            <a:pPr marL="95250" indent="-95250" fontAlgn="auto">
              <a:lnSpc>
                <a:spcPts val="1300"/>
              </a:lnSpc>
              <a:spcBef>
                <a:spcPts val="0"/>
              </a:spcBef>
              <a:spcAft>
                <a:spcPts val="0"/>
              </a:spcAft>
            </a:pPr>
            <a:r>
              <a:rPr lang="ja-JP" altLang="en-US" sz="1200" dirty="0">
                <a:solidFill>
                  <a:prstClr val="black"/>
                </a:solidFill>
                <a:latin typeface="ＭＳ Ｐ明朝" panose="02020600040205080304" pitchFamily="18" charset="-128"/>
                <a:ea typeface="ＭＳ Ｐ明朝" panose="02020600040205080304" pitchFamily="18" charset="-128"/>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・女性活躍推進法の施行状況の調査・分析、好事例の発信</a:t>
            </a:r>
            <a:endParaRPr lang="en-US" altLang="ja-JP" sz="1200" dirty="0">
              <a:solidFill>
                <a:prstClr val="black"/>
              </a:solidFill>
              <a:latin typeface="ＭＳ Ｐ明朝" panose="02020600040205080304" pitchFamily="18" charset="-128"/>
              <a:ea typeface="ＭＳ Ｐ明朝" panose="02020600040205080304" pitchFamily="18" charset="-128"/>
            </a:endParaRPr>
          </a:p>
          <a:p>
            <a:pPr marL="95250" indent="-95250" fontAlgn="auto">
              <a:lnSpc>
                <a:spcPts val="1300"/>
              </a:lnSpc>
              <a:spcBef>
                <a:spcPts val="0"/>
              </a:spcBef>
              <a:spcAft>
                <a:spcPts val="0"/>
              </a:spcAft>
            </a:pPr>
            <a:r>
              <a:rPr lang="ja-JP" altLang="en-US" sz="1200" dirty="0" smtClean="0">
                <a:solidFill>
                  <a:prstClr val="black"/>
                </a:solidFill>
                <a:latin typeface="ＭＳ Ｐ明朝" panose="02020600040205080304" pitchFamily="18" charset="-128"/>
                <a:ea typeface="ＭＳ Ｐ明朝" panose="02020600040205080304" pitchFamily="18" charset="-128"/>
              </a:rPr>
              <a:t>　・</a:t>
            </a:r>
            <a:r>
              <a:rPr lang="ja-JP" altLang="en-US" sz="1200" dirty="0">
                <a:solidFill>
                  <a:prstClr val="black"/>
                </a:solidFill>
                <a:latin typeface="ＭＳ Ｐ明朝" panose="02020600040205080304" pitchFamily="18" charset="-128"/>
                <a:ea typeface="ＭＳ Ｐ明朝" panose="02020600040205080304" pitchFamily="18" charset="-128"/>
              </a:rPr>
              <a:t>国家公務員</a:t>
            </a:r>
            <a:r>
              <a:rPr lang="ja-JP" altLang="en-US" sz="1200" dirty="0" smtClean="0">
                <a:solidFill>
                  <a:prstClr val="black"/>
                </a:solidFill>
                <a:latin typeface="ＭＳ Ｐ明朝" panose="02020600040205080304" pitchFamily="18" charset="-128"/>
                <a:ea typeface="ＭＳ Ｐ明朝" panose="02020600040205080304" pitchFamily="18" charset="-128"/>
              </a:rPr>
              <a:t>「取組</a:t>
            </a:r>
            <a:r>
              <a:rPr lang="ja-JP" altLang="en-US" sz="1200" dirty="0">
                <a:solidFill>
                  <a:prstClr val="black"/>
                </a:solidFill>
                <a:latin typeface="ＭＳ Ｐ明朝" panose="02020600040205080304" pitchFamily="18" charset="-128"/>
                <a:ea typeface="ＭＳ Ｐ明朝" panose="02020600040205080304" pitchFamily="18" charset="-128"/>
              </a:rPr>
              <a:t>指針</a:t>
            </a:r>
            <a:r>
              <a:rPr lang="ja-JP" altLang="en-US" sz="1200" dirty="0" smtClean="0">
                <a:solidFill>
                  <a:prstClr val="black"/>
                </a:solidFill>
                <a:latin typeface="ＭＳ Ｐ明朝" panose="02020600040205080304" pitchFamily="18" charset="-128"/>
                <a:ea typeface="ＭＳ Ｐ明朝" panose="02020600040205080304" pitchFamily="18" charset="-128"/>
              </a:rPr>
              <a:t>」</a:t>
            </a:r>
            <a:r>
              <a:rPr lang="ja-JP" altLang="en-US" sz="1200" dirty="0">
                <a:solidFill>
                  <a:prstClr val="black"/>
                </a:solidFill>
                <a:latin typeface="ＭＳ Ｐ明朝" panose="02020600040205080304" pitchFamily="18" charset="-128"/>
                <a:ea typeface="ＭＳ Ｐ明朝" panose="02020600040205080304" pitchFamily="18" charset="-128"/>
              </a:rPr>
              <a:t>の推進、フレックスタイム制</a:t>
            </a:r>
            <a:r>
              <a:rPr lang="ja-JP" altLang="en-US" sz="1200" dirty="0" smtClean="0">
                <a:solidFill>
                  <a:prstClr val="black"/>
                </a:solidFill>
                <a:latin typeface="ＭＳ Ｐ明朝" panose="02020600040205080304" pitchFamily="18" charset="-128"/>
                <a:ea typeface="ＭＳ Ｐ明朝" panose="02020600040205080304" pitchFamily="18" charset="-128"/>
              </a:rPr>
              <a:t>の</a:t>
            </a:r>
            <a:r>
              <a:rPr lang="ja-JP" altLang="en-US" sz="1200" dirty="0">
                <a:solidFill>
                  <a:prstClr val="black"/>
                </a:solidFill>
                <a:latin typeface="ＭＳ Ｐ明朝" panose="02020600040205080304" pitchFamily="18" charset="-128"/>
                <a:ea typeface="ＭＳ Ｐ明朝" panose="02020600040205080304" pitchFamily="18" charset="-128"/>
              </a:rPr>
              <a:t>円滑な</a:t>
            </a:r>
            <a:r>
              <a:rPr lang="ja-JP" altLang="en-US" sz="1200" dirty="0" smtClean="0">
                <a:solidFill>
                  <a:prstClr val="black"/>
                </a:solidFill>
                <a:latin typeface="ＭＳ Ｐ明朝" panose="02020600040205080304" pitchFamily="18" charset="-128"/>
                <a:ea typeface="ＭＳ Ｐ明朝" panose="02020600040205080304" pitchFamily="18" charset="-128"/>
              </a:rPr>
              <a:t>実施</a:t>
            </a:r>
            <a:r>
              <a:rPr lang="ja-JP" altLang="en-US" sz="1200" dirty="0">
                <a:solidFill>
                  <a:prstClr val="black"/>
                </a:solidFill>
                <a:latin typeface="ＭＳ Ｐ明朝" panose="02020600040205080304" pitchFamily="18" charset="-128"/>
                <a:ea typeface="ＭＳ Ｐ明朝" panose="02020600040205080304" pitchFamily="18" charset="-128"/>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等</a:t>
            </a:r>
            <a:endParaRPr lang="en-US" altLang="ja-JP" sz="1200" dirty="0" smtClean="0">
              <a:solidFill>
                <a:prstClr val="black"/>
              </a:solidFill>
              <a:latin typeface="ＭＳ Ｐ明朝" panose="02020600040205080304" pitchFamily="18" charset="-128"/>
              <a:ea typeface="ＭＳ Ｐ明朝" panose="02020600040205080304" pitchFamily="18" charset="-128"/>
            </a:endParaRPr>
          </a:p>
          <a:p>
            <a:pPr marL="95250" indent="-95250" fontAlgn="auto">
              <a:lnSpc>
                <a:spcPts val="1300"/>
              </a:lnSpc>
              <a:spcBef>
                <a:spcPts val="0"/>
              </a:spcBef>
              <a:spcAft>
                <a:spcPts val="0"/>
              </a:spcAft>
            </a:pPr>
            <a:r>
              <a:rPr lang="ja-JP" altLang="en-US" sz="1200" dirty="0">
                <a:solidFill>
                  <a:prstClr val="black"/>
                </a:solidFill>
                <a:latin typeface="ＭＳ Ｐ明朝" panose="02020600040205080304" pitchFamily="18" charset="-128"/>
                <a:ea typeface="ＭＳ Ｐ明朝" panose="02020600040205080304" pitchFamily="18" charset="-128"/>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・女子生徒等の理工系選択に係る取組の推進　等</a:t>
            </a:r>
            <a:endParaRPr lang="ja-JP" altLang="en-US" sz="1200" dirty="0">
              <a:solidFill>
                <a:prstClr val="black"/>
              </a:solidFill>
              <a:latin typeface="ＭＳ Ｐ明朝" panose="02020600040205080304" pitchFamily="18" charset="-128"/>
              <a:ea typeface="ＭＳ Ｐ明朝" panose="02020600040205080304" pitchFamily="18" charset="-128"/>
            </a:endParaRPr>
          </a:p>
          <a:p>
            <a:pPr marL="95250" indent="-95250" fontAlgn="auto">
              <a:lnSpc>
                <a:spcPts val="1300"/>
              </a:lnSpc>
              <a:spcBef>
                <a:spcPts val="0"/>
              </a:spcBef>
              <a:spcAft>
                <a:spcPts val="0"/>
              </a:spcAft>
            </a:pPr>
            <a:endParaRPr lang="en-US" altLang="ja-JP" sz="1200" dirty="0" smtClean="0">
              <a:solidFill>
                <a:prstClr val="black"/>
              </a:solidFill>
              <a:latin typeface="ＭＳ ゴシック" panose="020B0609070205080204" pitchFamily="49" charset="-128"/>
              <a:ea typeface="ＭＳ ゴシック" panose="020B0609070205080204" pitchFamily="49" charset="-128"/>
            </a:endParaRPr>
          </a:p>
          <a:p>
            <a:pPr marL="95250" indent="-95250" fontAlgn="auto">
              <a:lnSpc>
                <a:spcPts val="1300"/>
              </a:lnSpc>
              <a:spcBef>
                <a:spcPts val="0"/>
              </a:spcBef>
              <a:spcAft>
                <a:spcPts val="0"/>
              </a:spcAft>
            </a:pPr>
            <a:r>
              <a:rPr lang="ja-JP" altLang="en-US" sz="1200" dirty="0" smtClean="0">
                <a:solidFill>
                  <a:prstClr val="black"/>
                </a:solidFill>
                <a:latin typeface="ＭＳ ゴシック" panose="020B0609070205080204" pitchFamily="49" charset="-128"/>
                <a:ea typeface="ＭＳ ゴシック" panose="020B0609070205080204" pitchFamily="49" charset="-128"/>
              </a:rPr>
              <a:t>○組織トップの</a:t>
            </a:r>
            <a:r>
              <a:rPr lang="ja-JP" altLang="en-US" sz="1200" dirty="0">
                <a:solidFill>
                  <a:prstClr val="black"/>
                </a:solidFill>
                <a:latin typeface="ＭＳ ゴシック" panose="020B0609070205080204" pitchFamily="49" charset="-128"/>
                <a:ea typeface="ＭＳ ゴシック" panose="020B0609070205080204" pitchFamily="49" charset="-128"/>
              </a:rPr>
              <a:t>女性活躍へのコミットメント拡大</a:t>
            </a:r>
          </a:p>
          <a:p>
            <a:pPr marL="95250" indent="-95250" fontAlgn="auto">
              <a:lnSpc>
                <a:spcPts val="1300"/>
              </a:lnSpc>
              <a:spcBef>
                <a:spcPts val="0"/>
              </a:spcBef>
              <a:spcAft>
                <a:spcPts val="0"/>
              </a:spcAft>
            </a:pPr>
            <a:r>
              <a:rPr lang="ja-JP" altLang="en-US" sz="1200" dirty="0">
                <a:solidFill>
                  <a:prstClr val="black"/>
                </a:solidFill>
                <a:latin typeface="ＭＳ Ｐ明朝" panose="02020600040205080304" pitchFamily="18" charset="-128"/>
                <a:ea typeface="ＭＳ Ｐ明朝" panose="02020600040205080304" pitchFamily="18" charset="-128"/>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・「輝く女性の活躍を加速する男性</a:t>
            </a:r>
            <a:r>
              <a:rPr lang="ja-JP" altLang="en-US" sz="1200" dirty="0">
                <a:solidFill>
                  <a:prstClr val="black"/>
                </a:solidFill>
                <a:latin typeface="ＭＳ Ｐ明朝" panose="02020600040205080304" pitchFamily="18" charset="-128"/>
                <a:ea typeface="ＭＳ Ｐ明朝" panose="02020600040205080304" pitchFamily="18" charset="-128"/>
              </a:rPr>
              <a:t>リーダーの</a:t>
            </a:r>
            <a:r>
              <a:rPr lang="ja-JP" altLang="en-US" sz="1200" dirty="0" smtClean="0">
                <a:solidFill>
                  <a:prstClr val="black"/>
                </a:solidFill>
                <a:latin typeface="ＭＳ Ｐ明朝" panose="02020600040205080304" pitchFamily="18" charset="-128"/>
                <a:ea typeface="ＭＳ Ｐ明朝" panose="02020600040205080304" pitchFamily="18" charset="-128"/>
              </a:rPr>
              <a:t>会」行動宣言賛同者による先進的な取組の全国への発信・周知、「地域版男性リーダーの会（仮称）」の形成の促進</a:t>
            </a:r>
            <a:endParaRPr lang="en-US" altLang="ja-JP" sz="1200" dirty="0" smtClean="0">
              <a:solidFill>
                <a:prstClr val="black"/>
              </a:solidFill>
              <a:latin typeface="ＭＳ Ｐ明朝" panose="02020600040205080304" pitchFamily="18" charset="-128"/>
              <a:ea typeface="ＭＳ Ｐ明朝" panose="02020600040205080304" pitchFamily="18" charset="-128"/>
            </a:endParaRPr>
          </a:p>
          <a:p>
            <a:pPr marL="95250" indent="-95250" fontAlgn="auto">
              <a:lnSpc>
                <a:spcPts val="1300"/>
              </a:lnSpc>
              <a:spcBef>
                <a:spcPts val="0"/>
              </a:spcBef>
              <a:spcAft>
                <a:spcPts val="0"/>
              </a:spcAft>
            </a:pPr>
            <a:r>
              <a:rPr lang="ja-JP" altLang="en-US" sz="1200" dirty="0">
                <a:solidFill>
                  <a:prstClr val="black"/>
                </a:solidFill>
                <a:latin typeface="ＭＳ Ｐ明朝" panose="02020600040205080304" pitchFamily="18" charset="-128"/>
                <a:ea typeface="ＭＳ Ｐ明朝" panose="02020600040205080304" pitchFamily="18" charset="-128"/>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a:t>
            </a:r>
            <a:r>
              <a:rPr lang="en-US" altLang="ja-JP" sz="1200" dirty="0" smtClean="0">
                <a:solidFill>
                  <a:prstClr val="black"/>
                </a:solidFill>
                <a:latin typeface="ＭＳ Ｐ明朝" panose="02020600040205080304" pitchFamily="18" charset="-128"/>
                <a:ea typeface="ＭＳ Ｐ明朝" panose="02020600040205080304" pitchFamily="18" charset="-128"/>
              </a:rPr>
              <a:t>WEPs</a:t>
            </a:r>
            <a:r>
              <a:rPr lang="ja-JP" altLang="en-US" sz="1200" dirty="0" smtClean="0">
                <a:solidFill>
                  <a:prstClr val="black"/>
                </a:solidFill>
                <a:latin typeface="ＭＳ Ｐ明朝" panose="02020600040205080304" pitchFamily="18" charset="-128"/>
                <a:ea typeface="ＭＳ Ｐ明朝" panose="02020600040205080304" pitchFamily="18" charset="-128"/>
              </a:rPr>
              <a:t>の署名企業の拡大と原則に沿った取組の推進　等</a:t>
            </a:r>
            <a:endParaRPr lang="ja-JP" altLang="en-US" sz="1200" dirty="0">
              <a:solidFill>
                <a:prstClr val="black"/>
              </a:solidFill>
              <a:latin typeface="ＭＳ Ｐ明朝" panose="02020600040205080304" pitchFamily="18" charset="-128"/>
              <a:ea typeface="ＭＳ Ｐ明朝" panose="02020600040205080304" pitchFamily="18" charset="-128"/>
            </a:endParaRPr>
          </a:p>
          <a:p>
            <a:pPr marL="95250" indent="-95250" fontAlgn="auto">
              <a:lnSpc>
                <a:spcPts val="1300"/>
              </a:lnSpc>
              <a:spcBef>
                <a:spcPts val="0"/>
              </a:spcBef>
              <a:spcAft>
                <a:spcPts val="0"/>
              </a:spcAft>
            </a:pPr>
            <a:endParaRPr lang="en-US" altLang="ja-JP" sz="1200" dirty="0" smtClean="0">
              <a:solidFill>
                <a:prstClr val="black"/>
              </a:solidFill>
              <a:latin typeface="ＭＳ Ｐ明朝" panose="02020600040205080304" pitchFamily="18" charset="-128"/>
              <a:ea typeface="ＭＳ Ｐ明朝" panose="02020600040205080304" pitchFamily="18" charset="-128"/>
            </a:endParaRPr>
          </a:p>
          <a:p>
            <a:pPr marL="95250" indent="-95250" fontAlgn="auto">
              <a:lnSpc>
                <a:spcPts val="1300"/>
              </a:lnSpc>
              <a:spcBef>
                <a:spcPts val="0"/>
              </a:spcBef>
              <a:spcAft>
                <a:spcPts val="0"/>
              </a:spcAft>
            </a:pPr>
            <a:r>
              <a:rPr lang="ja-JP" altLang="en-US" sz="1200" dirty="0" smtClean="0">
                <a:solidFill>
                  <a:prstClr val="black"/>
                </a:solidFill>
                <a:latin typeface="ＭＳ Ｐゴシック" panose="020B0600070205080204" pitchFamily="50" charset="-128"/>
              </a:rPr>
              <a:t>○将来</a:t>
            </a:r>
            <a:r>
              <a:rPr lang="ja-JP" altLang="en-US" sz="1200" dirty="0">
                <a:solidFill>
                  <a:prstClr val="black"/>
                </a:solidFill>
                <a:latin typeface="ＭＳ Ｐゴシック" panose="020B0600070205080204" pitchFamily="50" charset="-128"/>
              </a:rPr>
              <a:t>指導的地位に就く女性の人材育成策</a:t>
            </a:r>
            <a:r>
              <a:rPr lang="ja-JP" altLang="en-US" sz="1200" dirty="0" smtClean="0">
                <a:solidFill>
                  <a:prstClr val="black"/>
                </a:solidFill>
                <a:latin typeface="ＭＳ Ｐゴシック" panose="020B0600070205080204" pitchFamily="50" charset="-128"/>
              </a:rPr>
              <a:t>の充実</a:t>
            </a:r>
            <a:endParaRPr lang="ja-JP" altLang="en-US" sz="1200" dirty="0">
              <a:solidFill>
                <a:prstClr val="black"/>
              </a:solidFill>
              <a:latin typeface="ＭＳ Ｐゴシック" panose="020B0600070205080204" pitchFamily="50" charset="-128"/>
            </a:endParaRPr>
          </a:p>
          <a:p>
            <a:pPr marL="95250" indent="-95250" fontAlgn="auto">
              <a:lnSpc>
                <a:spcPts val="1300"/>
              </a:lnSpc>
              <a:spcBef>
                <a:spcPts val="0"/>
              </a:spcBef>
              <a:spcAft>
                <a:spcPts val="0"/>
              </a:spcAft>
            </a:pPr>
            <a:r>
              <a:rPr lang="ja-JP" altLang="en-US" sz="1200" dirty="0" smtClean="0">
                <a:solidFill>
                  <a:prstClr val="black"/>
                </a:solidFill>
                <a:latin typeface="ＭＳ Ｐ明朝" panose="02020600040205080304" pitchFamily="18" charset="-128"/>
                <a:ea typeface="ＭＳ Ｐ明朝" panose="02020600040205080304" pitchFamily="18" charset="-128"/>
              </a:rPr>
              <a:t>　・役員等への登用を見据えた効果的</a:t>
            </a:r>
            <a:r>
              <a:rPr lang="ja-JP" altLang="en-US" sz="1200" dirty="0">
                <a:solidFill>
                  <a:prstClr val="black"/>
                </a:solidFill>
                <a:latin typeface="ＭＳ Ｐ明朝" panose="02020600040205080304" pitchFamily="18" charset="-128"/>
                <a:ea typeface="ＭＳ Ｐ明朝" panose="02020600040205080304" pitchFamily="18" charset="-128"/>
              </a:rPr>
              <a:t>な女性人材育成</a:t>
            </a:r>
            <a:r>
              <a:rPr lang="ja-JP" altLang="en-US" sz="1200" dirty="0" smtClean="0">
                <a:solidFill>
                  <a:prstClr val="black"/>
                </a:solidFill>
                <a:latin typeface="ＭＳ Ｐ明朝" panose="02020600040205080304" pitchFamily="18" charset="-128"/>
                <a:ea typeface="ＭＳ Ｐ明朝" panose="02020600040205080304" pitchFamily="18" charset="-128"/>
              </a:rPr>
              <a:t>の在り方、</a:t>
            </a:r>
            <a:endParaRPr lang="en-US" altLang="ja-JP" sz="1200" dirty="0" smtClean="0">
              <a:solidFill>
                <a:prstClr val="black"/>
              </a:solidFill>
              <a:latin typeface="ＭＳ Ｐ明朝" panose="02020600040205080304" pitchFamily="18" charset="-128"/>
              <a:ea typeface="ＭＳ Ｐ明朝" panose="02020600040205080304" pitchFamily="18" charset="-128"/>
            </a:endParaRPr>
          </a:p>
          <a:p>
            <a:pPr marL="95250" indent="-95250" fontAlgn="auto">
              <a:lnSpc>
                <a:spcPts val="1300"/>
              </a:lnSpc>
              <a:spcBef>
                <a:spcPts val="0"/>
              </a:spcBef>
              <a:spcAft>
                <a:spcPts val="0"/>
              </a:spcAft>
            </a:pPr>
            <a:r>
              <a:rPr lang="ja-JP" altLang="en-US" sz="1200" dirty="0">
                <a:solidFill>
                  <a:prstClr val="black"/>
                </a:solidFill>
                <a:latin typeface="ＭＳ Ｐ明朝" panose="02020600040205080304" pitchFamily="18" charset="-128"/>
                <a:ea typeface="ＭＳ Ｐ明朝" panose="02020600040205080304" pitchFamily="18" charset="-128"/>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　環境整備等について</a:t>
            </a:r>
            <a:r>
              <a:rPr lang="ja-JP" altLang="en-US" sz="1200" dirty="0">
                <a:solidFill>
                  <a:prstClr val="black"/>
                </a:solidFill>
                <a:latin typeface="ＭＳ Ｐ明朝" panose="02020600040205080304" pitchFamily="18" charset="-128"/>
                <a:ea typeface="ＭＳ Ｐ明朝" panose="02020600040205080304" pitchFamily="18" charset="-128"/>
              </a:rPr>
              <a:t>の</a:t>
            </a:r>
            <a:r>
              <a:rPr lang="ja-JP" altLang="en-US" sz="1200" dirty="0" smtClean="0">
                <a:solidFill>
                  <a:prstClr val="black"/>
                </a:solidFill>
                <a:latin typeface="ＭＳ Ｐ明朝" panose="02020600040205080304" pitchFamily="18" charset="-128"/>
                <a:ea typeface="ＭＳ Ｐ明朝" panose="02020600040205080304" pitchFamily="18" charset="-128"/>
              </a:rPr>
              <a:t>検討</a:t>
            </a:r>
            <a:endParaRPr lang="en-US" altLang="ja-JP" sz="1200" dirty="0" smtClean="0">
              <a:solidFill>
                <a:prstClr val="black"/>
              </a:solidFill>
              <a:latin typeface="ＭＳ Ｐ明朝" panose="02020600040205080304" pitchFamily="18" charset="-128"/>
              <a:ea typeface="ＭＳ Ｐ明朝" panose="02020600040205080304" pitchFamily="18" charset="-128"/>
            </a:endParaRPr>
          </a:p>
          <a:p>
            <a:pPr marL="95250" indent="-95250" fontAlgn="auto">
              <a:lnSpc>
                <a:spcPts val="1300"/>
              </a:lnSpc>
              <a:spcBef>
                <a:spcPts val="0"/>
              </a:spcBef>
              <a:spcAft>
                <a:spcPts val="0"/>
              </a:spcAft>
            </a:pPr>
            <a:r>
              <a:rPr lang="ja-JP" altLang="en-US" sz="1200" dirty="0" smtClean="0">
                <a:solidFill>
                  <a:prstClr val="black"/>
                </a:solidFill>
                <a:latin typeface="ＭＳ Ｐ明朝" panose="02020600040205080304" pitchFamily="18" charset="-128"/>
                <a:ea typeface="ＭＳ Ｐ明朝" panose="02020600040205080304" pitchFamily="18" charset="-128"/>
              </a:rPr>
              <a:t>　・海外の事例も踏まえた女性リーダー育成のためのモデル</a:t>
            </a:r>
            <a:endParaRPr lang="en-US" altLang="ja-JP" sz="1200" dirty="0" smtClean="0">
              <a:solidFill>
                <a:prstClr val="black"/>
              </a:solidFill>
              <a:latin typeface="ＭＳ Ｐ明朝" panose="02020600040205080304" pitchFamily="18" charset="-128"/>
              <a:ea typeface="ＭＳ Ｐ明朝" panose="02020600040205080304" pitchFamily="18" charset="-128"/>
            </a:endParaRPr>
          </a:p>
          <a:p>
            <a:pPr marL="95250" indent="-95250" fontAlgn="auto">
              <a:lnSpc>
                <a:spcPts val="1300"/>
              </a:lnSpc>
              <a:spcBef>
                <a:spcPts val="0"/>
              </a:spcBef>
              <a:spcAft>
                <a:spcPts val="0"/>
              </a:spcAft>
            </a:pPr>
            <a:r>
              <a:rPr lang="ja-JP" altLang="en-US" sz="1200" dirty="0">
                <a:solidFill>
                  <a:prstClr val="black"/>
                </a:solidFill>
                <a:latin typeface="ＭＳ Ｐ明朝" panose="02020600040205080304" pitchFamily="18" charset="-128"/>
                <a:ea typeface="ＭＳ Ｐ明朝" panose="02020600040205080304" pitchFamily="18" charset="-128"/>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　プログラムの作成及び全国への普及</a:t>
            </a:r>
            <a:endParaRPr lang="en-US" altLang="ja-JP" sz="1200" dirty="0" smtClean="0">
              <a:solidFill>
                <a:prstClr val="black"/>
              </a:solidFill>
              <a:latin typeface="ＭＳ Ｐ明朝" panose="02020600040205080304" pitchFamily="18" charset="-128"/>
              <a:ea typeface="ＭＳ Ｐ明朝" panose="02020600040205080304" pitchFamily="18" charset="-128"/>
            </a:endParaRPr>
          </a:p>
          <a:p>
            <a:pPr marL="95250" indent="-95250" fontAlgn="auto">
              <a:lnSpc>
                <a:spcPts val="1300"/>
              </a:lnSpc>
              <a:spcBef>
                <a:spcPts val="0"/>
              </a:spcBef>
              <a:spcAft>
                <a:spcPts val="0"/>
              </a:spcAft>
            </a:pPr>
            <a:r>
              <a:rPr lang="ja-JP" altLang="en-US" sz="1200" dirty="0">
                <a:solidFill>
                  <a:prstClr val="black"/>
                </a:solidFill>
                <a:latin typeface="ＭＳ Ｐ明朝" panose="02020600040205080304" pitchFamily="18" charset="-128"/>
                <a:ea typeface="ＭＳ Ｐ明朝" panose="02020600040205080304" pitchFamily="18" charset="-128"/>
              </a:rPr>
              <a:t>  ・</a:t>
            </a:r>
            <a:r>
              <a:rPr lang="ja-JP" altLang="en-US" sz="1200" spc="-150" dirty="0">
                <a:solidFill>
                  <a:prstClr val="black"/>
                </a:solidFill>
                <a:latin typeface="ＭＳ Ｐ明朝" panose="02020600040205080304" pitchFamily="18" charset="-128"/>
                <a:ea typeface="ＭＳ Ｐ明朝" panose="02020600040205080304" pitchFamily="18" charset="-128"/>
              </a:rPr>
              <a:t>役員候補段階の女性を対象にしたリーダー育成研修等の先進的な</a:t>
            </a:r>
            <a:r>
              <a:rPr lang="ja-JP" altLang="en-US" sz="1200" spc="-150" dirty="0" smtClean="0">
                <a:solidFill>
                  <a:prstClr val="black"/>
                </a:solidFill>
                <a:latin typeface="ＭＳ Ｐ明朝" panose="02020600040205080304" pitchFamily="18" charset="-128"/>
                <a:ea typeface="ＭＳ Ｐ明朝" panose="02020600040205080304" pitchFamily="18" charset="-128"/>
              </a:rPr>
              <a:t>取組</a:t>
            </a:r>
            <a:r>
              <a:rPr lang="ja-JP" altLang="en-US" sz="1200" spc="-150" dirty="0">
                <a:solidFill>
                  <a:prstClr val="black"/>
                </a:solidFill>
                <a:latin typeface="ＭＳ Ｐ明朝" panose="02020600040205080304" pitchFamily="18" charset="-128"/>
                <a:ea typeface="ＭＳ Ｐ明朝" panose="02020600040205080304" pitchFamily="18" charset="-128"/>
              </a:rPr>
              <a:t>の</a:t>
            </a:r>
            <a:r>
              <a:rPr lang="ja-JP" altLang="en-US" sz="1200" spc="-150" dirty="0" smtClean="0">
                <a:solidFill>
                  <a:prstClr val="black"/>
                </a:solidFill>
                <a:latin typeface="ＭＳ Ｐ明朝" panose="02020600040205080304" pitchFamily="18" charset="-128"/>
                <a:ea typeface="ＭＳ Ｐ明朝" panose="02020600040205080304" pitchFamily="18" charset="-128"/>
              </a:rPr>
              <a:t>推進</a:t>
            </a:r>
            <a:endParaRPr lang="en-US" altLang="ja-JP" sz="1200" spc="-150" dirty="0" smtClean="0">
              <a:solidFill>
                <a:prstClr val="black"/>
              </a:solidFill>
              <a:latin typeface="ＭＳ Ｐ明朝" panose="02020600040205080304" pitchFamily="18" charset="-128"/>
              <a:ea typeface="ＭＳ Ｐ明朝" panose="02020600040205080304" pitchFamily="18" charset="-128"/>
            </a:endParaRPr>
          </a:p>
          <a:p>
            <a:pPr marL="95250" indent="-95250" fontAlgn="auto">
              <a:lnSpc>
                <a:spcPts val="1300"/>
              </a:lnSpc>
              <a:spcBef>
                <a:spcPts val="0"/>
              </a:spcBef>
              <a:spcAft>
                <a:spcPts val="0"/>
              </a:spcAft>
            </a:pPr>
            <a:r>
              <a:rPr lang="ja-JP" altLang="en-US" sz="1200" dirty="0" smtClean="0">
                <a:solidFill>
                  <a:prstClr val="black"/>
                </a:solidFill>
                <a:latin typeface="ＭＳ Ｐ明朝" panose="02020600040205080304" pitchFamily="18" charset="-128"/>
                <a:ea typeface="ＭＳ Ｐ明朝" panose="02020600040205080304" pitchFamily="18" charset="-128"/>
              </a:rPr>
              <a:t>　・女性の活躍に積極的な企業が資本市場で評価されるよう、女性役員</a:t>
            </a:r>
            <a:endParaRPr lang="en-US" altLang="ja-JP" sz="1200" dirty="0" smtClean="0">
              <a:solidFill>
                <a:prstClr val="black"/>
              </a:solidFill>
              <a:latin typeface="ＭＳ Ｐ明朝" panose="02020600040205080304" pitchFamily="18" charset="-128"/>
              <a:ea typeface="ＭＳ Ｐ明朝" panose="02020600040205080304" pitchFamily="18" charset="-128"/>
            </a:endParaRPr>
          </a:p>
          <a:p>
            <a:pPr marL="95250" indent="-95250" fontAlgn="auto">
              <a:lnSpc>
                <a:spcPts val="1300"/>
              </a:lnSpc>
              <a:spcBef>
                <a:spcPts val="0"/>
              </a:spcBef>
              <a:spcAft>
                <a:spcPts val="0"/>
              </a:spcAft>
            </a:pPr>
            <a:r>
              <a:rPr lang="ja-JP" altLang="en-US" sz="1200" dirty="0">
                <a:solidFill>
                  <a:prstClr val="black"/>
                </a:solidFill>
                <a:latin typeface="ＭＳ Ｐ明朝" panose="02020600040205080304" pitchFamily="18" charset="-128"/>
                <a:ea typeface="ＭＳ Ｐ明朝" panose="02020600040205080304" pitchFamily="18" charset="-128"/>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　情報の一元的な提供　</a:t>
            </a:r>
            <a:endParaRPr lang="en-US" altLang="ja-JP" sz="1200" dirty="0" smtClean="0">
              <a:solidFill>
                <a:prstClr val="black"/>
              </a:solidFill>
              <a:latin typeface="ＭＳ Ｐ明朝" panose="02020600040205080304" pitchFamily="18" charset="-128"/>
              <a:ea typeface="ＭＳ Ｐ明朝" panose="02020600040205080304" pitchFamily="18" charset="-128"/>
            </a:endParaRPr>
          </a:p>
          <a:p>
            <a:pPr marL="95250" indent="-95250" fontAlgn="auto">
              <a:lnSpc>
                <a:spcPts val="1300"/>
              </a:lnSpc>
              <a:spcBef>
                <a:spcPts val="0"/>
              </a:spcBef>
              <a:spcAft>
                <a:spcPts val="0"/>
              </a:spcAft>
            </a:pPr>
            <a:r>
              <a:rPr lang="ja-JP" altLang="en-US" sz="1200" dirty="0" smtClean="0">
                <a:solidFill>
                  <a:prstClr val="black"/>
                </a:solidFill>
                <a:latin typeface="ＭＳ Ｐ明朝" panose="02020600040205080304" pitchFamily="18" charset="-128"/>
                <a:ea typeface="ＭＳ Ｐ明朝" panose="02020600040205080304" pitchFamily="18" charset="-128"/>
              </a:rPr>
              <a:t>　・女性活躍推進法に基づく推進計画等による地方公共団体の女性活</a:t>
            </a:r>
            <a:endParaRPr lang="en-US" altLang="ja-JP" sz="1200" dirty="0" smtClean="0">
              <a:solidFill>
                <a:prstClr val="black"/>
              </a:solidFill>
              <a:latin typeface="ＭＳ Ｐ明朝" panose="02020600040205080304" pitchFamily="18" charset="-128"/>
              <a:ea typeface="ＭＳ Ｐ明朝" panose="02020600040205080304" pitchFamily="18" charset="-128"/>
            </a:endParaRPr>
          </a:p>
          <a:p>
            <a:pPr marL="95250" indent="-95250" fontAlgn="auto">
              <a:lnSpc>
                <a:spcPts val="1300"/>
              </a:lnSpc>
              <a:spcBef>
                <a:spcPts val="0"/>
              </a:spcBef>
              <a:spcAft>
                <a:spcPts val="0"/>
              </a:spcAft>
            </a:pPr>
            <a:r>
              <a:rPr lang="ja-JP" altLang="en-US" sz="1200" dirty="0">
                <a:solidFill>
                  <a:prstClr val="black"/>
                </a:solidFill>
                <a:latin typeface="ＭＳ Ｐ明朝" panose="02020600040205080304" pitchFamily="18" charset="-128"/>
                <a:ea typeface="ＭＳ Ｐ明朝" panose="02020600040205080304" pitchFamily="18" charset="-128"/>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　躍推進施策の支援　等</a:t>
            </a:r>
            <a:endParaRPr lang="en-US" altLang="ja-JP" sz="1200" dirty="0" smtClean="0">
              <a:solidFill>
                <a:prstClr val="black"/>
              </a:solidFill>
              <a:latin typeface="ＭＳ Ｐ明朝" panose="02020600040205080304" pitchFamily="18" charset="-128"/>
              <a:ea typeface="ＭＳ Ｐ明朝" panose="02020600040205080304" pitchFamily="18" charset="-128"/>
            </a:endParaRPr>
          </a:p>
          <a:p>
            <a:pPr marL="95250" indent="-95250" fontAlgn="auto">
              <a:lnSpc>
                <a:spcPts val="1300"/>
              </a:lnSpc>
              <a:spcBef>
                <a:spcPts val="0"/>
              </a:spcBef>
              <a:spcAft>
                <a:spcPts val="0"/>
              </a:spcAft>
            </a:pPr>
            <a:endParaRPr lang="en-US" altLang="ja-JP" sz="1200" dirty="0" smtClean="0">
              <a:solidFill>
                <a:prstClr val="black"/>
              </a:solidFill>
              <a:latin typeface="ＭＳ ゴシック" panose="020B0609070205080204" pitchFamily="49" charset="-128"/>
              <a:ea typeface="ＭＳ ゴシック" panose="020B0609070205080204" pitchFamily="49" charset="-128"/>
            </a:endParaRPr>
          </a:p>
          <a:p>
            <a:pPr marL="95250" indent="-95250" fontAlgn="auto">
              <a:lnSpc>
                <a:spcPts val="1300"/>
              </a:lnSpc>
              <a:spcBef>
                <a:spcPts val="0"/>
              </a:spcBef>
              <a:spcAft>
                <a:spcPts val="0"/>
              </a:spcAft>
            </a:pPr>
            <a:r>
              <a:rPr lang="ja-JP" altLang="en-US" sz="1200" dirty="0">
                <a:solidFill>
                  <a:prstClr val="black"/>
                </a:solidFill>
                <a:latin typeface="ＭＳ ゴシック" panose="020B0609070205080204" pitchFamily="49" charset="-128"/>
                <a:ea typeface="ＭＳ ゴシック" panose="020B0609070205080204" pitchFamily="49" charset="-128"/>
              </a:rPr>
              <a:t>○女性の新しいキャリア・ステージの形である</a:t>
            </a:r>
            <a:r>
              <a:rPr lang="ja-JP" altLang="en-US" sz="1200" dirty="0" smtClean="0">
                <a:solidFill>
                  <a:prstClr val="black"/>
                </a:solidFill>
                <a:latin typeface="ＭＳ ゴシック" panose="020B0609070205080204" pitchFamily="49" charset="-128"/>
                <a:ea typeface="ＭＳ ゴシック" panose="020B0609070205080204" pitchFamily="49" charset="-128"/>
              </a:rPr>
              <a:t>起業への支援強化</a:t>
            </a:r>
            <a:endParaRPr lang="ja-JP" altLang="en-US" sz="1200" dirty="0">
              <a:solidFill>
                <a:prstClr val="black"/>
              </a:solidFill>
              <a:latin typeface="ＭＳ ゴシック" panose="020B0609070205080204" pitchFamily="49" charset="-128"/>
              <a:ea typeface="ＭＳ ゴシック" panose="020B0609070205080204" pitchFamily="49" charset="-128"/>
            </a:endParaRPr>
          </a:p>
          <a:p>
            <a:pPr marL="95250" indent="-95250" fontAlgn="auto">
              <a:lnSpc>
                <a:spcPts val="1300"/>
              </a:lnSpc>
              <a:spcBef>
                <a:spcPts val="0"/>
              </a:spcBef>
              <a:spcAft>
                <a:spcPts val="0"/>
              </a:spcAft>
            </a:pPr>
            <a:r>
              <a:rPr lang="en-US" altLang="ja-JP" sz="1200" dirty="0" smtClean="0">
                <a:solidFill>
                  <a:prstClr val="black"/>
                </a:solidFill>
                <a:latin typeface="ＭＳ Ｐ明朝" panose="02020600040205080304" pitchFamily="18" charset="-128"/>
                <a:ea typeface="ＭＳ Ｐ明朝" panose="02020600040205080304" pitchFamily="18" charset="-128"/>
              </a:rPr>
              <a:t> </a:t>
            </a:r>
            <a:r>
              <a:rPr lang="ja-JP" altLang="en-US" sz="1200" dirty="0">
                <a:solidFill>
                  <a:prstClr val="black"/>
                </a:solidFill>
                <a:latin typeface="ＭＳ Ｐ明朝" panose="02020600040205080304" pitchFamily="18" charset="-128"/>
                <a:ea typeface="ＭＳ Ｐ明朝" panose="02020600040205080304" pitchFamily="18" charset="-128"/>
              </a:rPr>
              <a:t> ・</a:t>
            </a:r>
            <a:r>
              <a:rPr lang="ja-JP" altLang="en-US" sz="1200" spc="-150" dirty="0">
                <a:solidFill>
                  <a:prstClr val="black"/>
                </a:solidFill>
                <a:latin typeface="ＭＳ Ｐ明朝" panose="02020600040205080304" pitchFamily="18" charset="-128"/>
                <a:ea typeface="ＭＳ Ｐ明朝" panose="02020600040205080304" pitchFamily="18" charset="-128"/>
              </a:rPr>
              <a:t>「女性起業家等支援ネットワーク</a:t>
            </a:r>
            <a:r>
              <a:rPr lang="ja-JP" altLang="en-US" sz="1200" spc="-150" dirty="0" smtClean="0">
                <a:solidFill>
                  <a:prstClr val="black"/>
                </a:solidFill>
                <a:latin typeface="ＭＳ Ｐ明朝" panose="02020600040205080304" pitchFamily="18" charset="-128"/>
                <a:ea typeface="ＭＳ Ｐ明朝" panose="02020600040205080304" pitchFamily="18" charset="-128"/>
              </a:rPr>
              <a:t>」</a:t>
            </a:r>
            <a:r>
              <a:rPr lang="ja-JP" altLang="en-US" sz="1200" dirty="0">
                <a:solidFill>
                  <a:prstClr val="black"/>
                </a:solidFill>
                <a:latin typeface="ＭＳ Ｐ明朝" panose="02020600040205080304" pitchFamily="18" charset="-128"/>
                <a:ea typeface="ＭＳ Ｐ明朝" panose="02020600040205080304" pitchFamily="18" charset="-128"/>
              </a:rPr>
              <a:t>を全国に</a:t>
            </a:r>
            <a:r>
              <a:rPr lang="ja-JP" altLang="en-US" sz="1200" dirty="0" smtClean="0">
                <a:solidFill>
                  <a:prstClr val="black"/>
                </a:solidFill>
                <a:latin typeface="ＭＳ Ｐ明朝" panose="02020600040205080304" pitchFamily="18" charset="-128"/>
                <a:ea typeface="ＭＳ Ｐ明朝" panose="02020600040205080304" pitchFamily="18" charset="-128"/>
              </a:rPr>
              <a:t>構築</a:t>
            </a:r>
            <a:r>
              <a:rPr lang="ja-JP" altLang="en-US" sz="1200" spc="-150" dirty="0" smtClean="0">
                <a:solidFill>
                  <a:prstClr val="black"/>
                </a:solidFill>
                <a:latin typeface="ＭＳ Ｐ明朝" panose="02020600040205080304" pitchFamily="18" charset="-128"/>
                <a:ea typeface="ＭＳ Ｐ明朝" panose="02020600040205080304" pitchFamily="18" charset="-128"/>
              </a:rPr>
              <a:t>、事業の継続支援　等</a:t>
            </a:r>
            <a:endParaRPr lang="ja-JP" altLang="en-US" sz="1200" spc="-150" dirty="0">
              <a:solidFill>
                <a:prstClr val="black"/>
              </a:solidFill>
              <a:latin typeface="ＭＳ Ｐ明朝" panose="02020600040205080304" pitchFamily="18" charset="-128"/>
              <a:ea typeface="ＭＳ Ｐ明朝" panose="02020600040205080304" pitchFamily="18" charset="-128"/>
            </a:endParaRPr>
          </a:p>
          <a:p>
            <a:pPr marL="95250" indent="-95250" fontAlgn="auto">
              <a:lnSpc>
                <a:spcPts val="1300"/>
              </a:lnSpc>
              <a:spcBef>
                <a:spcPts val="0"/>
              </a:spcBef>
              <a:spcAft>
                <a:spcPts val="0"/>
              </a:spcAft>
            </a:pPr>
            <a:endParaRPr lang="en-US" altLang="ja-JP" sz="1200" dirty="0">
              <a:solidFill>
                <a:prstClr val="black"/>
              </a:solidFill>
              <a:latin typeface="ＭＳ Ｐ明朝" panose="02020600040205080304" pitchFamily="18" charset="-128"/>
              <a:ea typeface="ＭＳ Ｐ明朝" panose="02020600040205080304" pitchFamily="18" charset="-128"/>
            </a:endParaRPr>
          </a:p>
          <a:p>
            <a:pPr marL="95250" indent="-95250" fontAlgn="auto">
              <a:lnSpc>
                <a:spcPts val="1300"/>
              </a:lnSpc>
              <a:spcBef>
                <a:spcPts val="0"/>
              </a:spcBef>
              <a:spcAft>
                <a:spcPts val="0"/>
              </a:spcAft>
            </a:pPr>
            <a:r>
              <a:rPr lang="ja-JP" altLang="en-US" sz="1200" dirty="0" smtClean="0">
                <a:solidFill>
                  <a:prstClr val="black"/>
                </a:solidFill>
                <a:latin typeface="ＭＳ Ｐゴシック" panose="020B0600070205080204" pitchFamily="50" charset="-128"/>
              </a:rPr>
              <a:t>○農山</a:t>
            </a:r>
            <a:r>
              <a:rPr lang="ja-JP" altLang="en-US" sz="1200" dirty="0">
                <a:solidFill>
                  <a:prstClr val="black"/>
                </a:solidFill>
                <a:latin typeface="ＭＳ Ｐゴシック" panose="020B0600070205080204" pitchFamily="50" charset="-128"/>
              </a:rPr>
              <a:t>漁村における女性リーダーの</a:t>
            </a:r>
            <a:r>
              <a:rPr lang="ja-JP" altLang="en-US" sz="1200" dirty="0" smtClean="0">
                <a:solidFill>
                  <a:prstClr val="black"/>
                </a:solidFill>
                <a:latin typeface="ＭＳ Ｐゴシック" panose="020B0600070205080204" pitchFamily="50" charset="-128"/>
              </a:rPr>
              <a:t>育成</a:t>
            </a:r>
            <a:r>
              <a:rPr lang="ja-JP" altLang="en-US" sz="1200" dirty="0" smtClean="0">
                <a:solidFill>
                  <a:prstClr val="black"/>
                </a:solidFill>
                <a:latin typeface="ＭＳ Ｐ明朝" panose="02020600040205080304" pitchFamily="18" charset="-128"/>
                <a:ea typeface="ＭＳ Ｐ明朝" panose="02020600040205080304" pitchFamily="18" charset="-128"/>
              </a:rPr>
              <a:t>　　　　　　　　　　</a:t>
            </a:r>
            <a:endParaRPr lang="en-US" altLang="ja-JP" sz="1200" dirty="0">
              <a:solidFill>
                <a:prstClr val="black"/>
              </a:solidFill>
              <a:latin typeface="ＭＳ Ｐ明朝" panose="02020600040205080304" pitchFamily="18" charset="-128"/>
              <a:ea typeface="ＭＳ Ｐ明朝" panose="02020600040205080304" pitchFamily="18" charset="-128"/>
            </a:endParaRPr>
          </a:p>
          <a:p>
            <a:pPr marL="95250" indent="-95250" fontAlgn="auto">
              <a:lnSpc>
                <a:spcPts val="1300"/>
              </a:lnSpc>
              <a:spcBef>
                <a:spcPts val="0"/>
              </a:spcBef>
              <a:spcAft>
                <a:spcPts val="0"/>
              </a:spcAft>
            </a:pPr>
            <a:r>
              <a:rPr lang="ja-JP" altLang="en-US" sz="1200" dirty="0">
                <a:solidFill>
                  <a:prstClr val="black"/>
                </a:solidFill>
                <a:latin typeface="ＭＳ Ｐ明朝" panose="02020600040205080304" pitchFamily="18" charset="-128"/>
                <a:ea typeface="ＭＳ Ｐ明朝" panose="02020600040205080304" pitchFamily="18" charset="-128"/>
              </a:rPr>
              <a:t> ・農山漁村において将来指導的地位を担うことのできる女性の人材プールを厚くするための人材育成</a:t>
            </a:r>
            <a:r>
              <a:rPr lang="ja-JP" altLang="en-US" sz="1200" dirty="0" smtClean="0">
                <a:solidFill>
                  <a:prstClr val="black"/>
                </a:solidFill>
                <a:latin typeface="ＭＳ Ｐ明朝" panose="02020600040205080304" pitchFamily="18" charset="-128"/>
                <a:ea typeface="ＭＳ Ｐ明朝" panose="02020600040205080304" pitchFamily="18" charset="-128"/>
              </a:rPr>
              <a:t>支援の強化　等</a:t>
            </a:r>
            <a:endParaRPr lang="en-US" altLang="ja-JP" sz="1200" dirty="0" smtClean="0">
              <a:solidFill>
                <a:prstClr val="black"/>
              </a:solidFill>
              <a:latin typeface="ＭＳ Ｐ明朝" panose="02020600040205080304" pitchFamily="18" charset="-128"/>
              <a:ea typeface="ＭＳ Ｐ明朝" panose="02020600040205080304" pitchFamily="18" charset="-128"/>
            </a:endParaRPr>
          </a:p>
          <a:p>
            <a:pPr marL="95250" indent="-95250" fontAlgn="auto">
              <a:lnSpc>
                <a:spcPts val="1300"/>
              </a:lnSpc>
              <a:spcBef>
                <a:spcPts val="0"/>
              </a:spcBef>
              <a:spcAft>
                <a:spcPts val="0"/>
              </a:spcAft>
            </a:pPr>
            <a:endParaRPr lang="en-US" altLang="ja-JP" sz="1200" dirty="0" smtClean="0">
              <a:solidFill>
                <a:prstClr val="black"/>
              </a:solidFill>
              <a:latin typeface="ＭＳ Ｐ明朝" panose="02020600040205080304" pitchFamily="18" charset="-128"/>
              <a:ea typeface="ＭＳ Ｐ明朝" panose="02020600040205080304" pitchFamily="18" charset="-128"/>
            </a:endParaRPr>
          </a:p>
          <a:p>
            <a:pPr marL="95250" indent="-95250" fontAlgn="auto">
              <a:lnSpc>
                <a:spcPts val="1300"/>
              </a:lnSpc>
              <a:spcBef>
                <a:spcPts val="0"/>
              </a:spcBef>
              <a:spcAft>
                <a:spcPts val="0"/>
              </a:spcAft>
            </a:pPr>
            <a:r>
              <a:rPr lang="ja-JP" altLang="en-US" sz="1200" dirty="0">
                <a:solidFill>
                  <a:prstClr val="black"/>
                </a:solidFill>
                <a:latin typeface="ＭＳ Ｐゴシック" panose="020B0600070205080204" pitchFamily="50" charset="-128"/>
              </a:rPr>
              <a:t>○職種・分野ごとの取組推進</a:t>
            </a:r>
            <a:endParaRPr lang="en-US" altLang="ja-JP" sz="1200" dirty="0">
              <a:solidFill>
                <a:prstClr val="black"/>
              </a:solidFill>
              <a:latin typeface="ＭＳ Ｐゴシック" panose="020B0600070205080204" pitchFamily="50" charset="-128"/>
            </a:endParaRPr>
          </a:p>
          <a:p>
            <a:pPr marL="95250" indent="-95250" fontAlgn="auto">
              <a:lnSpc>
                <a:spcPts val="1300"/>
              </a:lnSpc>
              <a:spcBef>
                <a:spcPts val="0"/>
              </a:spcBef>
              <a:spcAft>
                <a:spcPts val="0"/>
              </a:spcAft>
            </a:pPr>
            <a:r>
              <a:rPr lang="en-US" altLang="ja-JP" sz="1200" dirty="0">
                <a:solidFill>
                  <a:prstClr val="black"/>
                </a:solidFill>
                <a:latin typeface="ＭＳ Ｐ明朝" panose="02020600040205080304" pitchFamily="18" charset="-128"/>
                <a:ea typeface="ＭＳ Ｐ明朝" panose="02020600040205080304" pitchFamily="18" charset="-128"/>
              </a:rPr>
              <a:t> </a:t>
            </a:r>
            <a:r>
              <a:rPr lang="ja-JP" altLang="en-US" sz="1200" dirty="0">
                <a:solidFill>
                  <a:prstClr val="black"/>
                </a:solidFill>
                <a:latin typeface="ＭＳ Ｐ明朝" panose="02020600040205080304" pitchFamily="18" charset="-128"/>
                <a:ea typeface="ＭＳ Ｐ明朝" panose="02020600040205080304" pitchFamily="18" charset="-128"/>
              </a:rPr>
              <a:t>・消防吏員・消防団員等、消防・防災の現場で活躍する女性の参画拡大のための広報活動の強化、環境整備への支援　</a:t>
            </a:r>
            <a:endParaRPr lang="en-US" altLang="ja-JP" sz="1200" dirty="0">
              <a:solidFill>
                <a:prstClr val="black"/>
              </a:solidFill>
              <a:latin typeface="ＭＳ Ｐ明朝" panose="02020600040205080304" pitchFamily="18" charset="-128"/>
              <a:ea typeface="ＭＳ Ｐ明朝" panose="02020600040205080304" pitchFamily="18" charset="-128"/>
            </a:endParaRPr>
          </a:p>
          <a:p>
            <a:pPr marL="95250" indent="-95250" fontAlgn="auto">
              <a:lnSpc>
                <a:spcPts val="1300"/>
              </a:lnSpc>
              <a:spcBef>
                <a:spcPts val="0"/>
              </a:spcBef>
              <a:spcAft>
                <a:spcPts val="0"/>
              </a:spcAft>
            </a:pPr>
            <a:r>
              <a:rPr lang="en-US" altLang="ja-JP" sz="1200" dirty="0">
                <a:solidFill>
                  <a:prstClr val="black"/>
                </a:solidFill>
                <a:latin typeface="ＭＳ Ｐ明朝" panose="02020600040205080304" pitchFamily="18" charset="-128"/>
                <a:ea typeface="ＭＳ Ｐ明朝" panose="02020600040205080304" pitchFamily="18" charset="-128"/>
              </a:rPr>
              <a:t> </a:t>
            </a:r>
            <a:r>
              <a:rPr lang="ja-JP" altLang="en-US" sz="1200" dirty="0">
                <a:solidFill>
                  <a:prstClr val="black"/>
                </a:solidFill>
                <a:latin typeface="ＭＳ Ｐ明朝" panose="02020600040205080304" pitchFamily="18" charset="-128"/>
                <a:ea typeface="ＭＳ Ｐ明朝" panose="02020600040205080304" pitchFamily="18" charset="-128"/>
              </a:rPr>
              <a:t>・自治会・町内会等、地域に根差した組織・団体における女性の参画が進まない要因・課題等の分析　等</a:t>
            </a:r>
            <a:endParaRPr lang="en-US" altLang="ja-JP" sz="1200" dirty="0">
              <a:solidFill>
                <a:prstClr val="black"/>
              </a:solidFill>
              <a:latin typeface="ＭＳ Ｐ明朝" panose="02020600040205080304" pitchFamily="18" charset="-128"/>
              <a:ea typeface="ＭＳ Ｐ明朝" panose="02020600040205080304" pitchFamily="18" charset="-128"/>
            </a:endParaRPr>
          </a:p>
          <a:p>
            <a:pPr marL="95250" indent="-95250" fontAlgn="auto">
              <a:lnSpc>
                <a:spcPts val="1300"/>
              </a:lnSpc>
              <a:spcBef>
                <a:spcPts val="0"/>
              </a:spcBef>
              <a:spcAft>
                <a:spcPts val="0"/>
              </a:spcAft>
            </a:pPr>
            <a:endParaRPr lang="en-US" altLang="ja-JP" sz="1200" dirty="0" smtClean="0">
              <a:solidFill>
                <a:prstClr val="black"/>
              </a:solidFill>
              <a:latin typeface="ＭＳ Ｐ明朝" panose="02020600040205080304" pitchFamily="18" charset="-128"/>
              <a:ea typeface="ＭＳ Ｐ明朝" panose="02020600040205080304" pitchFamily="18" charset="-128"/>
            </a:endParaRPr>
          </a:p>
        </p:txBody>
      </p:sp>
      <p:sp>
        <p:nvSpPr>
          <p:cNvPr id="6" name="スライド番号プレースホルダー 3"/>
          <p:cNvSpPr>
            <a:spLocks noGrp="1"/>
          </p:cNvSpPr>
          <p:nvPr>
            <p:ph type="sldNum" sz="quarter" idx="12"/>
          </p:nvPr>
        </p:nvSpPr>
        <p:spPr>
          <a:xfrm>
            <a:off x="7864152" y="6489816"/>
            <a:ext cx="2057400" cy="365125"/>
          </a:xfrm>
        </p:spPr>
        <p:txBody>
          <a:bodyPr/>
          <a:lstStyle/>
          <a:p>
            <a:r>
              <a:rPr lang="en-US" altLang="ja-JP" sz="1600" dirty="0" smtClean="0">
                <a:solidFill>
                  <a:prstClr val="black">
                    <a:tint val="75000"/>
                  </a:prstClr>
                </a:solidFill>
              </a:rPr>
              <a:t>6</a:t>
            </a:r>
            <a:endParaRPr lang="ja-JP" altLang="en-US" sz="1600" dirty="0">
              <a:solidFill>
                <a:prstClr val="black">
                  <a:tint val="75000"/>
                </a:prstClr>
              </a:solidFill>
            </a:endParaRPr>
          </a:p>
        </p:txBody>
      </p:sp>
    </p:spTree>
    <p:extLst>
      <p:ext uri="{BB962C8B-B14F-4D97-AF65-F5344CB8AC3E}">
        <p14:creationId xmlns:p14="http://schemas.microsoft.com/office/powerpoint/2010/main" val="983327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5044381" y="2139804"/>
            <a:ext cx="4730709" cy="4566713"/>
          </a:xfrm>
          <a:prstGeom prst="rect">
            <a:avLst/>
          </a:prstGeom>
          <a:ln>
            <a:solidFill>
              <a:srgbClr val="FF0066"/>
            </a:solidFill>
          </a:ln>
        </p:spPr>
        <p:style>
          <a:lnRef idx="2">
            <a:schemeClr val="accent4"/>
          </a:lnRef>
          <a:fillRef idx="1">
            <a:schemeClr val="lt1"/>
          </a:fillRef>
          <a:effectRef idx="0">
            <a:schemeClr val="accent4"/>
          </a:effectRef>
          <a:fontRef idx="minor">
            <a:schemeClr val="dk1"/>
          </a:fontRef>
        </p:style>
        <p:txBody>
          <a:bodyPr rtlCol="0" anchor="t"/>
          <a:lstStyle/>
          <a:p>
            <a:pPr fontAlgn="auto">
              <a:lnSpc>
                <a:spcPts val="1700"/>
              </a:lnSpc>
              <a:spcBef>
                <a:spcPts val="0"/>
              </a:spcBef>
              <a:spcAft>
                <a:spcPts val="0"/>
              </a:spcAft>
            </a:pPr>
            <a:r>
              <a:rPr lang="ja-JP" altLang="en-US" sz="1400" dirty="0" smtClean="0">
                <a:solidFill>
                  <a:prstClr val="black"/>
                </a:solidFill>
                <a:latin typeface="ＭＳ Ｐゴシック" panose="020B0600070205080204" pitchFamily="50" charset="-128"/>
              </a:rPr>
              <a:t>１．子育て基盤等の整備</a:t>
            </a:r>
            <a:endParaRPr lang="en-US" altLang="ja-JP" sz="1400" strike="sngStrike" dirty="0">
              <a:solidFill>
                <a:prstClr val="black"/>
              </a:solidFill>
              <a:latin typeface="ＭＳ Ｐゴシック" panose="020B0600070205080204" pitchFamily="50" charset="-128"/>
            </a:endParaRPr>
          </a:p>
          <a:p>
            <a:pPr fontAlgn="auto">
              <a:lnSpc>
                <a:spcPts val="1700"/>
              </a:lnSpc>
              <a:spcBef>
                <a:spcPts val="0"/>
              </a:spcBef>
              <a:spcAft>
                <a:spcPts val="0"/>
              </a:spcAft>
            </a:pPr>
            <a:r>
              <a:rPr lang="ja-JP" altLang="en-US" sz="1200" dirty="0">
                <a:solidFill>
                  <a:prstClr val="black"/>
                </a:solidFill>
                <a:latin typeface="ＭＳ ゴシック" panose="020B0609070205080204" pitchFamily="49" charset="-128"/>
                <a:ea typeface="ＭＳ ゴシック" panose="020B0609070205080204" pitchFamily="49" charset="-128"/>
              </a:rPr>
              <a:t>○待機児童解消に向けた子育て基盤の整備</a:t>
            </a:r>
            <a:endParaRPr lang="en-US" altLang="ja-JP" sz="1200" dirty="0">
              <a:solidFill>
                <a:prstClr val="black"/>
              </a:solidFill>
              <a:latin typeface="ＭＳ ゴシック" panose="020B0609070205080204" pitchFamily="49" charset="-128"/>
              <a:ea typeface="ＭＳ ゴシック" panose="020B0609070205080204" pitchFamily="49" charset="-128"/>
            </a:endParaRPr>
          </a:p>
          <a:p>
            <a:pPr fontAlgn="auto">
              <a:lnSpc>
                <a:spcPts val="1700"/>
              </a:lnSpc>
              <a:spcBef>
                <a:spcPts val="0"/>
              </a:spcBef>
              <a:spcAft>
                <a:spcPts val="0"/>
              </a:spcAft>
            </a:pPr>
            <a:r>
              <a:rPr lang="ja-JP" altLang="en-US" sz="1200" dirty="0">
                <a:solidFill>
                  <a:prstClr val="black"/>
                </a:solidFill>
                <a:latin typeface="ＭＳ ゴシック" panose="020B0609070205080204" pitchFamily="49" charset="-128"/>
                <a:ea typeface="ＭＳ ゴシック" panose="020B0609070205080204" pitchFamily="49" charset="-128"/>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rPr>
              <a:t>・</a:t>
            </a:r>
            <a:r>
              <a:rPr lang="ja-JP" altLang="en-US" sz="1200" spc="-150" dirty="0">
                <a:solidFill>
                  <a:prstClr val="black"/>
                </a:solidFill>
                <a:latin typeface="ＭＳ Ｐ明朝" panose="02020600040205080304" pitchFamily="18" charset="-128"/>
                <a:ea typeface="ＭＳ Ｐ明朝" panose="02020600040205080304" pitchFamily="18" charset="-128"/>
              </a:rPr>
              <a:t>子ども・子育て支援新制度における幼児教育・保育</a:t>
            </a:r>
            <a:r>
              <a:rPr lang="ja-JP" altLang="en-US" sz="1200" spc="-150" dirty="0" smtClean="0">
                <a:solidFill>
                  <a:prstClr val="black"/>
                </a:solidFill>
                <a:latin typeface="ＭＳ Ｐ明朝" panose="02020600040205080304" pitchFamily="18" charset="-128"/>
                <a:ea typeface="ＭＳ Ｐ明朝" panose="02020600040205080304" pitchFamily="18" charset="-128"/>
              </a:rPr>
              <a:t>・子育て支援の</a:t>
            </a:r>
            <a:r>
              <a:rPr lang="ja-JP" altLang="en-US" sz="1200" spc="-150" dirty="0">
                <a:solidFill>
                  <a:prstClr val="black"/>
                </a:solidFill>
                <a:latin typeface="ＭＳ Ｐ明朝" panose="02020600040205080304" pitchFamily="18" charset="-128"/>
                <a:ea typeface="ＭＳ Ｐ明朝" panose="02020600040205080304" pitchFamily="18" charset="-128"/>
              </a:rPr>
              <a:t>「量的拡充</a:t>
            </a:r>
            <a:r>
              <a:rPr lang="ja-JP" altLang="en-US" sz="1200" spc="-150" dirty="0" smtClean="0">
                <a:solidFill>
                  <a:prstClr val="black"/>
                </a:solidFill>
                <a:latin typeface="ＭＳ Ｐ明朝" panose="02020600040205080304" pitchFamily="18" charset="-128"/>
                <a:ea typeface="ＭＳ Ｐ明朝" panose="02020600040205080304" pitchFamily="18" charset="-128"/>
              </a:rPr>
              <a:t>」</a:t>
            </a:r>
            <a:endParaRPr lang="en-US" altLang="ja-JP" sz="1200" spc="-150" dirty="0" smtClean="0">
              <a:solidFill>
                <a:prstClr val="black"/>
              </a:solidFill>
              <a:latin typeface="ＭＳ Ｐ明朝" panose="02020600040205080304" pitchFamily="18" charset="-128"/>
              <a:ea typeface="ＭＳ Ｐ明朝" panose="02020600040205080304" pitchFamily="18" charset="-128"/>
            </a:endParaRPr>
          </a:p>
          <a:p>
            <a:pPr fontAlgn="auto">
              <a:lnSpc>
                <a:spcPts val="1700"/>
              </a:lnSpc>
              <a:spcBef>
                <a:spcPts val="0"/>
              </a:spcBef>
              <a:spcAft>
                <a:spcPts val="0"/>
              </a:spcAft>
            </a:pPr>
            <a:r>
              <a:rPr lang="ja-JP" altLang="en-US" sz="1200" spc="-150" dirty="0">
                <a:solidFill>
                  <a:prstClr val="black"/>
                </a:solidFill>
                <a:latin typeface="ＭＳ Ｐ明朝" panose="02020600040205080304" pitchFamily="18" charset="-128"/>
                <a:ea typeface="ＭＳ Ｐ明朝" panose="02020600040205080304" pitchFamily="18" charset="-128"/>
              </a:rPr>
              <a:t>　</a:t>
            </a:r>
            <a:r>
              <a:rPr lang="ja-JP" altLang="en-US" sz="1200" spc="-150" dirty="0" smtClean="0">
                <a:solidFill>
                  <a:prstClr val="black"/>
                </a:solidFill>
                <a:latin typeface="ＭＳ Ｐ明朝" panose="02020600040205080304" pitchFamily="18" charset="-128"/>
                <a:ea typeface="ＭＳ Ｐ明朝" panose="02020600040205080304" pitchFamily="18" charset="-128"/>
              </a:rPr>
              <a:t>　　及び</a:t>
            </a:r>
            <a:r>
              <a:rPr lang="ja-JP" altLang="en-US" sz="1200" spc="-150" dirty="0">
                <a:solidFill>
                  <a:prstClr val="black"/>
                </a:solidFill>
                <a:latin typeface="ＭＳ Ｐ明朝" panose="02020600040205080304" pitchFamily="18" charset="-128"/>
                <a:ea typeface="ＭＳ Ｐ明朝" panose="02020600040205080304" pitchFamily="18" charset="-128"/>
              </a:rPr>
              <a:t>　「質の向上」を確実</a:t>
            </a:r>
            <a:r>
              <a:rPr lang="ja-JP" altLang="en-US" sz="1200" spc="-150" dirty="0" smtClean="0">
                <a:solidFill>
                  <a:prstClr val="black"/>
                </a:solidFill>
                <a:latin typeface="ＭＳ Ｐ明朝" panose="02020600040205080304" pitchFamily="18" charset="-128"/>
                <a:ea typeface="ＭＳ Ｐ明朝" panose="02020600040205080304" pitchFamily="18" charset="-128"/>
              </a:rPr>
              <a:t>に実施</a:t>
            </a:r>
            <a:endParaRPr lang="en-US" altLang="ja-JP" sz="1200" spc="-150" dirty="0">
              <a:solidFill>
                <a:prstClr val="black"/>
              </a:solidFill>
              <a:latin typeface="ＭＳ Ｐ明朝" panose="02020600040205080304" pitchFamily="18" charset="-128"/>
              <a:ea typeface="ＭＳ Ｐ明朝" panose="02020600040205080304" pitchFamily="18" charset="-128"/>
            </a:endParaRPr>
          </a:p>
          <a:p>
            <a:pPr fontAlgn="auto">
              <a:lnSpc>
                <a:spcPts val="1400"/>
              </a:lnSpc>
              <a:spcBef>
                <a:spcPts val="0"/>
              </a:spcBef>
              <a:spcAft>
                <a:spcPts val="0"/>
              </a:spcAft>
            </a:pPr>
            <a:r>
              <a:rPr lang="ja-JP" altLang="en-US" sz="1200" dirty="0">
                <a:solidFill>
                  <a:prstClr val="black"/>
                </a:solidFill>
                <a:latin typeface="ＭＳ Ｐ明朝" panose="02020600040205080304" pitchFamily="18" charset="-128"/>
                <a:ea typeface="ＭＳ Ｐ明朝" panose="02020600040205080304" pitchFamily="18" charset="-128"/>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a:t>
            </a:r>
            <a:r>
              <a:rPr lang="ja-JP" altLang="en-US" sz="1200" dirty="0">
                <a:solidFill>
                  <a:prstClr val="black"/>
                </a:solidFill>
                <a:latin typeface="ＭＳ Ｐ明朝" panose="02020600040205080304" pitchFamily="18" charset="-128"/>
                <a:ea typeface="ＭＳ Ｐ明朝" panose="02020600040205080304" pitchFamily="18" charset="-128"/>
              </a:rPr>
              <a:t>保育士の処遇改善や事業所内保育の整備　</a:t>
            </a:r>
            <a:r>
              <a:rPr lang="ja-JP" altLang="en-US" sz="1200" dirty="0" smtClean="0">
                <a:solidFill>
                  <a:prstClr val="black"/>
                </a:solidFill>
                <a:latin typeface="ＭＳ Ｐ明朝" panose="02020600040205080304" pitchFamily="18" charset="-128"/>
                <a:ea typeface="ＭＳ Ｐ明朝" panose="02020600040205080304" pitchFamily="18" charset="-128"/>
              </a:rPr>
              <a:t>等</a:t>
            </a:r>
            <a:endParaRPr lang="en-US" altLang="ja-JP" sz="1200" dirty="0" smtClean="0">
              <a:solidFill>
                <a:prstClr val="black"/>
              </a:solidFill>
              <a:latin typeface="ＭＳ Ｐ明朝" panose="02020600040205080304" pitchFamily="18" charset="-128"/>
              <a:ea typeface="ＭＳ Ｐ明朝" panose="02020600040205080304" pitchFamily="18" charset="-128"/>
            </a:endParaRPr>
          </a:p>
          <a:p>
            <a:pPr fontAlgn="auto">
              <a:lnSpc>
                <a:spcPts val="800"/>
              </a:lnSpc>
              <a:spcBef>
                <a:spcPts val="0"/>
              </a:spcBef>
              <a:spcAft>
                <a:spcPts val="0"/>
              </a:spcAft>
            </a:pPr>
            <a:endParaRPr lang="en-US" altLang="ja-JP" sz="1200" dirty="0">
              <a:solidFill>
                <a:prstClr val="black"/>
              </a:solidFill>
              <a:latin typeface="ＭＳ ゴシック" panose="020B0609070205080204" pitchFamily="49" charset="-128"/>
              <a:ea typeface="ＭＳ ゴシック" panose="020B0609070205080204" pitchFamily="49" charset="-128"/>
            </a:endParaRPr>
          </a:p>
          <a:p>
            <a:pPr fontAlgn="auto">
              <a:lnSpc>
                <a:spcPts val="1700"/>
              </a:lnSpc>
              <a:spcBef>
                <a:spcPts val="0"/>
              </a:spcBef>
              <a:spcAft>
                <a:spcPts val="0"/>
              </a:spcAft>
            </a:pPr>
            <a:r>
              <a:rPr lang="ja-JP" altLang="en-US" sz="1200" dirty="0">
                <a:solidFill>
                  <a:prstClr val="black"/>
                </a:solidFill>
                <a:latin typeface="ＭＳ ゴシック" panose="020B0609070205080204" pitchFamily="49" charset="-128"/>
                <a:ea typeface="ＭＳ ゴシック" panose="020B0609070205080204" pitchFamily="49" charset="-128"/>
              </a:rPr>
              <a:t>○家事・</a:t>
            </a:r>
            <a:r>
              <a:rPr lang="ja-JP" altLang="en-US" sz="1200" dirty="0" smtClean="0">
                <a:solidFill>
                  <a:prstClr val="black"/>
                </a:solidFill>
                <a:latin typeface="ＭＳ ゴシック" panose="020B0609070205080204" pitchFamily="49" charset="-128"/>
                <a:ea typeface="ＭＳ ゴシック" panose="020B0609070205080204" pitchFamily="49" charset="-128"/>
              </a:rPr>
              <a:t>子育て・介護支援</a:t>
            </a:r>
            <a:r>
              <a:rPr lang="ja-JP" altLang="en-US" sz="1200" dirty="0">
                <a:solidFill>
                  <a:prstClr val="black"/>
                </a:solidFill>
                <a:latin typeface="ＭＳ ゴシック" panose="020B0609070205080204" pitchFamily="49" charset="-128"/>
                <a:ea typeface="ＭＳ ゴシック" panose="020B0609070205080204" pitchFamily="49" charset="-128"/>
              </a:rPr>
              <a:t>の充実</a:t>
            </a:r>
          </a:p>
          <a:p>
            <a:pPr fontAlgn="auto">
              <a:lnSpc>
                <a:spcPts val="1700"/>
              </a:lnSpc>
              <a:spcBef>
                <a:spcPts val="0"/>
              </a:spcBef>
              <a:spcAft>
                <a:spcPts val="0"/>
              </a:spcAft>
            </a:pPr>
            <a:r>
              <a:rPr lang="ja-JP" altLang="en-US" sz="1200" dirty="0">
                <a:solidFill>
                  <a:prstClr val="black"/>
                </a:solidFill>
                <a:latin typeface="ＭＳ Ｐ明朝" panose="02020600040205080304" pitchFamily="18" charset="-128"/>
                <a:ea typeface="ＭＳ Ｐ明朝" panose="02020600040205080304" pitchFamily="18" charset="-128"/>
              </a:rPr>
              <a:t>　・男性の家事・育児へ</a:t>
            </a:r>
            <a:r>
              <a:rPr lang="ja-JP" altLang="en-US" sz="1200" dirty="0" smtClean="0">
                <a:solidFill>
                  <a:prstClr val="black"/>
                </a:solidFill>
                <a:latin typeface="ＭＳ Ｐ明朝" panose="02020600040205080304" pitchFamily="18" charset="-128"/>
                <a:ea typeface="ＭＳ Ｐ明朝" panose="02020600040205080304" pitchFamily="18" charset="-128"/>
              </a:rPr>
              <a:t>の参画を</a:t>
            </a:r>
            <a:r>
              <a:rPr lang="ja-JP" altLang="en-US" sz="1200" dirty="0">
                <a:solidFill>
                  <a:prstClr val="black"/>
                </a:solidFill>
                <a:latin typeface="ＭＳ Ｐ明朝" panose="02020600040205080304" pitchFamily="18" charset="-128"/>
                <a:ea typeface="ＭＳ Ｐ明朝" panose="02020600040205080304" pitchFamily="18" charset="-128"/>
              </a:rPr>
              <a:t>容易と</a:t>
            </a:r>
            <a:r>
              <a:rPr lang="ja-JP" altLang="en-US" sz="1200" dirty="0" smtClean="0">
                <a:solidFill>
                  <a:prstClr val="black"/>
                </a:solidFill>
                <a:latin typeface="ＭＳ Ｐ明朝" panose="02020600040205080304" pitchFamily="18" charset="-128"/>
                <a:ea typeface="ＭＳ Ｐ明朝" panose="02020600040205080304" pitchFamily="18" charset="-128"/>
              </a:rPr>
              <a:t>なる商品開発等への企業</a:t>
            </a:r>
            <a:endParaRPr lang="en-US" altLang="ja-JP" sz="1200" dirty="0" smtClean="0">
              <a:solidFill>
                <a:prstClr val="black"/>
              </a:solidFill>
              <a:latin typeface="ＭＳ Ｐ明朝" panose="02020600040205080304" pitchFamily="18" charset="-128"/>
              <a:ea typeface="ＭＳ Ｐ明朝" panose="02020600040205080304" pitchFamily="18" charset="-128"/>
            </a:endParaRPr>
          </a:p>
          <a:p>
            <a:pPr fontAlgn="auto">
              <a:lnSpc>
                <a:spcPts val="1700"/>
              </a:lnSpc>
              <a:spcBef>
                <a:spcPts val="0"/>
              </a:spcBef>
              <a:spcAft>
                <a:spcPts val="0"/>
              </a:spcAft>
            </a:pPr>
            <a:r>
              <a:rPr lang="ja-JP" altLang="en-US" sz="1200" dirty="0">
                <a:solidFill>
                  <a:prstClr val="black"/>
                </a:solidFill>
                <a:latin typeface="ＭＳ Ｐ明朝" panose="02020600040205080304" pitchFamily="18" charset="-128"/>
                <a:ea typeface="ＭＳ Ｐ明朝" panose="02020600040205080304" pitchFamily="18" charset="-128"/>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　コンソーシアム</a:t>
            </a:r>
            <a:r>
              <a:rPr lang="ja-JP" altLang="en-US" sz="1200" dirty="0">
                <a:solidFill>
                  <a:prstClr val="black"/>
                </a:solidFill>
                <a:latin typeface="ＭＳ Ｐ明朝" panose="02020600040205080304" pitchFamily="18" charset="-128"/>
                <a:ea typeface="ＭＳ Ｐ明朝" panose="02020600040205080304" pitchFamily="18" charset="-128"/>
              </a:rPr>
              <a:t>組成の支援、家事</a:t>
            </a:r>
            <a:r>
              <a:rPr lang="ja-JP" altLang="en-US" sz="1200" dirty="0" smtClean="0">
                <a:solidFill>
                  <a:prstClr val="black"/>
                </a:solidFill>
                <a:latin typeface="ＭＳ Ｐ明朝" panose="02020600040205080304" pitchFamily="18" charset="-128"/>
                <a:ea typeface="ＭＳ Ｐ明朝" panose="02020600040205080304" pitchFamily="18" charset="-128"/>
              </a:rPr>
              <a:t>支援サービス</a:t>
            </a:r>
            <a:r>
              <a:rPr lang="ja-JP" altLang="en-US" sz="1200" dirty="0">
                <a:solidFill>
                  <a:prstClr val="black"/>
                </a:solidFill>
                <a:latin typeface="ＭＳ Ｐ明朝" panose="02020600040205080304" pitchFamily="18" charset="-128"/>
                <a:ea typeface="ＭＳ Ｐ明朝" panose="02020600040205080304" pitchFamily="18" charset="-128"/>
              </a:rPr>
              <a:t>の活用</a:t>
            </a:r>
            <a:r>
              <a:rPr lang="ja-JP" altLang="en-US" sz="1200" dirty="0" smtClean="0">
                <a:solidFill>
                  <a:prstClr val="black"/>
                </a:solidFill>
                <a:latin typeface="ＭＳ Ｐ明朝" panose="02020600040205080304" pitchFamily="18" charset="-128"/>
                <a:ea typeface="ＭＳ Ｐ明朝" panose="02020600040205080304" pitchFamily="18" charset="-128"/>
              </a:rPr>
              <a:t>促進策の実施</a:t>
            </a:r>
            <a:endParaRPr lang="en-US" altLang="ja-JP" sz="1200" dirty="0" smtClean="0">
              <a:solidFill>
                <a:prstClr val="black"/>
              </a:solidFill>
              <a:latin typeface="ＭＳ Ｐ明朝" panose="02020600040205080304" pitchFamily="18" charset="-128"/>
              <a:ea typeface="ＭＳ Ｐ明朝" panose="02020600040205080304" pitchFamily="18" charset="-128"/>
            </a:endParaRPr>
          </a:p>
          <a:p>
            <a:pPr fontAlgn="auto">
              <a:lnSpc>
                <a:spcPts val="1700"/>
              </a:lnSpc>
              <a:spcBef>
                <a:spcPts val="0"/>
              </a:spcBef>
              <a:spcAft>
                <a:spcPts val="0"/>
              </a:spcAft>
            </a:pPr>
            <a:r>
              <a:rPr lang="ja-JP" altLang="en-US" sz="1200" dirty="0">
                <a:solidFill>
                  <a:prstClr val="black"/>
                </a:solidFill>
                <a:latin typeface="ＭＳ Ｐ明朝" panose="02020600040205080304" pitchFamily="18" charset="-128"/>
                <a:ea typeface="ＭＳ Ｐ明朝" panose="02020600040205080304" pitchFamily="18" charset="-128"/>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a:t>
            </a:r>
            <a:r>
              <a:rPr lang="ja-JP" altLang="en-US" sz="1200" dirty="0">
                <a:solidFill>
                  <a:prstClr val="black"/>
                </a:solidFill>
                <a:latin typeface="ＭＳ Ｐ明朝" panose="02020600040205080304" pitchFamily="18" charset="-128"/>
                <a:ea typeface="ＭＳ Ｐ明朝" panose="02020600040205080304" pitchFamily="18" charset="-128"/>
              </a:rPr>
              <a:t>子育て関連の申請</a:t>
            </a:r>
            <a:r>
              <a:rPr lang="ja-JP" altLang="en-US" sz="1200" dirty="0" smtClean="0">
                <a:solidFill>
                  <a:prstClr val="black"/>
                </a:solidFill>
                <a:latin typeface="ＭＳ Ｐ明朝" panose="02020600040205080304" pitchFamily="18" charset="-128"/>
                <a:ea typeface="ＭＳ Ｐ明朝" panose="02020600040205080304" pitchFamily="18" charset="-128"/>
              </a:rPr>
              <a:t>手続に</a:t>
            </a:r>
            <a:r>
              <a:rPr lang="ja-JP" altLang="en-US" sz="1200" dirty="0">
                <a:solidFill>
                  <a:prstClr val="black"/>
                </a:solidFill>
                <a:latin typeface="ＭＳ Ｐ明朝" panose="02020600040205080304" pitchFamily="18" charset="-128"/>
                <a:ea typeface="ＭＳ Ｐ明朝" panose="02020600040205080304" pitchFamily="18" charset="-128"/>
              </a:rPr>
              <a:t>ついて希望者がオンラインで</a:t>
            </a:r>
            <a:r>
              <a:rPr lang="ja-JP" altLang="en-US" sz="1200" dirty="0" smtClean="0">
                <a:solidFill>
                  <a:prstClr val="black"/>
                </a:solidFill>
                <a:latin typeface="ＭＳ Ｐ明朝" panose="02020600040205080304" pitchFamily="18" charset="-128"/>
                <a:ea typeface="ＭＳ Ｐ明朝" panose="02020600040205080304" pitchFamily="18" charset="-128"/>
              </a:rPr>
              <a:t>一括して</a:t>
            </a:r>
            <a:endParaRPr lang="en-US" altLang="ja-JP" sz="1200" dirty="0" smtClean="0">
              <a:solidFill>
                <a:prstClr val="black"/>
              </a:solidFill>
              <a:latin typeface="ＭＳ Ｐ明朝" panose="02020600040205080304" pitchFamily="18" charset="-128"/>
              <a:ea typeface="ＭＳ Ｐ明朝" panose="02020600040205080304" pitchFamily="18" charset="-128"/>
            </a:endParaRPr>
          </a:p>
          <a:p>
            <a:pPr fontAlgn="auto">
              <a:lnSpc>
                <a:spcPts val="1400"/>
              </a:lnSpc>
              <a:spcBef>
                <a:spcPts val="0"/>
              </a:spcBef>
              <a:spcAft>
                <a:spcPts val="0"/>
              </a:spcAft>
            </a:pPr>
            <a:r>
              <a:rPr lang="ja-JP" altLang="en-US" sz="1200" dirty="0">
                <a:solidFill>
                  <a:prstClr val="black"/>
                </a:solidFill>
                <a:latin typeface="ＭＳ Ｐ明朝" panose="02020600040205080304" pitchFamily="18" charset="-128"/>
                <a:ea typeface="ＭＳ Ｐ明朝" panose="02020600040205080304" pitchFamily="18" charset="-128"/>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　行える</a:t>
            </a:r>
            <a:r>
              <a:rPr lang="ja-JP" altLang="en-US" sz="1200" dirty="0">
                <a:solidFill>
                  <a:prstClr val="black"/>
                </a:solidFill>
                <a:latin typeface="ＭＳ Ｐ明朝" panose="02020600040205080304" pitchFamily="18" charset="-128"/>
                <a:ea typeface="ＭＳ Ｐ明朝" panose="02020600040205080304" pitchFamily="18" charset="-128"/>
              </a:rPr>
              <a:t>ワンストップ化</a:t>
            </a:r>
            <a:r>
              <a:rPr lang="ja-JP" altLang="en-US" sz="1200" dirty="0" smtClean="0">
                <a:solidFill>
                  <a:prstClr val="black"/>
                </a:solidFill>
                <a:latin typeface="ＭＳ Ｐ明朝" panose="02020600040205080304" pitchFamily="18" charset="-128"/>
                <a:ea typeface="ＭＳ Ｐ明朝" panose="02020600040205080304" pitchFamily="18" charset="-128"/>
              </a:rPr>
              <a:t>を検討し、平成</a:t>
            </a:r>
            <a:r>
              <a:rPr lang="en-US" altLang="ja-JP" sz="1200" dirty="0">
                <a:solidFill>
                  <a:prstClr val="black"/>
                </a:solidFill>
                <a:latin typeface="ＭＳ Ｐ明朝" panose="02020600040205080304" pitchFamily="18" charset="-128"/>
                <a:ea typeface="ＭＳ Ｐ明朝" panose="02020600040205080304" pitchFamily="18" charset="-128"/>
              </a:rPr>
              <a:t>29</a:t>
            </a:r>
            <a:r>
              <a:rPr lang="ja-JP" altLang="en-US" sz="1200" dirty="0">
                <a:solidFill>
                  <a:prstClr val="black"/>
                </a:solidFill>
                <a:latin typeface="ＭＳ Ｐ明朝" panose="02020600040205080304" pitchFamily="18" charset="-128"/>
                <a:ea typeface="ＭＳ Ｐ明朝" panose="02020600040205080304" pitchFamily="18" charset="-128"/>
              </a:rPr>
              <a:t>年７月以降速やか</a:t>
            </a:r>
            <a:r>
              <a:rPr lang="ja-JP" altLang="en-US" sz="1200" dirty="0" smtClean="0">
                <a:solidFill>
                  <a:prstClr val="black"/>
                </a:solidFill>
                <a:latin typeface="ＭＳ Ｐ明朝" panose="02020600040205080304" pitchFamily="18" charset="-128"/>
                <a:ea typeface="ＭＳ Ｐ明朝" panose="02020600040205080304" pitchFamily="18" charset="-128"/>
              </a:rPr>
              <a:t>に実現　</a:t>
            </a:r>
            <a:r>
              <a:rPr lang="ja-JP" altLang="en-US" sz="1200" dirty="0">
                <a:solidFill>
                  <a:prstClr val="black"/>
                </a:solidFill>
                <a:latin typeface="ＭＳ Ｐ明朝" panose="02020600040205080304" pitchFamily="18" charset="-128"/>
                <a:ea typeface="ＭＳ Ｐ明朝" panose="02020600040205080304" pitchFamily="18" charset="-128"/>
              </a:rPr>
              <a:t>　</a:t>
            </a:r>
            <a:endParaRPr lang="en-US" altLang="ja-JP" sz="1200" dirty="0" smtClean="0">
              <a:solidFill>
                <a:prstClr val="black"/>
              </a:solidFill>
              <a:latin typeface="ＭＳ Ｐゴシック" panose="020B0600070205080204" pitchFamily="50" charset="-128"/>
            </a:endParaRPr>
          </a:p>
          <a:p>
            <a:pPr fontAlgn="auto">
              <a:lnSpc>
                <a:spcPts val="1400"/>
              </a:lnSpc>
              <a:spcBef>
                <a:spcPts val="0"/>
              </a:spcBef>
              <a:spcAft>
                <a:spcPts val="0"/>
              </a:spcAft>
            </a:pPr>
            <a:r>
              <a:rPr lang="ja-JP" altLang="en-US" sz="1200" dirty="0" smtClean="0">
                <a:solidFill>
                  <a:prstClr val="black"/>
                </a:solidFill>
                <a:latin typeface="ＭＳ Ｐ明朝" panose="02020600040205080304" pitchFamily="18" charset="-128"/>
                <a:ea typeface="ＭＳ Ｐ明朝" panose="02020600040205080304" pitchFamily="18" charset="-128"/>
              </a:rPr>
              <a:t>　・介護</a:t>
            </a:r>
            <a:r>
              <a:rPr lang="ja-JP" altLang="en-US" sz="1200" dirty="0">
                <a:solidFill>
                  <a:prstClr val="black"/>
                </a:solidFill>
                <a:latin typeface="ＭＳ Ｐ明朝" panose="02020600040205080304" pitchFamily="18" charset="-128"/>
                <a:ea typeface="ＭＳ Ｐ明朝" panose="02020600040205080304" pitchFamily="18" charset="-128"/>
              </a:rPr>
              <a:t>人材確保に</a:t>
            </a:r>
            <a:r>
              <a:rPr lang="ja-JP" altLang="en-US" sz="1200" dirty="0" smtClean="0">
                <a:solidFill>
                  <a:prstClr val="black"/>
                </a:solidFill>
                <a:latin typeface="ＭＳ Ｐ明朝" panose="02020600040205080304" pitchFamily="18" charset="-128"/>
                <a:ea typeface="ＭＳ Ｐ明朝" panose="02020600040205080304" pitchFamily="18" charset="-128"/>
              </a:rPr>
              <a:t>向けた待遇</a:t>
            </a:r>
            <a:r>
              <a:rPr lang="ja-JP" altLang="en-US" sz="1200" dirty="0">
                <a:solidFill>
                  <a:prstClr val="black"/>
                </a:solidFill>
                <a:latin typeface="ＭＳ Ｐ明朝" panose="02020600040205080304" pitchFamily="18" charset="-128"/>
                <a:ea typeface="ＭＳ Ｐ明朝" panose="02020600040205080304" pitchFamily="18" charset="-128"/>
              </a:rPr>
              <a:t>改善等の総合対策　　</a:t>
            </a:r>
            <a:r>
              <a:rPr lang="ja-JP" altLang="en-US" sz="1200" dirty="0" smtClean="0">
                <a:solidFill>
                  <a:prstClr val="black"/>
                </a:solidFill>
                <a:latin typeface="ＭＳ Ｐ明朝" panose="02020600040205080304" pitchFamily="18" charset="-128"/>
                <a:ea typeface="ＭＳ Ｐ明朝" panose="02020600040205080304" pitchFamily="18" charset="-128"/>
              </a:rPr>
              <a:t>等</a:t>
            </a:r>
            <a:endParaRPr lang="en-US" altLang="ja-JP" sz="1200" dirty="0" smtClean="0">
              <a:solidFill>
                <a:prstClr val="black"/>
              </a:solidFill>
              <a:latin typeface="ＭＳ Ｐ明朝" panose="02020600040205080304" pitchFamily="18" charset="-128"/>
              <a:ea typeface="ＭＳ Ｐ明朝" panose="02020600040205080304" pitchFamily="18" charset="-128"/>
            </a:endParaRPr>
          </a:p>
          <a:p>
            <a:pPr fontAlgn="auto">
              <a:lnSpc>
                <a:spcPts val="800"/>
              </a:lnSpc>
              <a:spcBef>
                <a:spcPts val="0"/>
              </a:spcBef>
              <a:spcAft>
                <a:spcPts val="0"/>
              </a:spcAft>
            </a:pPr>
            <a:endParaRPr lang="en-US" altLang="ja-JP" sz="1200" dirty="0" smtClean="0">
              <a:solidFill>
                <a:prstClr val="black"/>
              </a:solidFill>
              <a:latin typeface="ＭＳ Ｐゴシック" panose="020B0600070205080204" pitchFamily="50" charset="-128"/>
            </a:endParaRPr>
          </a:p>
          <a:p>
            <a:pPr fontAlgn="auto">
              <a:lnSpc>
                <a:spcPts val="1700"/>
              </a:lnSpc>
              <a:spcBef>
                <a:spcPts val="0"/>
              </a:spcBef>
              <a:spcAft>
                <a:spcPts val="0"/>
              </a:spcAft>
            </a:pPr>
            <a:r>
              <a:rPr lang="ja-JP" altLang="en-US" sz="1400" dirty="0" smtClean="0">
                <a:solidFill>
                  <a:prstClr val="black"/>
                </a:solidFill>
                <a:latin typeface="ＭＳ Ｐゴシック" panose="020B0600070205080204" pitchFamily="50" charset="-128"/>
              </a:rPr>
              <a:t>２．女性</a:t>
            </a:r>
            <a:r>
              <a:rPr lang="ja-JP" altLang="en-US" sz="1400" dirty="0">
                <a:solidFill>
                  <a:prstClr val="black"/>
                </a:solidFill>
                <a:latin typeface="ＭＳ Ｐゴシック" panose="020B0600070205080204" pitchFamily="50" charset="-128"/>
              </a:rPr>
              <a:t>活躍の視点に立った制度等の整備</a:t>
            </a:r>
            <a:endParaRPr lang="en-US" altLang="ja-JP" sz="1400" dirty="0" smtClean="0">
              <a:solidFill>
                <a:prstClr val="black"/>
              </a:solidFill>
              <a:latin typeface="ＭＳ Ｐゴシック" panose="020B0600070205080204" pitchFamily="50" charset="-128"/>
            </a:endParaRPr>
          </a:p>
          <a:p>
            <a:pPr fontAlgn="auto">
              <a:lnSpc>
                <a:spcPts val="1700"/>
              </a:lnSpc>
              <a:spcBef>
                <a:spcPts val="0"/>
              </a:spcBef>
              <a:spcAft>
                <a:spcPts val="0"/>
              </a:spcAft>
            </a:pPr>
            <a:r>
              <a:rPr lang="ja-JP" altLang="en-US" sz="1200" dirty="0" smtClean="0">
                <a:solidFill>
                  <a:prstClr val="black"/>
                </a:solidFill>
                <a:latin typeface="ＭＳ ゴシック" panose="020B0609070205080204" pitchFamily="49" charset="-128"/>
                <a:ea typeface="ＭＳ ゴシック" panose="020B0609070205080204" pitchFamily="49" charset="-128"/>
              </a:rPr>
              <a:t>○税制</a:t>
            </a:r>
            <a:r>
              <a:rPr lang="ja-JP" altLang="en-US" sz="1200" dirty="0">
                <a:solidFill>
                  <a:prstClr val="black"/>
                </a:solidFill>
                <a:latin typeface="ＭＳ ゴシック" panose="020B0609070205080204" pitchFamily="49" charset="-128"/>
                <a:ea typeface="ＭＳ ゴシック" panose="020B0609070205080204" pitchFamily="49" charset="-128"/>
              </a:rPr>
              <a:t>・社会保障制度等の</a:t>
            </a:r>
            <a:r>
              <a:rPr lang="ja-JP" altLang="en-US" sz="1200" dirty="0" smtClean="0">
                <a:solidFill>
                  <a:prstClr val="black"/>
                </a:solidFill>
                <a:latin typeface="ＭＳ ゴシック" panose="020B0609070205080204" pitchFamily="49" charset="-128"/>
                <a:ea typeface="ＭＳ ゴシック" panose="020B0609070205080204" pitchFamily="49" charset="-128"/>
              </a:rPr>
              <a:t>見直しに向けた取組</a:t>
            </a:r>
            <a:endParaRPr lang="ja-JP" altLang="en-US" sz="1200" dirty="0">
              <a:solidFill>
                <a:prstClr val="black"/>
              </a:solidFill>
              <a:latin typeface="ＭＳ ゴシック" panose="020B0609070205080204" pitchFamily="49" charset="-128"/>
              <a:ea typeface="ＭＳ ゴシック" panose="020B0609070205080204" pitchFamily="49" charset="-128"/>
            </a:endParaRPr>
          </a:p>
          <a:p>
            <a:pPr fontAlgn="auto">
              <a:spcBef>
                <a:spcPts val="0"/>
              </a:spcBef>
              <a:spcAft>
                <a:spcPts val="0"/>
              </a:spcAft>
            </a:pPr>
            <a:r>
              <a:rPr lang="ja-JP" altLang="en-US" sz="1200" dirty="0">
                <a:solidFill>
                  <a:prstClr val="black"/>
                </a:solidFill>
                <a:latin typeface="ＭＳ Ｐ明朝" panose="02020600040205080304" pitchFamily="18" charset="-128"/>
                <a:ea typeface="ＭＳ Ｐ明朝" panose="02020600040205080304" pitchFamily="18" charset="-128"/>
              </a:rPr>
              <a:t>　</a:t>
            </a:r>
            <a:r>
              <a:rPr lang="ja-JP" altLang="ja-JP" sz="1200" dirty="0" smtClean="0">
                <a:solidFill>
                  <a:prstClr val="black"/>
                </a:solidFill>
                <a:latin typeface="ＭＳ Ｐ明朝" panose="02020600040205080304" pitchFamily="18" charset="-128"/>
                <a:ea typeface="ＭＳ Ｐ明朝" panose="02020600040205080304" pitchFamily="18" charset="-128"/>
              </a:rPr>
              <a:t>・</a:t>
            </a:r>
            <a:r>
              <a:rPr lang="ja-JP" altLang="ja-JP" sz="1200" dirty="0">
                <a:solidFill>
                  <a:prstClr val="black"/>
                </a:solidFill>
                <a:latin typeface="ＭＳ Ｐ明朝" panose="02020600040205080304" pitchFamily="18" charset="-128"/>
                <a:ea typeface="ＭＳ Ｐ明朝" panose="02020600040205080304" pitchFamily="18" charset="-128"/>
              </a:rPr>
              <a:t>個人所得</a:t>
            </a:r>
            <a:r>
              <a:rPr lang="ja-JP" altLang="ja-JP" sz="1200" dirty="0" smtClean="0">
                <a:solidFill>
                  <a:prstClr val="black"/>
                </a:solidFill>
                <a:latin typeface="ＭＳ Ｐ明朝" panose="02020600040205080304" pitchFamily="18" charset="-128"/>
                <a:ea typeface="ＭＳ Ｐ明朝" panose="02020600040205080304" pitchFamily="18" charset="-128"/>
              </a:rPr>
              <a:t>課税</a:t>
            </a:r>
            <a:r>
              <a:rPr lang="ja-JP" altLang="en-US" sz="1200" dirty="0" smtClean="0">
                <a:solidFill>
                  <a:prstClr val="black"/>
                </a:solidFill>
                <a:latin typeface="ＭＳ Ｐ明朝" panose="02020600040205080304" pitchFamily="18" charset="-128"/>
                <a:ea typeface="ＭＳ Ｐ明朝" panose="02020600040205080304" pitchFamily="18" charset="-128"/>
              </a:rPr>
              <a:t>における諸控除の在り方</a:t>
            </a:r>
            <a:r>
              <a:rPr lang="ja-JP" altLang="ja-JP" sz="1200" dirty="0" smtClean="0">
                <a:solidFill>
                  <a:prstClr val="black"/>
                </a:solidFill>
                <a:latin typeface="ＭＳ Ｐ明朝" panose="02020600040205080304" pitchFamily="18" charset="-128"/>
                <a:ea typeface="ＭＳ Ｐ明朝" panose="02020600040205080304" pitchFamily="18" charset="-128"/>
              </a:rPr>
              <a:t>の</a:t>
            </a:r>
            <a:r>
              <a:rPr lang="ja-JP" altLang="ja-JP" sz="1200" dirty="0">
                <a:solidFill>
                  <a:prstClr val="black"/>
                </a:solidFill>
                <a:latin typeface="ＭＳ Ｐ明朝" panose="02020600040205080304" pitchFamily="18" charset="-128"/>
                <a:ea typeface="ＭＳ Ｐ明朝" panose="02020600040205080304" pitchFamily="18" charset="-128"/>
              </a:rPr>
              <a:t>見直しに向けた</a:t>
            </a:r>
            <a:r>
              <a:rPr lang="ja-JP" altLang="ja-JP" sz="1200" dirty="0" smtClean="0">
                <a:solidFill>
                  <a:prstClr val="black"/>
                </a:solidFill>
                <a:latin typeface="ＭＳ Ｐ明朝" panose="02020600040205080304" pitchFamily="18" charset="-128"/>
                <a:ea typeface="ＭＳ Ｐ明朝" panose="02020600040205080304" pitchFamily="18" charset="-128"/>
              </a:rPr>
              <a:t>国民的</a:t>
            </a:r>
            <a:endParaRPr lang="en-US" altLang="ja-JP" sz="1200" dirty="0" smtClean="0">
              <a:solidFill>
                <a:prstClr val="black"/>
              </a:solidFill>
              <a:latin typeface="ＭＳ Ｐ明朝" panose="02020600040205080304" pitchFamily="18" charset="-128"/>
              <a:ea typeface="ＭＳ Ｐ明朝" panose="02020600040205080304" pitchFamily="18" charset="-128"/>
            </a:endParaRPr>
          </a:p>
          <a:p>
            <a:pPr fontAlgn="auto">
              <a:spcBef>
                <a:spcPts val="0"/>
              </a:spcBef>
              <a:spcAft>
                <a:spcPts val="0"/>
              </a:spcAft>
            </a:pPr>
            <a:r>
              <a:rPr lang="en-US" altLang="ja-JP" sz="1200" dirty="0">
                <a:solidFill>
                  <a:prstClr val="black"/>
                </a:solidFill>
                <a:latin typeface="ＭＳ Ｐ明朝" panose="02020600040205080304" pitchFamily="18" charset="-128"/>
                <a:ea typeface="ＭＳ Ｐ明朝" panose="02020600040205080304" pitchFamily="18" charset="-128"/>
              </a:rPr>
              <a:t> </a:t>
            </a:r>
            <a:r>
              <a:rPr lang="en-US" altLang="ja-JP" sz="1200" dirty="0" smtClean="0">
                <a:solidFill>
                  <a:prstClr val="black"/>
                </a:solidFill>
                <a:latin typeface="ＭＳ Ｐ明朝" panose="02020600040205080304" pitchFamily="18" charset="-128"/>
                <a:ea typeface="ＭＳ Ｐ明朝" panose="02020600040205080304" pitchFamily="18" charset="-128"/>
              </a:rPr>
              <a:t>    </a:t>
            </a:r>
            <a:r>
              <a:rPr lang="ja-JP" altLang="ja-JP" sz="1200" dirty="0" smtClean="0">
                <a:solidFill>
                  <a:prstClr val="black"/>
                </a:solidFill>
                <a:latin typeface="ＭＳ Ｐ明朝" panose="02020600040205080304" pitchFamily="18" charset="-128"/>
                <a:ea typeface="ＭＳ Ｐ明朝" panose="02020600040205080304" pitchFamily="18" charset="-128"/>
              </a:rPr>
              <a:t>議論</a:t>
            </a:r>
            <a:r>
              <a:rPr lang="ja-JP" altLang="ja-JP" sz="1200" dirty="0">
                <a:solidFill>
                  <a:prstClr val="black"/>
                </a:solidFill>
                <a:latin typeface="ＭＳ Ｐ明朝" panose="02020600040205080304" pitchFamily="18" charset="-128"/>
                <a:ea typeface="ＭＳ Ｐ明朝" panose="02020600040205080304" pitchFamily="18" charset="-128"/>
              </a:rPr>
              <a:t>を促進</a:t>
            </a:r>
          </a:p>
          <a:p>
            <a:pPr fontAlgn="auto">
              <a:spcBef>
                <a:spcPts val="0"/>
              </a:spcBef>
              <a:spcAft>
                <a:spcPts val="0"/>
              </a:spcAft>
            </a:pPr>
            <a:r>
              <a:rPr lang="ja-JP" altLang="en-US" sz="1200" dirty="0">
                <a:solidFill>
                  <a:prstClr val="black"/>
                </a:solidFill>
                <a:latin typeface="ＭＳ Ｐ明朝" panose="02020600040205080304" pitchFamily="18" charset="-128"/>
                <a:ea typeface="ＭＳ Ｐ明朝" panose="02020600040205080304" pitchFamily="18" charset="-128"/>
              </a:rPr>
              <a:t>　</a:t>
            </a:r>
            <a:r>
              <a:rPr lang="ja-JP" altLang="ja-JP" sz="1200" dirty="0" smtClean="0">
                <a:solidFill>
                  <a:prstClr val="black"/>
                </a:solidFill>
                <a:latin typeface="ＭＳ Ｐ明朝" panose="02020600040205080304" pitchFamily="18" charset="-128"/>
                <a:ea typeface="ＭＳ Ｐ明朝" panose="02020600040205080304" pitchFamily="18" charset="-128"/>
              </a:rPr>
              <a:t>・</a:t>
            </a:r>
            <a:r>
              <a:rPr lang="ja-JP" altLang="ja-JP" sz="1200" dirty="0">
                <a:solidFill>
                  <a:prstClr val="black"/>
                </a:solidFill>
                <a:latin typeface="ＭＳ Ｐ明朝" panose="02020600040205080304" pitchFamily="18" charset="-128"/>
                <a:ea typeface="ＭＳ Ｐ明朝" panose="02020600040205080304" pitchFamily="18" charset="-128"/>
              </a:rPr>
              <a:t>被用者保険の適用拡大（キャリアアップ助成金も活用）</a:t>
            </a:r>
          </a:p>
          <a:p>
            <a:pPr fontAlgn="auto">
              <a:lnSpc>
                <a:spcPts val="1400"/>
              </a:lnSpc>
              <a:spcBef>
                <a:spcPts val="0"/>
              </a:spcBef>
              <a:spcAft>
                <a:spcPts val="0"/>
              </a:spcAft>
            </a:pPr>
            <a:r>
              <a:rPr lang="ja-JP" altLang="en-US" sz="1200" dirty="0">
                <a:solidFill>
                  <a:prstClr val="black"/>
                </a:solidFill>
                <a:latin typeface="ＭＳ Ｐ明朝" panose="02020600040205080304" pitchFamily="18" charset="-128"/>
                <a:ea typeface="ＭＳ Ｐ明朝" panose="02020600040205080304" pitchFamily="18" charset="-128"/>
              </a:rPr>
              <a:t>　</a:t>
            </a:r>
            <a:r>
              <a:rPr lang="ja-JP" altLang="ja-JP" sz="1200" dirty="0" smtClean="0">
                <a:solidFill>
                  <a:prstClr val="black"/>
                </a:solidFill>
                <a:latin typeface="ＭＳ Ｐ明朝" panose="02020600040205080304" pitchFamily="18" charset="-128"/>
                <a:ea typeface="ＭＳ Ｐ明朝" panose="02020600040205080304" pitchFamily="18" charset="-128"/>
              </a:rPr>
              <a:t>・</a:t>
            </a:r>
            <a:r>
              <a:rPr lang="ja-JP" altLang="en-US" sz="1200" dirty="0">
                <a:solidFill>
                  <a:prstClr val="black"/>
                </a:solidFill>
                <a:latin typeface="ＭＳ Ｐ明朝" panose="02020600040205080304" pitchFamily="18" charset="-128"/>
                <a:ea typeface="ＭＳ Ｐ明朝" panose="02020600040205080304" pitchFamily="18" charset="-128"/>
              </a:rPr>
              <a:t>労使による</a:t>
            </a:r>
            <a:r>
              <a:rPr lang="ja-JP" altLang="ja-JP" sz="1200" dirty="0" smtClean="0">
                <a:solidFill>
                  <a:prstClr val="black"/>
                </a:solidFill>
                <a:latin typeface="ＭＳ Ｐ明朝" panose="02020600040205080304" pitchFamily="18" charset="-128"/>
                <a:ea typeface="ＭＳ Ｐ明朝" panose="02020600040205080304" pitchFamily="18" charset="-128"/>
              </a:rPr>
              <a:t>配偶者</a:t>
            </a:r>
            <a:r>
              <a:rPr lang="ja-JP" altLang="ja-JP" sz="1200" dirty="0">
                <a:solidFill>
                  <a:prstClr val="black"/>
                </a:solidFill>
                <a:latin typeface="ＭＳ Ｐ明朝" panose="02020600040205080304" pitchFamily="18" charset="-128"/>
                <a:ea typeface="ＭＳ Ｐ明朝" panose="02020600040205080304" pitchFamily="18" charset="-128"/>
              </a:rPr>
              <a:t>手当の在り方の検討を促進</a:t>
            </a:r>
          </a:p>
          <a:p>
            <a:pPr fontAlgn="auto">
              <a:lnSpc>
                <a:spcPts val="800"/>
              </a:lnSpc>
              <a:spcBef>
                <a:spcPts val="0"/>
              </a:spcBef>
              <a:spcAft>
                <a:spcPts val="0"/>
              </a:spcAft>
            </a:pPr>
            <a:endParaRPr lang="ja-JP" altLang="en-US" sz="1200" dirty="0">
              <a:solidFill>
                <a:prstClr val="black"/>
              </a:solidFill>
              <a:latin typeface="ＭＳ Ｐ明朝" panose="02020600040205080304" pitchFamily="18" charset="-128"/>
              <a:ea typeface="ＭＳ Ｐ明朝" panose="02020600040205080304" pitchFamily="18" charset="-128"/>
            </a:endParaRPr>
          </a:p>
          <a:p>
            <a:pPr fontAlgn="auto">
              <a:lnSpc>
                <a:spcPts val="1700"/>
              </a:lnSpc>
              <a:spcBef>
                <a:spcPts val="0"/>
              </a:spcBef>
              <a:spcAft>
                <a:spcPts val="0"/>
              </a:spcAft>
            </a:pPr>
            <a:r>
              <a:rPr lang="ja-JP" altLang="en-US" sz="1200" dirty="0" smtClean="0">
                <a:solidFill>
                  <a:prstClr val="black"/>
                </a:solidFill>
                <a:latin typeface="ＭＳ ゴシック" panose="020B0609070205080204" pitchFamily="49" charset="-128"/>
                <a:ea typeface="ＭＳ ゴシック" panose="020B0609070205080204" pitchFamily="49" charset="-128"/>
              </a:rPr>
              <a:t>○通称使用</a:t>
            </a:r>
            <a:r>
              <a:rPr lang="ja-JP" altLang="en-US" sz="1200" dirty="0">
                <a:solidFill>
                  <a:prstClr val="black"/>
                </a:solidFill>
                <a:latin typeface="ＭＳ ゴシック" panose="020B0609070205080204" pitchFamily="49" charset="-128"/>
                <a:ea typeface="ＭＳ ゴシック" panose="020B0609070205080204" pitchFamily="49" charset="-128"/>
              </a:rPr>
              <a:t>の</a:t>
            </a:r>
            <a:r>
              <a:rPr lang="ja-JP" altLang="en-US" sz="1200" dirty="0" smtClean="0">
                <a:solidFill>
                  <a:prstClr val="black"/>
                </a:solidFill>
                <a:latin typeface="ＭＳ ゴシック" panose="020B0609070205080204" pitchFamily="49" charset="-128"/>
                <a:ea typeface="ＭＳ ゴシック" panose="020B0609070205080204" pitchFamily="49" charset="-128"/>
              </a:rPr>
              <a:t>拡大</a:t>
            </a:r>
            <a:endParaRPr lang="ja-JP" altLang="en-US" sz="1200" strike="sngStrike" dirty="0">
              <a:solidFill>
                <a:prstClr val="black"/>
              </a:solidFill>
              <a:latin typeface="ＭＳ ゴシック" panose="020B0609070205080204" pitchFamily="49" charset="-128"/>
              <a:ea typeface="ＭＳ ゴシック" panose="020B0609070205080204" pitchFamily="49" charset="-128"/>
            </a:endParaRPr>
          </a:p>
          <a:p>
            <a:pPr fontAlgn="auto">
              <a:spcBef>
                <a:spcPts val="0"/>
              </a:spcBef>
              <a:spcAft>
                <a:spcPts val="0"/>
              </a:spcAft>
            </a:pPr>
            <a:r>
              <a:rPr lang="ja-JP" altLang="en-US" sz="1200" dirty="0">
                <a:solidFill>
                  <a:prstClr val="black"/>
                </a:solidFill>
                <a:latin typeface="ＭＳ Ｐ明朝" panose="02020600040205080304" pitchFamily="18" charset="-128"/>
                <a:ea typeface="ＭＳ Ｐ明朝" panose="02020600040205080304" pitchFamily="18" charset="-128"/>
              </a:rPr>
              <a:t>　・マイナンバーカードに本人からの届出により旧姓併記が可能と</a:t>
            </a:r>
            <a:r>
              <a:rPr lang="ja-JP" altLang="en-US" sz="1200" dirty="0" smtClean="0">
                <a:solidFill>
                  <a:prstClr val="black"/>
                </a:solidFill>
                <a:latin typeface="ＭＳ Ｐ明朝" panose="02020600040205080304" pitchFamily="18" charset="-128"/>
                <a:ea typeface="ＭＳ Ｐ明朝" panose="02020600040205080304" pitchFamily="18" charset="-128"/>
              </a:rPr>
              <a:t>なる</a:t>
            </a:r>
            <a:endParaRPr lang="en-US" altLang="ja-JP" sz="1200" dirty="0" smtClean="0">
              <a:solidFill>
                <a:prstClr val="black"/>
              </a:solidFill>
              <a:latin typeface="ＭＳ Ｐ明朝" panose="02020600040205080304" pitchFamily="18" charset="-128"/>
              <a:ea typeface="ＭＳ Ｐ明朝" panose="02020600040205080304" pitchFamily="18" charset="-128"/>
            </a:endParaRPr>
          </a:p>
          <a:p>
            <a:pPr fontAlgn="auto">
              <a:spcBef>
                <a:spcPts val="0"/>
              </a:spcBef>
              <a:spcAft>
                <a:spcPts val="0"/>
              </a:spcAft>
            </a:pPr>
            <a:r>
              <a:rPr lang="ja-JP" altLang="en-US" sz="1200" dirty="0">
                <a:solidFill>
                  <a:prstClr val="black"/>
                </a:solidFill>
                <a:latin typeface="ＭＳ Ｐ明朝" panose="02020600040205080304" pitchFamily="18" charset="-128"/>
                <a:ea typeface="ＭＳ Ｐ明朝" panose="02020600040205080304" pitchFamily="18" charset="-128"/>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　よう速やかに必要な準備を進める　　　　　　　　　　　　　　　　　　等</a:t>
            </a:r>
            <a:endParaRPr lang="en-US" altLang="ja-JP" sz="1200" dirty="0" smtClean="0">
              <a:solidFill>
                <a:prstClr val="black"/>
              </a:solidFill>
              <a:latin typeface="ＭＳ Ｐ明朝" panose="02020600040205080304" pitchFamily="18" charset="-128"/>
              <a:ea typeface="ＭＳ Ｐ明朝" panose="02020600040205080304" pitchFamily="18" charset="-128"/>
            </a:endParaRPr>
          </a:p>
          <a:p>
            <a:pPr fontAlgn="auto">
              <a:lnSpc>
                <a:spcPts val="1700"/>
              </a:lnSpc>
              <a:spcBef>
                <a:spcPts val="0"/>
              </a:spcBef>
              <a:spcAft>
                <a:spcPts val="0"/>
              </a:spcAft>
            </a:pPr>
            <a:r>
              <a:rPr lang="ja-JP" altLang="en-US" sz="1400" dirty="0">
                <a:solidFill>
                  <a:prstClr val="black"/>
                </a:solidFill>
                <a:latin typeface="ＭＳ Ｐ明朝" panose="02020600040205080304" pitchFamily="18" charset="-128"/>
                <a:ea typeface="ＭＳ Ｐ明朝" panose="02020600040205080304" pitchFamily="18" charset="-128"/>
              </a:rPr>
              <a:t>　</a:t>
            </a:r>
            <a:r>
              <a:rPr lang="ja-JP" altLang="en-US" sz="1400" dirty="0" smtClean="0">
                <a:solidFill>
                  <a:prstClr val="black"/>
                </a:solidFill>
                <a:latin typeface="ＭＳ Ｐ明朝" panose="02020600040205080304" pitchFamily="18" charset="-128"/>
                <a:ea typeface="ＭＳ Ｐ明朝" panose="02020600040205080304" pitchFamily="18" charset="-128"/>
              </a:rPr>
              <a:t>　　　　　　　　　　　　　　　　　　　　　　　　　　　　　　　　</a:t>
            </a:r>
            <a:endParaRPr lang="en-US" altLang="ja-JP" sz="1600" b="1" dirty="0" smtClean="0">
              <a:solidFill>
                <a:prstClr val="black"/>
              </a:solidFill>
              <a:latin typeface="ＭＳ Ｐ明朝" panose="02020600040205080304" pitchFamily="18" charset="-128"/>
              <a:ea typeface="ＭＳ Ｐ明朝" panose="02020600040205080304" pitchFamily="18" charset="-128"/>
            </a:endParaRPr>
          </a:p>
          <a:p>
            <a:pPr fontAlgn="auto">
              <a:lnSpc>
                <a:spcPts val="3000"/>
              </a:lnSpc>
              <a:spcBef>
                <a:spcPts val="0"/>
              </a:spcBef>
              <a:spcAft>
                <a:spcPts val="0"/>
              </a:spcAft>
            </a:pPr>
            <a:endParaRPr lang="ja-JP" altLang="en-US" sz="1600" dirty="0">
              <a:solidFill>
                <a:prstClr val="black"/>
              </a:solidFill>
              <a:latin typeface="ＭＳ Ｐ明朝" panose="02020600040205080304" pitchFamily="18" charset="-128"/>
              <a:ea typeface="ＭＳ Ｐ明朝" panose="02020600040205080304" pitchFamily="18" charset="-128"/>
            </a:endParaRPr>
          </a:p>
        </p:txBody>
      </p:sp>
      <p:sp>
        <p:nvSpPr>
          <p:cNvPr id="8" name="テキスト ボックス 7"/>
          <p:cNvSpPr txBox="1"/>
          <p:nvPr/>
        </p:nvSpPr>
        <p:spPr>
          <a:xfrm>
            <a:off x="5035824" y="1770473"/>
            <a:ext cx="4765860" cy="369332"/>
          </a:xfrm>
          <a:prstGeom prst="rect">
            <a:avLst/>
          </a:prstGeom>
          <a:solidFill>
            <a:srgbClr val="FFC1C1"/>
          </a:solidFill>
          <a:ln/>
        </p:spPr>
        <p:style>
          <a:lnRef idx="3">
            <a:schemeClr val="lt1"/>
          </a:lnRef>
          <a:fillRef idx="1">
            <a:schemeClr val="accent2"/>
          </a:fillRef>
          <a:effectRef idx="1">
            <a:schemeClr val="accent2"/>
          </a:effectRef>
          <a:fontRef idx="minor">
            <a:schemeClr val="lt1"/>
          </a:fontRef>
        </p:style>
        <p:txBody>
          <a:bodyPr wrap="square" rtlCol="0">
            <a:spAutoFit/>
          </a:bodyPr>
          <a:lstStyle>
            <a:defPPr>
              <a:defRPr lang="ja-JP"/>
            </a:defPPr>
            <a:lvl1pPr marL="444500" indent="-444500">
              <a:defRPr sz="2400"/>
            </a:lvl1pPr>
          </a:lstStyle>
          <a:p>
            <a:pPr fontAlgn="auto">
              <a:spcBef>
                <a:spcPts val="0"/>
              </a:spcBef>
              <a:spcAft>
                <a:spcPts val="0"/>
              </a:spcAft>
            </a:pPr>
            <a:r>
              <a:rPr lang="en-US" altLang="ja-JP" sz="1800" b="1" i="1" dirty="0" smtClean="0">
                <a:solidFill>
                  <a:prstClr val="white"/>
                </a:solidFill>
              </a:rPr>
              <a:t>Ⅲ</a:t>
            </a:r>
            <a:r>
              <a:rPr lang="ja-JP" altLang="en-US" sz="1800" b="1" i="1" dirty="0" smtClean="0">
                <a:solidFill>
                  <a:prstClr val="white"/>
                </a:solidFill>
              </a:rPr>
              <a:t>　女性活躍のための基盤整備</a:t>
            </a:r>
            <a:endParaRPr lang="en-US" altLang="ja-JP" sz="1800" b="1" i="1" dirty="0">
              <a:solidFill>
                <a:prstClr val="white"/>
              </a:solidFill>
            </a:endParaRPr>
          </a:p>
        </p:txBody>
      </p:sp>
      <p:sp>
        <p:nvSpPr>
          <p:cNvPr id="11" name="テキスト ボックス 10"/>
          <p:cNvSpPr txBox="1"/>
          <p:nvPr/>
        </p:nvSpPr>
        <p:spPr>
          <a:xfrm>
            <a:off x="-1" y="-31532"/>
            <a:ext cx="9906002" cy="59167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chorCtr="0">
            <a:noAutofit/>
          </a:bodyPr>
          <a:lstStyle>
            <a:defPPr>
              <a:defRPr lang="ja-JP"/>
            </a:defPPr>
            <a:lvl1pPr algn="ctr">
              <a:lnSpc>
                <a:spcPct val="100000"/>
              </a:lnSpc>
              <a:spcBef>
                <a:spcPts val="0"/>
              </a:spcBef>
              <a:buNone/>
              <a:defRPr sz="3200" b="1">
                <a:effectLst>
                  <a:outerShdw blurRad="50800" dist="38100" dir="2700000" algn="tl" rotWithShape="0">
                    <a:prstClr val="black">
                      <a:alpha val="40000"/>
                    </a:prstClr>
                  </a:outerShdw>
                </a:effectLst>
                <a:latin typeface="+mj-ea"/>
                <a:ea typeface="+mj-ea"/>
              </a:defRPr>
            </a:lvl1pPr>
          </a:lstStyle>
          <a:p>
            <a:pPr fontAlgn="auto">
              <a:spcAft>
                <a:spcPts val="0"/>
              </a:spcAft>
            </a:pPr>
            <a:r>
              <a:rPr lang="ja-JP" altLang="en-US" sz="2800" dirty="0">
                <a:solidFill>
                  <a:prstClr val="white"/>
                </a:solidFill>
              </a:rPr>
              <a:t>女性</a:t>
            </a:r>
            <a:r>
              <a:rPr lang="ja-JP" altLang="en-US" sz="2800" dirty="0" smtClean="0">
                <a:solidFill>
                  <a:prstClr val="white"/>
                </a:solidFill>
              </a:rPr>
              <a:t>活躍加速のための</a:t>
            </a:r>
            <a:r>
              <a:rPr lang="ja-JP" altLang="en-US" sz="2800" dirty="0">
                <a:solidFill>
                  <a:prstClr val="white"/>
                </a:solidFill>
              </a:rPr>
              <a:t>重点方針</a:t>
            </a:r>
            <a:r>
              <a:rPr lang="en-US" altLang="ja-JP" sz="2800" dirty="0" smtClean="0">
                <a:solidFill>
                  <a:prstClr val="white"/>
                </a:solidFill>
              </a:rPr>
              <a:t>2016</a:t>
            </a:r>
            <a:r>
              <a:rPr lang="ja-JP" altLang="en-US" sz="2800" dirty="0" smtClean="0">
                <a:solidFill>
                  <a:prstClr val="white"/>
                </a:solidFill>
              </a:rPr>
              <a:t>（</a:t>
            </a:r>
            <a:r>
              <a:rPr lang="ja-JP" altLang="en-US" sz="2800" dirty="0">
                <a:solidFill>
                  <a:prstClr val="white"/>
                </a:solidFill>
              </a:rPr>
              <a:t>主</a:t>
            </a:r>
            <a:r>
              <a:rPr lang="ja-JP" altLang="en-US" sz="2800" dirty="0" smtClean="0">
                <a:solidFill>
                  <a:prstClr val="white"/>
                </a:solidFill>
              </a:rPr>
              <a:t>な具体的内容②）</a:t>
            </a:r>
            <a:endParaRPr lang="ja-JP" altLang="en-US" sz="2800" dirty="0">
              <a:solidFill>
                <a:prstClr val="white"/>
              </a:solidFill>
            </a:endParaRPr>
          </a:p>
        </p:txBody>
      </p:sp>
      <p:sp>
        <p:nvSpPr>
          <p:cNvPr id="6" name="正方形/長方形 5"/>
          <p:cNvSpPr/>
          <p:nvPr/>
        </p:nvSpPr>
        <p:spPr>
          <a:xfrm>
            <a:off x="120734" y="568354"/>
            <a:ext cx="4764938" cy="6138164"/>
          </a:xfrm>
          <a:prstGeom prst="rect">
            <a:avLst/>
          </a:prstGeom>
          <a:ln>
            <a:solidFill>
              <a:srgbClr val="00FF00"/>
            </a:solidFill>
          </a:ln>
        </p:spPr>
        <p:style>
          <a:lnRef idx="2">
            <a:schemeClr val="accent2"/>
          </a:lnRef>
          <a:fillRef idx="1">
            <a:schemeClr val="lt1"/>
          </a:fillRef>
          <a:effectRef idx="0">
            <a:schemeClr val="accent2"/>
          </a:effectRef>
          <a:fontRef idx="minor">
            <a:schemeClr val="dk1"/>
          </a:fontRef>
        </p:style>
        <p:txBody>
          <a:bodyPr rtlCol="0" anchor="t"/>
          <a:lstStyle/>
          <a:p>
            <a:pPr fontAlgn="auto">
              <a:spcBef>
                <a:spcPts val="0"/>
              </a:spcBef>
              <a:spcAft>
                <a:spcPts val="0"/>
              </a:spcAft>
            </a:pPr>
            <a:endParaRPr lang="en-US" altLang="ja-JP" sz="1600" dirty="0" smtClean="0">
              <a:solidFill>
                <a:prstClr val="black"/>
              </a:solidFill>
              <a:latin typeface="ＭＳ Ｐゴシック" panose="020B0600070205080204" pitchFamily="50" charset="-128"/>
            </a:endParaRPr>
          </a:p>
          <a:p>
            <a:pPr marL="268288" indent="-268288" fontAlgn="auto">
              <a:lnSpc>
                <a:spcPts val="600"/>
              </a:lnSpc>
              <a:spcBef>
                <a:spcPts val="0"/>
              </a:spcBef>
              <a:spcAft>
                <a:spcPts val="0"/>
              </a:spcAft>
            </a:pPr>
            <a:endParaRPr lang="en-US" altLang="ja-JP" sz="1600" dirty="0" smtClean="0">
              <a:solidFill>
                <a:prstClr val="black"/>
              </a:solidFill>
              <a:latin typeface="ＭＳ Ｐゴシック" panose="020B0600070205080204" pitchFamily="50" charset="-128"/>
            </a:endParaRPr>
          </a:p>
          <a:p>
            <a:pPr marL="268288" indent="-268288" fontAlgn="auto">
              <a:spcBef>
                <a:spcPts val="0"/>
              </a:spcBef>
              <a:spcAft>
                <a:spcPts val="0"/>
              </a:spcAft>
            </a:pPr>
            <a:r>
              <a:rPr lang="ja-JP" altLang="en-US" sz="1400" dirty="0" smtClean="0">
                <a:solidFill>
                  <a:prstClr val="black"/>
                </a:solidFill>
                <a:latin typeface="ＭＳ Ｐゴシック" panose="020B0600070205080204" pitchFamily="50" charset="-128"/>
              </a:rPr>
              <a:t>１．女性</a:t>
            </a:r>
            <a:r>
              <a:rPr lang="ja-JP" altLang="en-US" sz="1400" dirty="0">
                <a:solidFill>
                  <a:prstClr val="black"/>
                </a:solidFill>
                <a:latin typeface="ＭＳ Ｐゴシック" panose="020B0600070205080204" pitchFamily="50" charset="-128"/>
              </a:rPr>
              <a:t>に対するあらゆる暴力の根絶</a:t>
            </a:r>
            <a:endParaRPr lang="en-US" altLang="ja-JP" sz="1400" dirty="0" smtClean="0">
              <a:solidFill>
                <a:prstClr val="black"/>
              </a:solidFill>
              <a:latin typeface="ＭＳ Ｐゴシック" panose="020B0600070205080204" pitchFamily="50" charset="-128"/>
            </a:endParaRPr>
          </a:p>
          <a:p>
            <a:pPr marL="171450" indent="-171450" fontAlgn="auto">
              <a:lnSpc>
                <a:spcPts val="1700"/>
              </a:lnSpc>
              <a:spcBef>
                <a:spcPts val="0"/>
              </a:spcBef>
              <a:spcAft>
                <a:spcPts val="0"/>
              </a:spcAft>
            </a:pPr>
            <a:r>
              <a:rPr lang="ja-JP" altLang="en-US" sz="1200" dirty="0" smtClean="0">
                <a:solidFill>
                  <a:prstClr val="black"/>
                </a:solidFill>
                <a:latin typeface="ＭＳ ゴシック" panose="020B0609070205080204" pitchFamily="49" charset="-128"/>
                <a:ea typeface="ＭＳ ゴシック" panose="020B0609070205080204" pitchFamily="49" charset="-128"/>
              </a:rPr>
              <a:t>○性</a:t>
            </a:r>
            <a:r>
              <a:rPr lang="ja-JP" altLang="en-US" sz="1200" dirty="0">
                <a:solidFill>
                  <a:prstClr val="black"/>
                </a:solidFill>
                <a:latin typeface="ＭＳ ゴシック" panose="020B0609070205080204" pitchFamily="49" charset="-128"/>
                <a:ea typeface="ＭＳ ゴシック" panose="020B0609070205080204" pitchFamily="49" charset="-128"/>
              </a:rPr>
              <a:t>犯罪への対策の</a:t>
            </a:r>
            <a:r>
              <a:rPr lang="ja-JP" altLang="en-US" sz="1200" dirty="0" smtClean="0">
                <a:solidFill>
                  <a:prstClr val="black"/>
                </a:solidFill>
                <a:latin typeface="ＭＳ ゴシック" panose="020B0609070205080204" pitchFamily="49" charset="-128"/>
                <a:ea typeface="ＭＳ ゴシック" panose="020B0609070205080204" pitchFamily="49" charset="-128"/>
              </a:rPr>
              <a:t>推進</a:t>
            </a:r>
            <a:endParaRPr lang="en-US" altLang="ja-JP" sz="1200" dirty="0" smtClean="0">
              <a:solidFill>
                <a:prstClr val="black"/>
              </a:solidFill>
              <a:latin typeface="ＭＳ ゴシック" panose="020B0609070205080204" pitchFamily="49" charset="-128"/>
              <a:ea typeface="ＭＳ ゴシック" panose="020B0609070205080204" pitchFamily="49" charset="-128"/>
            </a:endParaRPr>
          </a:p>
          <a:p>
            <a:pPr marL="171450" indent="-171450" fontAlgn="auto">
              <a:lnSpc>
                <a:spcPts val="1700"/>
              </a:lnSpc>
              <a:spcBef>
                <a:spcPts val="0"/>
              </a:spcBef>
              <a:spcAft>
                <a:spcPts val="0"/>
              </a:spcAft>
            </a:pPr>
            <a:r>
              <a:rPr lang="ja-JP" altLang="en-US" sz="1200" dirty="0" smtClean="0">
                <a:solidFill>
                  <a:prstClr val="black"/>
                </a:solidFill>
                <a:latin typeface="ＭＳ Ｐ明朝" panose="02020600040205080304" pitchFamily="18" charset="-128"/>
                <a:ea typeface="ＭＳ Ｐ明朝" panose="02020600040205080304" pitchFamily="18" charset="-128"/>
              </a:rPr>
              <a:t>　・ワンストップ</a:t>
            </a:r>
            <a:r>
              <a:rPr lang="ja-JP" altLang="en-US" sz="1200" dirty="0">
                <a:solidFill>
                  <a:prstClr val="black"/>
                </a:solidFill>
                <a:latin typeface="ＭＳ Ｐ明朝" panose="02020600040205080304" pitchFamily="18" charset="-128"/>
                <a:ea typeface="ＭＳ Ｐ明朝" panose="02020600040205080304" pitchFamily="18" charset="-128"/>
              </a:rPr>
              <a:t>支援センター</a:t>
            </a:r>
            <a:r>
              <a:rPr lang="ja-JP" altLang="en-US" sz="1200" dirty="0" smtClean="0">
                <a:solidFill>
                  <a:prstClr val="black"/>
                </a:solidFill>
                <a:latin typeface="ＭＳ Ｐ明朝" panose="02020600040205080304" pitchFamily="18" charset="-128"/>
                <a:ea typeface="ＭＳ Ｐ明朝" panose="02020600040205080304" pitchFamily="18" charset="-128"/>
              </a:rPr>
              <a:t>の各都道府県最低１か所の設置促進のための地方公共団体への支援の在り方の検討、未設置の地方公共団体への働きかけ等</a:t>
            </a:r>
            <a:endParaRPr lang="en-US" altLang="ja-JP" sz="1200" dirty="0" smtClean="0">
              <a:solidFill>
                <a:prstClr val="black"/>
              </a:solidFill>
              <a:latin typeface="ＭＳ Ｐ明朝" panose="02020600040205080304" pitchFamily="18" charset="-128"/>
              <a:ea typeface="ＭＳ Ｐ明朝" panose="02020600040205080304" pitchFamily="18" charset="-128"/>
            </a:endParaRPr>
          </a:p>
          <a:p>
            <a:pPr marL="171450" indent="-171450" fontAlgn="auto">
              <a:lnSpc>
                <a:spcPts val="300"/>
              </a:lnSpc>
              <a:spcBef>
                <a:spcPts val="0"/>
              </a:spcBef>
              <a:spcAft>
                <a:spcPts val="0"/>
              </a:spcAft>
            </a:pPr>
            <a:endParaRPr lang="en-US" altLang="ja-JP" sz="1200" dirty="0" smtClean="0">
              <a:solidFill>
                <a:prstClr val="black"/>
              </a:solidFill>
              <a:latin typeface="ＭＳ Ｐ明朝" panose="02020600040205080304" pitchFamily="18" charset="-128"/>
              <a:ea typeface="ＭＳ Ｐ明朝" panose="02020600040205080304" pitchFamily="18" charset="-128"/>
            </a:endParaRPr>
          </a:p>
          <a:p>
            <a:pPr marL="171450" indent="-171450" fontAlgn="auto">
              <a:lnSpc>
                <a:spcPts val="1700"/>
              </a:lnSpc>
              <a:spcBef>
                <a:spcPts val="0"/>
              </a:spcBef>
              <a:spcAft>
                <a:spcPts val="0"/>
              </a:spcAft>
            </a:pPr>
            <a:r>
              <a:rPr lang="ja-JP" altLang="en-US" sz="1200" dirty="0" smtClean="0">
                <a:solidFill>
                  <a:prstClr val="black"/>
                </a:solidFill>
                <a:latin typeface="ＭＳ ゴシック" panose="020B0609070205080204" pitchFamily="49" charset="-128"/>
                <a:ea typeface="ＭＳ ゴシック" panose="020B0609070205080204" pitchFamily="49" charset="-128"/>
              </a:rPr>
              <a:t>○</a:t>
            </a:r>
            <a:r>
              <a:rPr lang="ja-JP" altLang="en-US" sz="1200" dirty="0">
                <a:solidFill>
                  <a:prstClr val="black"/>
                </a:solidFill>
                <a:latin typeface="ＭＳ ゴシック" panose="020B0609070205080204" pitchFamily="49" charset="-128"/>
                <a:ea typeface="ＭＳ ゴシック" panose="020B0609070205080204" pitchFamily="49" charset="-128"/>
              </a:rPr>
              <a:t>ストーカー事案への対策の推進</a:t>
            </a:r>
            <a:endParaRPr lang="en-US" altLang="ja-JP" sz="1200" dirty="0">
              <a:solidFill>
                <a:prstClr val="black"/>
              </a:solidFill>
              <a:latin typeface="ＭＳ Ｐ明朝" panose="02020600040205080304" pitchFamily="18" charset="-128"/>
              <a:ea typeface="ＭＳ Ｐ明朝" panose="02020600040205080304" pitchFamily="18" charset="-128"/>
            </a:endParaRPr>
          </a:p>
          <a:p>
            <a:pPr marL="171450" indent="-171450" fontAlgn="auto">
              <a:lnSpc>
                <a:spcPts val="1700"/>
              </a:lnSpc>
              <a:spcBef>
                <a:spcPts val="0"/>
              </a:spcBef>
              <a:spcAft>
                <a:spcPts val="0"/>
              </a:spcAft>
            </a:pPr>
            <a:r>
              <a:rPr lang="ja-JP" altLang="en-US" sz="1200" dirty="0" smtClean="0">
                <a:solidFill>
                  <a:prstClr val="black"/>
                </a:solidFill>
                <a:latin typeface="ＭＳ Ｐ明朝" panose="02020600040205080304" pitchFamily="18" charset="-128"/>
                <a:ea typeface="ＭＳ Ｐ明朝" panose="02020600040205080304" pitchFamily="18" charset="-128"/>
              </a:rPr>
              <a:t>　・</a:t>
            </a:r>
            <a:r>
              <a:rPr lang="ja-JP" altLang="en-US" sz="1200" dirty="0">
                <a:solidFill>
                  <a:prstClr val="black"/>
                </a:solidFill>
                <a:latin typeface="ＭＳ Ｐ明朝" panose="02020600040205080304" pitchFamily="18" charset="-128"/>
                <a:ea typeface="ＭＳ Ｐ明朝" panose="02020600040205080304" pitchFamily="18" charset="-128"/>
              </a:rPr>
              <a:t>厳正</a:t>
            </a:r>
            <a:r>
              <a:rPr lang="ja-JP" altLang="en-US" sz="1200" dirty="0" smtClean="0">
                <a:solidFill>
                  <a:prstClr val="black"/>
                </a:solidFill>
                <a:latin typeface="ＭＳ Ｐ明朝" panose="02020600040205080304" pitchFamily="18" charset="-128"/>
                <a:ea typeface="ＭＳ Ｐ明朝" panose="02020600040205080304" pitchFamily="18" charset="-128"/>
              </a:rPr>
              <a:t>な対処、被害者支援の推進、被害の未然防止・拡大防止のための広報啓発、加害者の抱える問題に着目した対策等の検討　等</a:t>
            </a:r>
            <a:endParaRPr lang="en-US" altLang="ja-JP" sz="1200" dirty="0">
              <a:solidFill>
                <a:prstClr val="black"/>
              </a:solidFill>
              <a:latin typeface="ＭＳ Ｐ明朝" panose="02020600040205080304" pitchFamily="18" charset="-128"/>
              <a:ea typeface="ＭＳ Ｐ明朝" panose="02020600040205080304" pitchFamily="18" charset="-128"/>
            </a:endParaRPr>
          </a:p>
          <a:p>
            <a:pPr marL="171450" indent="-171450" fontAlgn="auto">
              <a:lnSpc>
                <a:spcPts val="300"/>
              </a:lnSpc>
              <a:spcBef>
                <a:spcPts val="0"/>
              </a:spcBef>
              <a:spcAft>
                <a:spcPts val="0"/>
              </a:spcAft>
            </a:pPr>
            <a:endParaRPr lang="en-US" altLang="ja-JP" sz="1200" dirty="0" smtClean="0">
              <a:solidFill>
                <a:prstClr val="black"/>
              </a:solidFill>
              <a:latin typeface="ＭＳ ゴシック" panose="020B0609070205080204" pitchFamily="49" charset="-128"/>
              <a:ea typeface="ＭＳ ゴシック" panose="020B0609070205080204" pitchFamily="49" charset="-128"/>
            </a:endParaRPr>
          </a:p>
          <a:p>
            <a:pPr marL="171450" indent="-171450" fontAlgn="auto">
              <a:lnSpc>
                <a:spcPts val="1700"/>
              </a:lnSpc>
              <a:spcBef>
                <a:spcPts val="0"/>
              </a:spcBef>
              <a:spcAft>
                <a:spcPts val="0"/>
              </a:spcAft>
            </a:pPr>
            <a:r>
              <a:rPr lang="ja-JP" altLang="en-US" sz="1200" dirty="0" smtClean="0">
                <a:solidFill>
                  <a:prstClr val="black"/>
                </a:solidFill>
                <a:latin typeface="ＭＳ ゴシック" panose="020B0609070205080204" pitchFamily="49" charset="-128"/>
                <a:ea typeface="ＭＳ ゴシック" panose="020B0609070205080204" pitchFamily="49" charset="-128"/>
              </a:rPr>
              <a:t>○配偶者</a:t>
            </a:r>
            <a:r>
              <a:rPr lang="ja-JP" altLang="en-US" sz="1200" dirty="0">
                <a:solidFill>
                  <a:prstClr val="black"/>
                </a:solidFill>
                <a:latin typeface="ＭＳ ゴシック" panose="020B0609070205080204" pitchFamily="49" charset="-128"/>
                <a:ea typeface="ＭＳ ゴシック" panose="020B0609070205080204" pitchFamily="49" charset="-128"/>
              </a:rPr>
              <a:t>等からの暴力の被害者への支援の</a:t>
            </a:r>
            <a:r>
              <a:rPr lang="ja-JP" altLang="en-US" sz="1200" dirty="0" smtClean="0">
                <a:solidFill>
                  <a:prstClr val="black"/>
                </a:solidFill>
                <a:latin typeface="ＭＳ ゴシック" panose="020B0609070205080204" pitchFamily="49" charset="-128"/>
                <a:ea typeface="ＭＳ ゴシック" panose="020B0609070205080204" pitchFamily="49" charset="-128"/>
              </a:rPr>
              <a:t>充実</a:t>
            </a:r>
            <a:endParaRPr lang="ja-JP" altLang="en-US" sz="1200" dirty="0">
              <a:solidFill>
                <a:prstClr val="black"/>
              </a:solidFill>
              <a:latin typeface="ＭＳ ゴシック" panose="020B0609070205080204" pitchFamily="49" charset="-128"/>
              <a:ea typeface="ＭＳ ゴシック" panose="020B0609070205080204" pitchFamily="49" charset="-128"/>
            </a:endParaRPr>
          </a:p>
          <a:p>
            <a:pPr marL="171450" indent="-171450" fontAlgn="auto">
              <a:lnSpc>
                <a:spcPts val="1700"/>
              </a:lnSpc>
              <a:spcBef>
                <a:spcPts val="0"/>
              </a:spcBef>
              <a:spcAft>
                <a:spcPts val="0"/>
              </a:spcAft>
            </a:pPr>
            <a:r>
              <a:rPr lang="ja-JP" altLang="en-US" sz="1200" dirty="0">
                <a:solidFill>
                  <a:prstClr val="black"/>
                </a:solidFill>
                <a:latin typeface="ＭＳ Ｐ明朝" panose="02020600040205080304" pitchFamily="18" charset="-128"/>
                <a:ea typeface="ＭＳ Ｐ明朝" panose="02020600040205080304" pitchFamily="18" charset="-128"/>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・配偶者暴力相談支援</a:t>
            </a:r>
            <a:r>
              <a:rPr lang="ja-JP" altLang="en-US" sz="1200" dirty="0">
                <a:solidFill>
                  <a:prstClr val="black"/>
                </a:solidFill>
                <a:latin typeface="ＭＳ Ｐ明朝" panose="02020600040205080304" pitchFamily="18" charset="-128"/>
                <a:ea typeface="ＭＳ Ｐ明朝" panose="02020600040205080304" pitchFamily="18" charset="-128"/>
              </a:rPr>
              <a:t>センターの設置</a:t>
            </a:r>
            <a:r>
              <a:rPr lang="ja-JP" altLang="en-US" sz="1200" dirty="0" smtClean="0">
                <a:solidFill>
                  <a:prstClr val="black"/>
                </a:solidFill>
                <a:latin typeface="ＭＳ Ｐ明朝" panose="02020600040205080304" pitchFamily="18" charset="-128"/>
                <a:ea typeface="ＭＳ Ｐ明朝" panose="02020600040205080304" pitchFamily="18" charset="-128"/>
              </a:rPr>
              <a:t>促進、相談員の質の向上、</a:t>
            </a:r>
            <a:r>
              <a:rPr lang="ja-JP" altLang="en-US" sz="1200" dirty="0">
                <a:solidFill>
                  <a:prstClr val="black"/>
                </a:solidFill>
                <a:latin typeface="ＭＳ Ｐ明朝" panose="02020600040205080304" pitchFamily="18" charset="-128"/>
                <a:ea typeface="ＭＳ Ｐ明朝" panose="02020600040205080304" pitchFamily="18" charset="-128"/>
              </a:rPr>
              <a:t>個別</a:t>
            </a:r>
            <a:r>
              <a:rPr lang="ja-JP" altLang="en-US" sz="1200" dirty="0" smtClean="0">
                <a:solidFill>
                  <a:prstClr val="black"/>
                </a:solidFill>
                <a:latin typeface="ＭＳ Ｐ明朝" panose="02020600040205080304" pitchFamily="18" charset="-128"/>
                <a:ea typeface="ＭＳ Ｐ明朝" panose="02020600040205080304" pitchFamily="18" charset="-128"/>
              </a:rPr>
              <a:t>事案</a:t>
            </a:r>
            <a:r>
              <a:rPr lang="ja-JP" altLang="en-US" sz="1200" dirty="0">
                <a:solidFill>
                  <a:prstClr val="black"/>
                </a:solidFill>
                <a:latin typeface="ＭＳ Ｐ明朝" panose="02020600040205080304" pitchFamily="18" charset="-128"/>
                <a:ea typeface="ＭＳ Ｐ明朝" panose="02020600040205080304" pitchFamily="18" charset="-128"/>
              </a:rPr>
              <a:t>対応を</a:t>
            </a:r>
            <a:r>
              <a:rPr lang="ja-JP" altLang="en-US" sz="1200" dirty="0" smtClean="0">
                <a:solidFill>
                  <a:prstClr val="black"/>
                </a:solidFill>
                <a:latin typeface="ＭＳ Ｐ明朝" panose="02020600040205080304" pitchFamily="18" charset="-128"/>
                <a:ea typeface="ＭＳ Ｐ明朝" panose="02020600040205080304" pitchFamily="18" charset="-128"/>
              </a:rPr>
              <a:t>含めた関係</a:t>
            </a:r>
            <a:r>
              <a:rPr lang="ja-JP" altLang="en-US" sz="1200" dirty="0">
                <a:solidFill>
                  <a:prstClr val="black"/>
                </a:solidFill>
                <a:latin typeface="ＭＳ Ｐ明朝" panose="02020600040205080304" pitchFamily="18" charset="-128"/>
                <a:ea typeface="ＭＳ Ｐ明朝" panose="02020600040205080304" pitchFamily="18" charset="-128"/>
              </a:rPr>
              <a:t>機関間の連携方策の検討・共有など地域連携体制の</a:t>
            </a:r>
            <a:r>
              <a:rPr lang="ja-JP" altLang="en-US" sz="1200" dirty="0" smtClean="0">
                <a:solidFill>
                  <a:prstClr val="black"/>
                </a:solidFill>
                <a:latin typeface="ＭＳ Ｐ明朝" panose="02020600040205080304" pitchFamily="18" charset="-128"/>
                <a:ea typeface="ＭＳ Ｐ明朝" panose="02020600040205080304" pitchFamily="18" charset="-128"/>
              </a:rPr>
              <a:t>整備、加害者更生の推進　等</a:t>
            </a:r>
            <a:endParaRPr lang="en-US" altLang="ja-JP" sz="1200" dirty="0">
              <a:solidFill>
                <a:prstClr val="black"/>
              </a:solidFill>
              <a:latin typeface="ＭＳ Ｐ明朝" panose="02020600040205080304" pitchFamily="18" charset="-128"/>
              <a:ea typeface="ＭＳ Ｐ明朝" panose="02020600040205080304" pitchFamily="18" charset="-128"/>
            </a:endParaRPr>
          </a:p>
          <a:p>
            <a:pPr marL="171450" indent="-171450" fontAlgn="auto">
              <a:lnSpc>
                <a:spcPts val="300"/>
              </a:lnSpc>
              <a:spcBef>
                <a:spcPts val="0"/>
              </a:spcBef>
              <a:spcAft>
                <a:spcPts val="0"/>
              </a:spcAft>
            </a:pPr>
            <a:endParaRPr lang="en-US" altLang="ja-JP" sz="1200" dirty="0" smtClean="0">
              <a:solidFill>
                <a:prstClr val="black"/>
              </a:solidFill>
              <a:latin typeface="ＭＳ ゴシック" panose="020B0609070205080204" pitchFamily="49" charset="-128"/>
              <a:ea typeface="ＭＳ ゴシック" panose="020B0609070205080204" pitchFamily="49" charset="-128"/>
            </a:endParaRPr>
          </a:p>
          <a:p>
            <a:pPr marL="171450" indent="-171450" fontAlgn="auto">
              <a:lnSpc>
                <a:spcPts val="1700"/>
              </a:lnSpc>
              <a:spcBef>
                <a:spcPts val="0"/>
              </a:spcBef>
              <a:spcAft>
                <a:spcPts val="0"/>
              </a:spcAft>
            </a:pPr>
            <a:r>
              <a:rPr lang="ja-JP" altLang="en-US" sz="1200" dirty="0" smtClean="0">
                <a:solidFill>
                  <a:prstClr val="black"/>
                </a:solidFill>
                <a:latin typeface="ＭＳ ゴシック" panose="020B0609070205080204" pitchFamily="49" charset="-128"/>
                <a:ea typeface="ＭＳ ゴシック" panose="020B0609070205080204" pitchFamily="49" charset="-128"/>
              </a:rPr>
              <a:t>○女性</a:t>
            </a:r>
            <a:r>
              <a:rPr lang="ja-JP" altLang="en-US" sz="1200" dirty="0">
                <a:solidFill>
                  <a:prstClr val="black"/>
                </a:solidFill>
                <a:latin typeface="ＭＳ ゴシック" panose="020B0609070205080204" pitchFamily="49" charset="-128"/>
                <a:ea typeface="ＭＳ ゴシック" panose="020B0609070205080204" pitchFamily="49" charset="-128"/>
              </a:rPr>
              <a:t>に対する暴力の予防と根絶のための</a:t>
            </a:r>
            <a:r>
              <a:rPr lang="ja-JP" altLang="en-US" sz="1200" dirty="0" smtClean="0">
                <a:solidFill>
                  <a:prstClr val="black"/>
                </a:solidFill>
                <a:latin typeface="ＭＳ ゴシック" panose="020B0609070205080204" pitchFamily="49" charset="-128"/>
                <a:ea typeface="ＭＳ ゴシック" panose="020B0609070205080204" pitchFamily="49" charset="-128"/>
              </a:rPr>
              <a:t>基盤づくり</a:t>
            </a:r>
            <a:endParaRPr lang="ja-JP" altLang="en-US" sz="1200" dirty="0">
              <a:solidFill>
                <a:prstClr val="black"/>
              </a:solidFill>
              <a:latin typeface="ＭＳ ゴシック" panose="020B0609070205080204" pitchFamily="49" charset="-128"/>
              <a:ea typeface="ＭＳ ゴシック" panose="020B0609070205080204" pitchFamily="49" charset="-128"/>
            </a:endParaRPr>
          </a:p>
          <a:p>
            <a:pPr marL="171450" indent="-171450" fontAlgn="auto">
              <a:lnSpc>
                <a:spcPts val="1700"/>
              </a:lnSpc>
              <a:spcBef>
                <a:spcPts val="0"/>
              </a:spcBef>
              <a:spcAft>
                <a:spcPts val="0"/>
              </a:spcAft>
            </a:pPr>
            <a:r>
              <a:rPr lang="ja-JP" altLang="en-US" sz="1200" dirty="0">
                <a:solidFill>
                  <a:prstClr val="black"/>
                </a:solidFill>
                <a:latin typeface="ＭＳ Ｐ明朝" panose="02020600040205080304" pitchFamily="18" charset="-128"/>
                <a:ea typeface="ＭＳ Ｐ明朝" panose="02020600040205080304" pitchFamily="18" charset="-128"/>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・データ等の在り方の検討、児童の性に着目した新たな形態の営業</a:t>
            </a:r>
            <a:r>
              <a:rPr lang="ja-JP" altLang="en-US" sz="1200" spc="-150" dirty="0" smtClean="0">
                <a:solidFill>
                  <a:prstClr val="black"/>
                </a:solidFill>
                <a:latin typeface="ＭＳ Ｐ明朝" panose="02020600040205080304" pitchFamily="18" charset="-128"/>
                <a:ea typeface="ＭＳ Ｐ明朝" panose="02020600040205080304" pitchFamily="18" charset="-128"/>
              </a:rPr>
              <a:t>（</a:t>
            </a:r>
            <a:r>
              <a:rPr lang="en-US" altLang="ja-JP" sz="1200" spc="-150" dirty="0" smtClean="0">
                <a:solidFill>
                  <a:prstClr val="black"/>
                </a:solidFill>
                <a:latin typeface="ＭＳ Ｐ明朝" panose="02020600040205080304" pitchFamily="18" charset="-128"/>
                <a:ea typeface="ＭＳ Ｐ明朝" panose="02020600040205080304" pitchFamily="18" charset="-128"/>
              </a:rPr>
              <a:t>※</a:t>
            </a:r>
            <a:r>
              <a:rPr lang="ja-JP" altLang="en-US" sz="1200" spc="-150" dirty="0" smtClean="0">
                <a:solidFill>
                  <a:prstClr val="black"/>
                </a:solidFill>
                <a:latin typeface="ＭＳ Ｐ明朝" panose="02020600040205080304" pitchFamily="18" charset="-128"/>
                <a:ea typeface="ＭＳ Ｐ明朝" panose="02020600040205080304" pitchFamily="18" charset="-128"/>
              </a:rPr>
              <a:t>いわゆるＪＫ</a:t>
            </a:r>
            <a:r>
              <a:rPr lang="ja-JP" altLang="en-US" sz="1200" spc="-150" dirty="0">
                <a:solidFill>
                  <a:prstClr val="black"/>
                </a:solidFill>
                <a:latin typeface="ＭＳ Ｐ明朝" panose="02020600040205080304" pitchFamily="18" charset="-128"/>
                <a:ea typeface="ＭＳ Ｐ明朝" panose="02020600040205080304" pitchFamily="18" charset="-128"/>
              </a:rPr>
              <a:t>ビジネスと呼称されている営業等）</a:t>
            </a:r>
            <a:r>
              <a:rPr lang="ja-JP" altLang="en-US" sz="1200" dirty="0" smtClean="0">
                <a:solidFill>
                  <a:prstClr val="black"/>
                </a:solidFill>
                <a:latin typeface="ＭＳ Ｐ明朝" panose="02020600040205080304" pitchFamily="18" charset="-128"/>
                <a:ea typeface="ＭＳ Ｐ明朝" panose="02020600040205080304" pitchFamily="18" charset="-128"/>
              </a:rPr>
              <a:t>などの実態把握</a:t>
            </a:r>
            <a:r>
              <a:rPr lang="ja-JP" altLang="en-US" sz="1200" dirty="0">
                <a:solidFill>
                  <a:prstClr val="black"/>
                </a:solidFill>
                <a:latin typeface="ＭＳ Ｐ明朝" panose="02020600040205080304" pitchFamily="18" charset="-128"/>
                <a:ea typeface="ＭＳ Ｐ明朝" panose="02020600040205080304" pitchFamily="18" charset="-128"/>
              </a:rPr>
              <a:t>、児童の性的搾取等に係る対策の推進</a:t>
            </a:r>
            <a:r>
              <a:rPr lang="ja-JP" altLang="en-US" sz="1200" dirty="0" smtClean="0">
                <a:solidFill>
                  <a:prstClr val="black"/>
                </a:solidFill>
                <a:latin typeface="ＭＳ Ｐ明朝" panose="02020600040205080304" pitchFamily="18" charset="-128"/>
                <a:ea typeface="ＭＳ Ｐ明朝" panose="02020600040205080304" pitchFamily="18" charset="-128"/>
              </a:rPr>
              <a:t>　　等</a:t>
            </a:r>
            <a:endParaRPr lang="en-US" altLang="ja-JP" sz="1200" strike="sngStrike" dirty="0" smtClean="0">
              <a:solidFill>
                <a:prstClr val="black"/>
              </a:solidFill>
              <a:latin typeface="ＭＳ Ｐ明朝" panose="02020600040205080304" pitchFamily="18" charset="-128"/>
              <a:ea typeface="ＭＳ Ｐ明朝" panose="02020600040205080304" pitchFamily="18" charset="-128"/>
            </a:endParaRPr>
          </a:p>
          <a:p>
            <a:pPr marL="171450" indent="-171450" fontAlgn="auto">
              <a:lnSpc>
                <a:spcPts val="1100"/>
              </a:lnSpc>
              <a:spcBef>
                <a:spcPts val="0"/>
              </a:spcBef>
              <a:spcAft>
                <a:spcPts val="0"/>
              </a:spcAft>
            </a:pPr>
            <a:endParaRPr lang="en-US" altLang="ja-JP" sz="1400" dirty="0">
              <a:solidFill>
                <a:prstClr val="black"/>
              </a:solidFill>
              <a:latin typeface="ＭＳ Ｐ明朝" panose="02020600040205080304" pitchFamily="18" charset="-128"/>
              <a:ea typeface="ＭＳ Ｐ明朝" panose="02020600040205080304" pitchFamily="18" charset="-128"/>
            </a:endParaRPr>
          </a:p>
          <a:p>
            <a:pPr marL="171450" indent="-171450" fontAlgn="auto">
              <a:lnSpc>
                <a:spcPts val="1700"/>
              </a:lnSpc>
              <a:spcBef>
                <a:spcPts val="0"/>
              </a:spcBef>
              <a:spcAft>
                <a:spcPts val="0"/>
              </a:spcAft>
            </a:pPr>
            <a:r>
              <a:rPr lang="ja-JP" altLang="en-US" sz="1400" dirty="0" smtClean="0">
                <a:solidFill>
                  <a:prstClr val="black"/>
                </a:solidFill>
                <a:latin typeface="ＭＳ Ｐゴシック" panose="020B0600070205080204" pitchFamily="50" charset="-128"/>
              </a:rPr>
              <a:t>２．女性活躍のための安全・安心面へ</a:t>
            </a:r>
            <a:r>
              <a:rPr lang="ja-JP" altLang="en-US" sz="1400" dirty="0">
                <a:solidFill>
                  <a:prstClr val="black"/>
                </a:solidFill>
                <a:latin typeface="ＭＳ Ｐゴシック" panose="020B0600070205080204" pitchFamily="50" charset="-128"/>
              </a:rPr>
              <a:t>の支援</a:t>
            </a:r>
            <a:endParaRPr lang="en-US" altLang="ja-JP" sz="1400" dirty="0" smtClean="0">
              <a:solidFill>
                <a:prstClr val="black"/>
              </a:solidFill>
              <a:latin typeface="ＭＳ Ｐゴシック" panose="020B0600070205080204" pitchFamily="50" charset="-128"/>
            </a:endParaRPr>
          </a:p>
          <a:p>
            <a:pPr marL="171450" indent="-171450" fontAlgn="auto">
              <a:lnSpc>
                <a:spcPts val="1700"/>
              </a:lnSpc>
              <a:spcBef>
                <a:spcPts val="0"/>
              </a:spcBef>
              <a:spcAft>
                <a:spcPts val="0"/>
              </a:spcAft>
            </a:pPr>
            <a:r>
              <a:rPr lang="ja-JP" altLang="en-US" sz="1200" dirty="0" smtClean="0">
                <a:solidFill>
                  <a:prstClr val="black"/>
                </a:solidFill>
                <a:latin typeface="ＭＳ ゴシック" panose="020B0609070205080204" pitchFamily="49" charset="-128"/>
                <a:ea typeface="ＭＳ ゴシック" panose="020B0609070205080204" pitchFamily="49" charset="-128"/>
              </a:rPr>
              <a:t>○ひとり</a:t>
            </a:r>
            <a:r>
              <a:rPr lang="ja-JP" altLang="en-US" sz="1200" dirty="0">
                <a:solidFill>
                  <a:prstClr val="black"/>
                </a:solidFill>
                <a:latin typeface="ＭＳ ゴシック" panose="020B0609070205080204" pitchFamily="49" charset="-128"/>
                <a:ea typeface="ＭＳ ゴシック" panose="020B0609070205080204" pitchFamily="49" charset="-128"/>
              </a:rPr>
              <a:t>親家庭等への</a:t>
            </a:r>
            <a:r>
              <a:rPr lang="ja-JP" altLang="en-US" sz="1200" dirty="0" smtClean="0">
                <a:solidFill>
                  <a:prstClr val="black"/>
                </a:solidFill>
                <a:latin typeface="ＭＳ ゴシック" panose="020B0609070205080204" pitchFamily="49" charset="-128"/>
                <a:ea typeface="ＭＳ ゴシック" panose="020B0609070205080204" pitchFamily="49" charset="-128"/>
              </a:rPr>
              <a:t>支援</a:t>
            </a:r>
            <a:endParaRPr lang="ja-JP" altLang="en-US" sz="1200" dirty="0">
              <a:solidFill>
                <a:prstClr val="black"/>
              </a:solidFill>
              <a:latin typeface="ＭＳ ゴシック" panose="020B0609070205080204" pitchFamily="49" charset="-128"/>
              <a:ea typeface="ＭＳ ゴシック" panose="020B0609070205080204" pitchFamily="49" charset="-128"/>
            </a:endParaRPr>
          </a:p>
          <a:p>
            <a:pPr marL="171450" indent="-171450" fontAlgn="auto">
              <a:lnSpc>
                <a:spcPts val="1700"/>
              </a:lnSpc>
              <a:spcBef>
                <a:spcPts val="0"/>
              </a:spcBef>
              <a:spcAft>
                <a:spcPts val="0"/>
              </a:spcAft>
            </a:pPr>
            <a:r>
              <a:rPr lang="ja-JP" altLang="en-US" sz="1200" dirty="0">
                <a:solidFill>
                  <a:prstClr val="black"/>
                </a:solidFill>
                <a:latin typeface="ＭＳ Ｐ明朝" panose="02020600040205080304" pitchFamily="18" charset="-128"/>
                <a:ea typeface="ＭＳ Ｐ明朝" panose="02020600040205080304" pitchFamily="18" charset="-128"/>
              </a:rPr>
              <a:t>　・ひとり親のための相談窓口ワンストップ化等「ひとり親・多子世帯等自立応援プロジェクト」に基づく総合的支援の</a:t>
            </a:r>
            <a:r>
              <a:rPr lang="ja-JP" altLang="en-US" sz="1200" dirty="0" smtClean="0">
                <a:solidFill>
                  <a:prstClr val="black"/>
                </a:solidFill>
                <a:latin typeface="ＭＳ Ｐ明朝" panose="02020600040205080304" pitchFamily="18" charset="-128"/>
                <a:ea typeface="ＭＳ Ｐ明朝" panose="02020600040205080304" pitchFamily="18" charset="-128"/>
              </a:rPr>
              <a:t>実施</a:t>
            </a:r>
            <a:r>
              <a:rPr lang="ja-JP" altLang="en-US" sz="1200" dirty="0">
                <a:solidFill>
                  <a:srgbClr val="FF0000"/>
                </a:solidFill>
                <a:latin typeface="ＭＳ Ｐ明朝" panose="02020600040205080304" pitchFamily="18" charset="-128"/>
                <a:ea typeface="ＭＳ Ｐ明朝" panose="02020600040205080304" pitchFamily="18" charset="-128"/>
              </a:rPr>
              <a:t>　</a:t>
            </a:r>
            <a:r>
              <a:rPr lang="ja-JP" altLang="en-US" sz="1200" dirty="0" smtClean="0">
                <a:solidFill>
                  <a:srgbClr val="FF0000"/>
                </a:solidFill>
                <a:latin typeface="ＭＳ Ｐ明朝" panose="02020600040205080304" pitchFamily="18" charset="-128"/>
                <a:ea typeface="ＭＳ Ｐ明朝" panose="02020600040205080304" pitchFamily="18" charset="-128"/>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等</a:t>
            </a:r>
            <a:endParaRPr lang="en-US" altLang="ja-JP" sz="1200" dirty="0" smtClean="0">
              <a:solidFill>
                <a:prstClr val="black"/>
              </a:solidFill>
              <a:latin typeface="ＭＳ Ｐ明朝" panose="02020600040205080304" pitchFamily="18" charset="-128"/>
              <a:ea typeface="ＭＳ Ｐ明朝" panose="02020600040205080304" pitchFamily="18" charset="-128"/>
            </a:endParaRPr>
          </a:p>
          <a:p>
            <a:pPr marL="171450" indent="-171450" fontAlgn="auto">
              <a:lnSpc>
                <a:spcPts val="300"/>
              </a:lnSpc>
              <a:spcBef>
                <a:spcPts val="0"/>
              </a:spcBef>
              <a:spcAft>
                <a:spcPts val="0"/>
              </a:spcAft>
            </a:pPr>
            <a:endParaRPr lang="en-US" altLang="ja-JP" sz="1200" dirty="0" smtClean="0">
              <a:solidFill>
                <a:prstClr val="black"/>
              </a:solidFill>
              <a:latin typeface="ＭＳ Ｐゴシック" panose="020B0600070205080204" pitchFamily="50" charset="-128"/>
            </a:endParaRPr>
          </a:p>
          <a:p>
            <a:pPr marL="171450" indent="-171450" fontAlgn="auto">
              <a:lnSpc>
                <a:spcPts val="1700"/>
              </a:lnSpc>
              <a:spcBef>
                <a:spcPts val="0"/>
              </a:spcBef>
              <a:spcAft>
                <a:spcPts val="0"/>
              </a:spcAft>
            </a:pPr>
            <a:r>
              <a:rPr lang="ja-JP" altLang="en-US" sz="1200" dirty="0" smtClean="0">
                <a:solidFill>
                  <a:prstClr val="black"/>
                </a:solidFill>
                <a:latin typeface="ＭＳ Ｐゴシック" panose="020B0600070205080204" pitchFamily="50" charset="-128"/>
              </a:rPr>
              <a:t>○男女</a:t>
            </a:r>
            <a:r>
              <a:rPr lang="ja-JP" altLang="en-US" sz="1200" dirty="0">
                <a:solidFill>
                  <a:prstClr val="black"/>
                </a:solidFill>
                <a:latin typeface="ＭＳ Ｐゴシック" panose="020B0600070205080204" pitchFamily="50" charset="-128"/>
              </a:rPr>
              <a:t>共同参画の視点からの被災地</a:t>
            </a:r>
            <a:r>
              <a:rPr lang="ja-JP" altLang="en-US" sz="1200" dirty="0" smtClean="0">
                <a:solidFill>
                  <a:prstClr val="black"/>
                </a:solidFill>
                <a:latin typeface="ＭＳ Ｐゴシック" panose="020B0600070205080204" pitchFamily="50" charset="-128"/>
              </a:rPr>
              <a:t>支援</a:t>
            </a:r>
            <a:endParaRPr lang="en-US" altLang="ja-JP" sz="1200" dirty="0">
              <a:solidFill>
                <a:prstClr val="black"/>
              </a:solidFill>
              <a:latin typeface="ＭＳ Ｐゴシック" panose="020B0600070205080204" pitchFamily="50" charset="-128"/>
            </a:endParaRPr>
          </a:p>
          <a:p>
            <a:pPr marL="171450" indent="-171450" fontAlgn="auto">
              <a:lnSpc>
                <a:spcPts val="1700"/>
              </a:lnSpc>
              <a:spcBef>
                <a:spcPts val="0"/>
              </a:spcBef>
              <a:spcAft>
                <a:spcPts val="0"/>
              </a:spcAft>
            </a:pPr>
            <a:r>
              <a:rPr lang="ja-JP" altLang="en-US" sz="1200" dirty="0">
                <a:solidFill>
                  <a:prstClr val="black"/>
                </a:solidFill>
                <a:latin typeface="ＭＳ Ｐ明朝" panose="02020600040205080304" pitchFamily="18" charset="-128"/>
                <a:ea typeface="ＭＳ Ｐ明朝" panose="02020600040205080304" pitchFamily="18" charset="-128"/>
              </a:rPr>
              <a:t>　・東日本大震災の被災地における事例収集・フォーラム開催等を通じた復興のあらゆる場・組織への女性の参画拡大</a:t>
            </a:r>
            <a:endParaRPr lang="en-US" altLang="ja-JP" sz="1200" dirty="0">
              <a:solidFill>
                <a:prstClr val="black"/>
              </a:solidFill>
              <a:latin typeface="ＭＳ Ｐ明朝" panose="02020600040205080304" pitchFamily="18" charset="-128"/>
              <a:ea typeface="ＭＳ Ｐ明朝" panose="02020600040205080304" pitchFamily="18" charset="-128"/>
            </a:endParaRPr>
          </a:p>
          <a:p>
            <a:pPr marL="171450" indent="-171450" fontAlgn="auto">
              <a:lnSpc>
                <a:spcPts val="1700"/>
              </a:lnSpc>
              <a:spcBef>
                <a:spcPts val="0"/>
              </a:spcBef>
              <a:spcAft>
                <a:spcPts val="0"/>
              </a:spcAft>
            </a:pPr>
            <a:r>
              <a:rPr lang="ja-JP" altLang="en-US" sz="1200" dirty="0">
                <a:solidFill>
                  <a:prstClr val="black"/>
                </a:solidFill>
                <a:latin typeface="ＭＳ Ｐ明朝" panose="02020600040205080304" pitchFamily="18" charset="-128"/>
                <a:ea typeface="ＭＳ Ｐ明朝" panose="02020600040205080304" pitchFamily="18" charset="-128"/>
              </a:rPr>
              <a:t>　・平成</a:t>
            </a:r>
            <a:r>
              <a:rPr lang="en-US" altLang="ja-JP" sz="1200" dirty="0">
                <a:solidFill>
                  <a:prstClr val="black"/>
                </a:solidFill>
                <a:latin typeface="ＭＳ Ｐ明朝" panose="02020600040205080304" pitchFamily="18" charset="-128"/>
                <a:ea typeface="ＭＳ Ｐ明朝" panose="02020600040205080304" pitchFamily="18" charset="-128"/>
              </a:rPr>
              <a:t>28</a:t>
            </a:r>
            <a:r>
              <a:rPr lang="ja-JP" altLang="en-US" sz="1200" dirty="0">
                <a:solidFill>
                  <a:prstClr val="black"/>
                </a:solidFill>
                <a:latin typeface="ＭＳ Ｐ明朝" panose="02020600040205080304" pitchFamily="18" charset="-128"/>
                <a:ea typeface="ＭＳ Ｐ明朝" panose="02020600040205080304" pitchFamily="18" charset="-128"/>
              </a:rPr>
              <a:t>年（</a:t>
            </a:r>
            <a:r>
              <a:rPr lang="en-US" altLang="ja-JP" sz="1200" dirty="0">
                <a:solidFill>
                  <a:prstClr val="black"/>
                </a:solidFill>
                <a:latin typeface="ＭＳ Ｐ明朝" panose="02020600040205080304" pitchFamily="18" charset="-128"/>
                <a:ea typeface="ＭＳ Ｐ明朝" panose="02020600040205080304" pitchFamily="18" charset="-128"/>
              </a:rPr>
              <a:t>2016</a:t>
            </a:r>
            <a:r>
              <a:rPr lang="ja-JP" altLang="en-US" sz="1200" dirty="0">
                <a:solidFill>
                  <a:prstClr val="black"/>
                </a:solidFill>
                <a:latin typeface="ＭＳ Ｐ明朝" panose="02020600040205080304" pitchFamily="18" charset="-128"/>
                <a:ea typeface="ＭＳ Ｐ明朝" panose="02020600040205080304" pitchFamily="18" charset="-128"/>
              </a:rPr>
              <a:t>年）熊本地震の被災地における男女共同参画の視点からのニーズ等の把握、被災者支援に資する情報提供の充実　等</a:t>
            </a:r>
            <a:endParaRPr lang="en-US" altLang="ja-JP" sz="1200" dirty="0">
              <a:solidFill>
                <a:prstClr val="black"/>
              </a:solidFill>
              <a:latin typeface="ＭＳ Ｐ明朝" panose="02020600040205080304" pitchFamily="18" charset="-128"/>
              <a:ea typeface="ＭＳ Ｐ明朝" panose="02020600040205080304" pitchFamily="18" charset="-128"/>
            </a:endParaRPr>
          </a:p>
          <a:p>
            <a:pPr marL="171450" indent="-171450" fontAlgn="auto">
              <a:lnSpc>
                <a:spcPts val="1700"/>
              </a:lnSpc>
              <a:spcBef>
                <a:spcPts val="0"/>
              </a:spcBef>
              <a:spcAft>
                <a:spcPts val="0"/>
              </a:spcAft>
            </a:pPr>
            <a:endParaRPr lang="en-US" altLang="ja-JP" sz="1400" dirty="0">
              <a:solidFill>
                <a:prstClr val="black"/>
              </a:solidFill>
              <a:latin typeface="ＭＳ Ｐ明朝" panose="02020600040205080304" pitchFamily="18" charset="-128"/>
              <a:ea typeface="ＭＳ Ｐ明朝" panose="02020600040205080304" pitchFamily="18" charset="-128"/>
            </a:endParaRPr>
          </a:p>
        </p:txBody>
      </p:sp>
      <p:sp>
        <p:nvSpPr>
          <p:cNvPr id="7" name="テキスト ボックス 6"/>
          <p:cNvSpPr txBox="1"/>
          <p:nvPr/>
        </p:nvSpPr>
        <p:spPr>
          <a:xfrm>
            <a:off x="111860" y="581291"/>
            <a:ext cx="4764938" cy="335989"/>
          </a:xfrm>
          <a:prstGeom prst="rect">
            <a:avLst/>
          </a:prstGeom>
          <a:solidFill>
            <a:srgbClr val="00FF00"/>
          </a:solidFill>
          <a:ln>
            <a:solidFill>
              <a:srgbClr val="00FF00"/>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444500" indent="-444500" fontAlgn="auto">
              <a:lnSpc>
                <a:spcPts val="1900"/>
              </a:lnSpc>
              <a:spcBef>
                <a:spcPts val="0"/>
              </a:spcBef>
              <a:spcAft>
                <a:spcPts val="0"/>
              </a:spcAft>
            </a:pPr>
            <a:r>
              <a:rPr lang="en-US" altLang="ja-JP" sz="1600" b="1" i="1" dirty="0" smtClean="0">
                <a:solidFill>
                  <a:prstClr val="white"/>
                </a:solidFill>
              </a:rPr>
              <a:t>Ⅱ</a:t>
            </a:r>
            <a:r>
              <a:rPr lang="ja-JP" altLang="en-US" sz="1600" b="1" i="1" dirty="0" smtClean="0">
                <a:solidFill>
                  <a:prstClr val="white"/>
                </a:solidFill>
              </a:rPr>
              <a:t>　女性</a:t>
            </a:r>
            <a:r>
              <a:rPr lang="ja-JP" altLang="ja-JP" sz="1600" b="1" i="1" dirty="0" smtClean="0">
                <a:solidFill>
                  <a:prstClr val="white"/>
                </a:solidFill>
              </a:rPr>
              <a:t>の</a:t>
            </a:r>
            <a:r>
              <a:rPr lang="ja-JP" altLang="en-US" sz="1600" b="1" i="1" dirty="0" smtClean="0">
                <a:solidFill>
                  <a:prstClr val="white"/>
                </a:solidFill>
              </a:rPr>
              <a:t>活躍を支える安全・安心な暮らしの実現</a:t>
            </a:r>
            <a:endParaRPr lang="ja-JP" altLang="ja-JP" sz="1600" b="1" i="1" dirty="0">
              <a:solidFill>
                <a:prstClr val="white"/>
              </a:solidFill>
            </a:endParaRPr>
          </a:p>
        </p:txBody>
      </p:sp>
      <p:sp>
        <p:nvSpPr>
          <p:cNvPr id="9" name="正方形/長方形 8"/>
          <p:cNvSpPr/>
          <p:nvPr/>
        </p:nvSpPr>
        <p:spPr>
          <a:xfrm>
            <a:off x="5010152" y="628760"/>
            <a:ext cx="4764938" cy="1053545"/>
          </a:xfrm>
          <a:prstGeom prst="rect">
            <a:avLst/>
          </a:prstGeom>
          <a:ln>
            <a:solidFill>
              <a:srgbClr val="00FF00"/>
            </a:solidFill>
          </a:ln>
        </p:spPr>
        <p:style>
          <a:lnRef idx="2">
            <a:schemeClr val="accent2"/>
          </a:lnRef>
          <a:fillRef idx="1">
            <a:schemeClr val="lt1"/>
          </a:fillRef>
          <a:effectRef idx="0">
            <a:schemeClr val="accent2"/>
          </a:effectRef>
          <a:fontRef idx="minor">
            <a:schemeClr val="dk1"/>
          </a:fontRef>
        </p:style>
        <p:txBody>
          <a:bodyPr rtlCol="0" anchor="t"/>
          <a:lstStyle/>
          <a:p>
            <a:pPr marL="171450" indent="-171450" fontAlgn="auto">
              <a:lnSpc>
                <a:spcPts val="1700"/>
              </a:lnSpc>
              <a:spcBef>
                <a:spcPts val="0"/>
              </a:spcBef>
              <a:spcAft>
                <a:spcPts val="0"/>
              </a:spcAft>
            </a:pPr>
            <a:r>
              <a:rPr lang="ja-JP" altLang="en-US" sz="1400" dirty="0" smtClean="0">
                <a:solidFill>
                  <a:prstClr val="black"/>
                </a:solidFill>
                <a:latin typeface="ＭＳ Ｐゴシック" panose="020B0600070205080204" pitchFamily="50" charset="-128"/>
              </a:rPr>
              <a:t>３．ライフイベントや性差に即した支援の強化</a:t>
            </a:r>
            <a:endParaRPr lang="en-US" altLang="ja-JP" sz="1400" dirty="0">
              <a:solidFill>
                <a:prstClr val="black"/>
              </a:solidFill>
              <a:latin typeface="ＭＳ Ｐゴシック" panose="020B0600070205080204" pitchFamily="50" charset="-128"/>
            </a:endParaRPr>
          </a:p>
          <a:p>
            <a:pPr marL="171450" indent="-171450" fontAlgn="auto">
              <a:lnSpc>
                <a:spcPts val="1700"/>
              </a:lnSpc>
              <a:spcBef>
                <a:spcPts val="0"/>
              </a:spcBef>
              <a:spcAft>
                <a:spcPts val="0"/>
              </a:spcAft>
            </a:pPr>
            <a:r>
              <a:rPr lang="ja-JP" altLang="en-US" sz="1200" dirty="0" smtClean="0">
                <a:solidFill>
                  <a:prstClr val="black"/>
                </a:solidFill>
                <a:latin typeface="ＭＳ ゴシック" panose="020B0609070205080204" pitchFamily="49" charset="-128"/>
                <a:ea typeface="ＭＳ ゴシック" panose="020B0609070205080204" pitchFamily="49" charset="-128"/>
              </a:rPr>
              <a:t>○女性の健康、妊娠、出産、育児、介護の支援の推進　　　</a:t>
            </a:r>
            <a:r>
              <a:rPr lang="ja-JP" altLang="en-US" sz="1200" dirty="0" smtClean="0">
                <a:solidFill>
                  <a:prstClr val="black"/>
                </a:solidFill>
                <a:latin typeface="ＭＳ Ｐ明朝" panose="02020600040205080304" pitchFamily="18" charset="-128"/>
                <a:ea typeface="ＭＳ Ｐ明朝" panose="02020600040205080304" pitchFamily="18" charset="-128"/>
              </a:rPr>
              <a:t>　　　　　　　　　　　　　　　　　　　　　　　　　　　　　　　　</a:t>
            </a:r>
            <a:endParaRPr lang="en-US" altLang="ja-JP" sz="1200" dirty="0" smtClean="0">
              <a:solidFill>
                <a:prstClr val="black"/>
              </a:solidFill>
              <a:latin typeface="ＭＳ Ｐ明朝" panose="02020600040205080304" pitchFamily="18" charset="-128"/>
              <a:ea typeface="ＭＳ Ｐ明朝" panose="02020600040205080304" pitchFamily="18" charset="-128"/>
            </a:endParaRPr>
          </a:p>
          <a:p>
            <a:pPr marL="171450" indent="-171450" fontAlgn="auto">
              <a:lnSpc>
                <a:spcPts val="1700"/>
              </a:lnSpc>
              <a:spcBef>
                <a:spcPts val="0"/>
              </a:spcBef>
              <a:spcAft>
                <a:spcPts val="0"/>
              </a:spcAft>
            </a:pPr>
            <a:r>
              <a:rPr lang="ja-JP" altLang="en-US" sz="1200" dirty="0" smtClean="0">
                <a:solidFill>
                  <a:prstClr val="black"/>
                </a:solidFill>
                <a:latin typeface="ＭＳ Ｐ明朝" panose="02020600040205080304" pitchFamily="18" charset="-128"/>
                <a:ea typeface="ＭＳ Ｐ明朝" panose="02020600040205080304" pitchFamily="18" charset="-128"/>
              </a:rPr>
              <a:t>　・女性の健康について総合的に診察できる医師の育成、性差を踏まえた調査研究、不妊治療の負担軽減、相談体制の充実　等</a:t>
            </a:r>
            <a:endParaRPr lang="en-US" altLang="ja-JP" sz="1200" dirty="0">
              <a:solidFill>
                <a:prstClr val="black"/>
              </a:solidFill>
              <a:latin typeface="ＭＳ Ｐ明朝" panose="02020600040205080304" pitchFamily="18" charset="-128"/>
              <a:ea typeface="ＭＳ Ｐ明朝" panose="02020600040205080304" pitchFamily="18" charset="-128"/>
            </a:endParaRPr>
          </a:p>
          <a:p>
            <a:pPr marL="171450" indent="-171450" fontAlgn="auto">
              <a:lnSpc>
                <a:spcPts val="1700"/>
              </a:lnSpc>
              <a:spcBef>
                <a:spcPts val="0"/>
              </a:spcBef>
              <a:spcAft>
                <a:spcPts val="0"/>
              </a:spcAft>
            </a:pPr>
            <a:endParaRPr lang="en-US" altLang="ja-JP" sz="1400" dirty="0">
              <a:solidFill>
                <a:prstClr val="black"/>
              </a:solidFill>
              <a:latin typeface="ＭＳ Ｐ明朝" panose="02020600040205080304" pitchFamily="18" charset="-128"/>
              <a:ea typeface="ＭＳ Ｐ明朝" panose="02020600040205080304" pitchFamily="18" charset="-128"/>
            </a:endParaRPr>
          </a:p>
        </p:txBody>
      </p:sp>
      <p:sp>
        <p:nvSpPr>
          <p:cNvPr id="10" name="スライド番号プレースホルダー 3"/>
          <p:cNvSpPr>
            <a:spLocks noGrp="1"/>
          </p:cNvSpPr>
          <p:nvPr>
            <p:ph type="sldNum" sz="quarter" idx="12"/>
          </p:nvPr>
        </p:nvSpPr>
        <p:spPr>
          <a:xfrm>
            <a:off x="7864152" y="6489816"/>
            <a:ext cx="2057400" cy="365125"/>
          </a:xfrm>
        </p:spPr>
        <p:txBody>
          <a:bodyPr/>
          <a:lstStyle/>
          <a:p>
            <a:r>
              <a:rPr lang="en-US" altLang="ja-JP" sz="1600" dirty="0" smtClean="0">
                <a:solidFill>
                  <a:prstClr val="black">
                    <a:tint val="75000"/>
                  </a:prstClr>
                </a:solidFill>
              </a:rPr>
              <a:t>7</a:t>
            </a:r>
            <a:endParaRPr lang="ja-JP" altLang="en-US" sz="1600" dirty="0">
              <a:solidFill>
                <a:prstClr val="black">
                  <a:tint val="75000"/>
                </a:prstClr>
              </a:solidFill>
            </a:endParaRPr>
          </a:p>
        </p:txBody>
      </p:sp>
    </p:spTree>
    <p:extLst>
      <p:ext uri="{BB962C8B-B14F-4D97-AF65-F5344CB8AC3E}">
        <p14:creationId xmlns:p14="http://schemas.microsoft.com/office/powerpoint/2010/main" val="3028240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1107" y="32342"/>
            <a:ext cx="9777536" cy="72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男女共同参画局ホーム</a:t>
            </a:r>
            <a:endParaRPr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2016</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熊本地震対応ページ</a:t>
            </a:r>
            <a:endParaRPr lang="zh-TW"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タイトル 7"/>
          <p:cNvSpPr>
            <a:spLocks noGrp="1"/>
          </p:cNvSpPr>
          <p:nvPr>
            <p:ph type="ctrTitle"/>
          </p:nvPr>
        </p:nvSpPr>
        <p:spPr/>
        <p:txBody>
          <a:bodyPr/>
          <a:lstStyle/>
          <a:p>
            <a:endParaRPr kumimoji="1" lang="ja-JP" altLang="en-US"/>
          </a:p>
        </p:txBody>
      </p:sp>
      <p:pic>
        <p:nvPicPr>
          <p:cNvPr id="10" name="図 9"/>
          <p:cNvPicPr>
            <a:picLocks noChangeAspect="1"/>
          </p:cNvPicPr>
          <p:nvPr/>
        </p:nvPicPr>
        <p:blipFill rotWithShape="1">
          <a:blip r:embed="rId3"/>
          <a:srcRect l="9854" t="11793" r="11005" b="10442"/>
          <a:stretch/>
        </p:blipFill>
        <p:spPr>
          <a:xfrm>
            <a:off x="31106" y="806693"/>
            <a:ext cx="9874893" cy="5688632"/>
          </a:xfrm>
          <a:prstGeom prst="rect">
            <a:avLst/>
          </a:prstGeom>
        </p:spPr>
      </p:pic>
      <p:sp>
        <p:nvSpPr>
          <p:cNvPr id="5" name="スライド番号プレースホルダー 3"/>
          <p:cNvSpPr>
            <a:spLocks noGrp="1"/>
          </p:cNvSpPr>
          <p:nvPr>
            <p:ph type="sldNum" sz="quarter" idx="12"/>
          </p:nvPr>
        </p:nvSpPr>
        <p:spPr>
          <a:xfrm>
            <a:off x="7864152" y="6489816"/>
            <a:ext cx="2057400" cy="365125"/>
          </a:xfrm>
        </p:spPr>
        <p:txBody>
          <a:bodyPr/>
          <a:lstStyle/>
          <a:p>
            <a:r>
              <a:rPr lang="en-US" altLang="ja-JP" sz="1600" dirty="0">
                <a:solidFill>
                  <a:prstClr val="black">
                    <a:tint val="75000"/>
                  </a:prstClr>
                </a:solidFill>
              </a:rPr>
              <a:t>8</a:t>
            </a:r>
            <a:endParaRPr lang="ja-JP" altLang="en-US" sz="1600" dirty="0">
              <a:solidFill>
                <a:prstClr val="black">
                  <a:tint val="75000"/>
                </a:prstClr>
              </a:solidFill>
            </a:endParaRPr>
          </a:p>
        </p:txBody>
      </p:sp>
    </p:spTree>
    <p:extLst>
      <p:ext uri="{BB962C8B-B14F-4D97-AF65-F5344CB8AC3E}">
        <p14:creationId xmlns:p14="http://schemas.microsoft.com/office/powerpoint/2010/main" val="14930266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2901</TotalTime>
  <Words>889</Words>
  <Application>Microsoft Office PowerPoint</Application>
  <PresentationFormat>A4 210 x 297 mm</PresentationFormat>
  <Paragraphs>308</Paragraphs>
  <Slides>10</Slides>
  <Notes>6</Notes>
  <HiddenSlides>0</HiddenSlides>
  <MMClips>0</MMClips>
  <ScaleCrop>false</ScaleCrop>
  <HeadingPairs>
    <vt:vector size="6" baseType="variant">
      <vt:variant>
        <vt:lpstr>使用されているフォント</vt:lpstr>
      </vt:variant>
      <vt:variant>
        <vt:i4>11</vt:i4>
      </vt:variant>
      <vt:variant>
        <vt:lpstr>テーマ</vt:lpstr>
      </vt:variant>
      <vt:variant>
        <vt:i4>3</vt:i4>
      </vt:variant>
      <vt:variant>
        <vt:lpstr>スライド タイトル</vt:lpstr>
      </vt:variant>
      <vt:variant>
        <vt:i4>10</vt:i4>
      </vt:variant>
    </vt:vector>
  </HeadingPairs>
  <TitlesOfParts>
    <vt:vector size="24" baseType="lpstr">
      <vt:lpstr>ＤＦ平成ゴシック体W5</vt:lpstr>
      <vt:lpstr>HGPｺﾞｼｯｸE</vt:lpstr>
      <vt:lpstr>HGP創英角ｺﾞｼｯｸUB</vt:lpstr>
      <vt:lpstr>ＭＳ Ｐゴシック</vt:lpstr>
      <vt:lpstr>ＭＳ Ｐ明朝</vt:lpstr>
      <vt:lpstr>ＭＳ ゴシック</vt:lpstr>
      <vt:lpstr>メイリオ</vt:lpstr>
      <vt:lpstr>Arial</vt:lpstr>
      <vt:lpstr>Calibri</vt:lpstr>
      <vt:lpstr>Calibri Light</vt:lpstr>
      <vt:lpstr>Tahoma</vt:lpstr>
      <vt:lpstr>Office ​​テーマ</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矢野口 直久（男女局・総務課）</dc:creator>
  <cp:lastModifiedBy>中光 理惠</cp:lastModifiedBy>
  <cp:revision>280</cp:revision>
  <cp:lastPrinted>2016-05-20T04:58:50Z</cp:lastPrinted>
  <dcterms:created xsi:type="dcterms:W3CDTF">2013-06-12T09:15:17Z</dcterms:created>
  <dcterms:modified xsi:type="dcterms:W3CDTF">2016-05-20T05:00:53Z</dcterms:modified>
</cp:coreProperties>
</file>